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6"/>
  </p:notesMasterIdLst>
  <p:sldIdLst>
    <p:sldId id="447" r:id="rId6"/>
    <p:sldId id="450" r:id="rId7"/>
    <p:sldId id="376" r:id="rId8"/>
    <p:sldId id="399" r:id="rId9"/>
    <p:sldId id="389" r:id="rId10"/>
    <p:sldId id="396" r:id="rId11"/>
    <p:sldId id="386" r:id="rId12"/>
    <p:sldId id="398" r:id="rId13"/>
    <p:sldId id="387" r:id="rId14"/>
    <p:sldId id="395" r:id="rId15"/>
    <p:sldId id="397" r:id="rId16"/>
    <p:sldId id="400" r:id="rId17"/>
    <p:sldId id="390" r:id="rId18"/>
    <p:sldId id="391" r:id="rId19"/>
    <p:sldId id="393" r:id="rId20"/>
    <p:sldId id="394" r:id="rId21"/>
    <p:sldId id="401" r:id="rId22"/>
    <p:sldId id="402" r:id="rId23"/>
    <p:sldId id="403" r:id="rId24"/>
    <p:sldId id="405" r:id="rId25"/>
    <p:sldId id="406" r:id="rId26"/>
    <p:sldId id="407" r:id="rId27"/>
    <p:sldId id="409" r:id="rId28"/>
    <p:sldId id="408" r:id="rId29"/>
    <p:sldId id="410" r:id="rId30"/>
    <p:sldId id="417" r:id="rId31"/>
    <p:sldId id="423" r:id="rId32"/>
    <p:sldId id="421" r:id="rId33"/>
    <p:sldId id="420" r:id="rId34"/>
    <p:sldId id="449" r:id="rId35"/>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Cristina Lara Escalante" initials="ACLE" lastIdx="1" clrIdx="0">
    <p:extLst>
      <p:ext uri="{19B8F6BF-5375-455C-9EA6-DF929625EA0E}">
        <p15:presenceInfo xmlns:p15="http://schemas.microsoft.com/office/powerpoint/2012/main" userId="Angela Cristina Lara Escalan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05575-511B-4AC4-BC07-9C8985347850}" v="259" dt="2021-10-12T16:54:54.21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56" autoAdjust="0"/>
    <p:restoredTop sz="91969" autoAdjust="0"/>
  </p:normalViewPr>
  <p:slideViewPr>
    <p:cSldViewPr snapToGrid="0" snapToObjects="1">
      <p:cViewPr varScale="1">
        <p:scale>
          <a:sx n="62" d="100"/>
          <a:sy n="62" d="100"/>
        </p:scale>
        <p:origin x="696" y="52"/>
      </p:cViewPr>
      <p:guideLst/>
    </p:cSldViewPr>
  </p:slideViewPr>
  <p:notesTextViewPr>
    <p:cViewPr>
      <p:scale>
        <a:sx n="1" d="1"/>
        <a:sy n="1" d="1"/>
      </p:scale>
      <p:origin x="0" y="0"/>
    </p:cViewPr>
  </p:notesTextViewPr>
  <p:sorterViewPr>
    <p:cViewPr varScale="1">
      <p:scale>
        <a:sx n="100" d="100"/>
        <a:sy n="100" d="100"/>
      </p:scale>
      <p:origin x="0" y="-108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3E2CA-E898-4314-A99E-6CDA1FBB338C}" type="datetimeFigureOut">
              <a:rPr lang="es-CR" smtClean="0"/>
              <a:t>22/7/2022</a:t>
            </a:fld>
            <a:endParaRPr lang="es-CR"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EC47A-2F14-4525-8332-EA8B184F9C3A}" type="slidenum">
              <a:rPr lang="es-CR" smtClean="0"/>
              <a:t>‹Nº›</a:t>
            </a:fld>
            <a:endParaRPr lang="es-CR" dirty="0"/>
          </a:p>
        </p:txBody>
      </p:sp>
    </p:spTree>
    <p:extLst>
      <p:ext uri="{BB962C8B-B14F-4D97-AF65-F5344CB8AC3E}">
        <p14:creationId xmlns:p14="http://schemas.microsoft.com/office/powerpoint/2010/main" val="109301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6</a:t>
            </a:fld>
            <a:endParaRPr lang="es-CR" dirty="0"/>
          </a:p>
        </p:txBody>
      </p:sp>
    </p:spTree>
    <p:extLst>
      <p:ext uri="{BB962C8B-B14F-4D97-AF65-F5344CB8AC3E}">
        <p14:creationId xmlns:p14="http://schemas.microsoft.com/office/powerpoint/2010/main" val="143257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24</a:t>
            </a:fld>
            <a:endParaRPr lang="es-CR" dirty="0"/>
          </a:p>
        </p:txBody>
      </p:sp>
    </p:spTree>
    <p:extLst>
      <p:ext uri="{BB962C8B-B14F-4D97-AF65-F5344CB8AC3E}">
        <p14:creationId xmlns:p14="http://schemas.microsoft.com/office/powerpoint/2010/main" val="2943905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26</a:t>
            </a:fld>
            <a:endParaRPr lang="es-CR" dirty="0"/>
          </a:p>
        </p:txBody>
      </p:sp>
    </p:spTree>
    <p:extLst>
      <p:ext uri="{BB962C8B-B14F-4D97-AF65-F5344CB8AC3E}">
        <p14:creationId xmlns:p14="http://schemas.microsoft.com/office/powerpoint/2010/main" val="3373019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27</a:t>
            </a:fld>
            <a:endParaRPr lang="es-CR" dirty="0"/>
          </a:p>
        </p:txBody>
      </p:sp>
    </p:spTree>
    <p:extLst>
      <p:ext uri="{BB962C8B-B14F-4D97-AF65-F5344CB8AC3E}">
        <p14:creationId xmlns:p14="http://schemas.microsoft.com/office/powerpoint/2010/main" val="605251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28</a:t>
            </a:fld>
            <a:endParaRPr lang="es-CR" dirty="0"/>
          </a:p>
        </p:txBody>
      </p:sp>
    </p:spTree>
    <p:extLst>
      <p:ext uri="{BB962C8B-B14F-4D97-AF65-F5344CB8AC3E}">
        <p14:creationId xmlns:p14="http://schemas.microsoft.com/office/powerpoint/2010/main" val="1571120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29</a:t>
            </a:fld>
            <a:endParaRPr lang="es-CR" dirty="0"/>
          </a:p>
        </p:txBody>
      </p:sp>
    </p:spTree>
    <p:extLst>
      <p:ext uri="{BB962C8B-B14F-4D97-AF65-F5344CB8AC3E}">
        <p14:creationId xmlns:p14="http://schemas.microsoft.com/office/powerpoint/2010/main" val="45569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8</a:t>
            </a:fld>
            <a:endParaRPr lang="es-CR" dirty="0"/>
          </a:p>
        </p:txBody>
      </p:sp>
    </p:spTree>
    <p:extLst>
      <p:ext uri="{BB962C8B-B14F-4D97-AF65-F5344CB8AC3E}">
        <p14:creationId xmlns:p14="http://schemas.microsoft.com/office/powerpoint/2010/main" val="321280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10</a:t>
            </a:fld>
            <a:endParaRPr lang="es-CR" dirty="0"/>
          </a:p>
        </p:txBody>
      </p:sp>
    </p:spTree>
    <p:extLst>
      <p:ext uri="{BB962C8B-B14F-4D97-AF65-F5344CB8AC3E}">
        <p14:creationId xmlns:p14="http://schemas.microsoft.com/office/powerpoint/2010/main" val="332017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11</a:t>
            </a:fld>
            <a:endParaRPr lang="es-CR" dirty="0"/>
          </a:p>
        </p:txBody>
      </p:sp>
    </p:spTree>
    <p:extLst>
      <p:ext uri="{BB962C8B-B14F-4D97-AF65-F5344CB8AC3E}">
        <p14:creationId xmlns:p14="http://schemas.microsoft.com/office/powerpoint/2010/main" val="310677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18</a:t>
            </a:fld>
            <a:endParaRPr lang="es-CR" dirty="0"/>
          </a:p>
        </p:txBody>
      </p:sp>
    </p:spTree>
    <p:extLst>
      <p:ext uri="{BB962C8B-B14F-4D97-AF65-F5344CB8AC3E}">
        <p14:creationId xmlns:p14="http://schemas.microsoft.com/office/powerpoint/2010/main" val="2217040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20</a:t>
            </a:fld>
            <a:endParaRPr lang="es-CR" dirty="0"/>
          </a:p>
        </p:txBody>
      </p:sp>
    </p:spTree>
    <p:extLst>
      <p:ext uri="{BB962C8B-B14F-4D97-AF65-F5344CB8AC3E}">
        <p14:creationId xmlns:p14="http://schemas.microsoft.com/office/powerpoint/2010/main" val="241055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21</a:t>
            </a:fld>
            <a:endParaRPr lang="es-CR" dirty="0"/>
          </a:p>
        </p:txBody>
      </p:sp>
    </p:spTree>
    <p:extLst>
      <p:ext uri="{BB962C8B-B14F-4D97-AF65-F5344CB8AC3E}">
        <p14:creationId xmlns:p14="http://schemas.microsoft.com/office/powerpoint/2010/main" val="180733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22</a:t>
            </a:fld>
            <a:endParaRPr lang="es-CR" dirty="0"/>
          </a:p>
        </p:txBody>
      </p:sp>
    </p:spTree>
    <p:extLst>
      <p:ext uri="{BB962C8B-B14F-4D97-AF65-F5344CB8AC3E}">
        <p14:creationId xmlns:p14="http://schemas.microsoft.com/office/powerpoint/2010/main" val="801807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23</a:t>
            </a:fld>
            <a:endParaRPr lang="es-CR" dirty="0"/>
          </a:p>
        </p:txBody>
      </p:sp>
    </p:spTree>
    <p:extLst>
      <p:ext uri="{BB962C8B-B14F-4D97-AF65-F5344CB8AC3E}">
        <p14:creationId xmlns:p14="http://schemas.microsoft.com/office/powerpoint/2010/main" val="3663971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99502-26AA-2F41-A3D7-5A3026EDDC5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43606148-8857-7B4B-A979-A6F56F5E0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13D5DDEC-4B31-E74A-8399-4519D630F639}"/>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7F3FBF09-B5EE-9E42-8101-7B7754C7C9FF}"/>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2AD495DB-0E3F-954A-AA9B-8E78B35DE7F0}"/>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1950483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D49B6E-7A1C-374B-BF72-24BBCA5ECFB2}"/>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F46448EC-2D9C-6C4B-B79D-42FE57856D7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01F13A7C-350B-8843-89F8-43629F6EEE9C}"/>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8C620130-C27F-1D47-B2A3-B36BF42178D5}"/>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2342BDE1-2F8A-9547-9EE1-63DF527AE570}"/>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329948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DC32FEC-1B0E-E74D-B535-E7785FB1632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384BDD74-2A53-7C4F-BCE8-F3075FFEF49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B02D78FC-4E3F-A54A-85DF-CFDB3BF94D74}"/>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34C3F840-F362-5844-9F7D-96A90B785D3D}"/>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D0CF0AAF-0E20-F444-8324-119CAE2AC7F6}"/>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3322163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del título</a:t>
            </a:r>
          </a:p>
        </p:txBody>
      </p:sp>
      <p:sp>
        <p:nvSpPr>
          <p:cNvPr id="12" name="Nivel de texto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79318221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30" name="Nivel de texto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347847945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380339328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48" name="Nivel de texto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339418999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27172181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276303945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73" name="Nivel de texto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83393305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83" name="Marcador de posición de imagen 2"/>
          <p:cNvSpPr>
            <a:spLocks noGrp="1"/>
          </p:cNvSpPr>
          <p:nvPr>
            <p:ph type="pic" sz="half" idx="13"/>
          </p:nvPr>
        </p:nvSpPr>
        <p:spPr>
          <a:xfrm>
            <a:off x="5183187" y="987425"/>
            <a:ext cx="6172201" cy="4873625"/>
          </a:xfrm>
          <a:prstGeom prst="rect">
            <a:avLst/>
          </a:prstGeom>
        </p:spPr>
        <p:txBody>
          <a:bodyPr lIns="91439" rIns="91439">
            <a:noAutofit/>
          </a:bodyPr>
          <a:lstStyle/>
          <a:p>
            <a:endParaRPr dirty="0"/>
          </a:p>
        </p:txBody>
      </p:sp>
      <p:sp>
        <p:nvSpPr>
          <p:cNvPr id="84" name="Nivel de texto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23713181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3FCDE4-4A8F-1B4C-8865-703D7821983A}"/>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8A38D2C3-FE90-6546-84B7-F7E93D33E0C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078B7202-3BC8-314F-9FCD-523C23A8DAEA}"/>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D3CEFB4E-90F3-9848-B9DA-609F6635197A}"/>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384BDD84-FEA6-4A45-A83F-BCE45CABDFDD}"/>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1252704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92" name="Texto del título"/>
          <p:cNvSpPr txBox="1">
            <a:spLocks noGrp="1"/>
          </p:cNvSpPr>
          <p:nvPr>
            <p:ph type="title"/>
          </p:nvPr>
        </p:nvSpPr>
        <p:spPr>
          <a:prstGeom prst="rect">
            <a:avLst/>
          </a:prstGeom>
        </p:spPr>
        <p:txBody>
          <a:bodyPr/>
          <a:lstStyle/>
          <a:p>
            <a:r>
              <a:t>Texto del título</a:t>
            </a:r>
          </a:p>
        </p:txBody>
      </p:sp>
      <p:sp>
        <p:nvSpPr>
          <p:cNvPr id="93"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205655047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1" name="Texto del título"/>
          <p:cNvSpPr txBox="1">
            <a:spLocks noGrp="1"/>
          </p:cNvSpPr>
          <p:nvPr>
            <p:ph type="title"/>
          </p:nvPr>
        </p:nvSpPr>
        <p:spPr>
          <a:xfrm>
            <a:off x="8724900" y="365125"/>
            <a:ext cx="2628900" cy="5811838"/>
          </a:xfrm>
          <a:prstGeom prst="rect">
            <a:avLst/>
          </a:prstGeom>
        </p:spPr>
        <p:txBody>
          <a:bodyPr/>
          <a:lstStyle/>
          <a:p>
            <a:r>
              <a:t>Texto del título</a:t>
            </a:r>
          </a:p>
        </p:txBody>
      </p:sp>
      <p:sp>
        <p:nvSpPr>
          <p:cNvPr id="102" name="Nivel de texto 1…"/>
          <p:cNvSpPr txBox="1">
            <a:spLocks noGrp="1"/>
          </p:cNvSpPr>
          <p:nvPr>
            <p:ph type="body" idx="1"/>
          </p:nvPr>
        </p:nvSpPr>
        <p:spPr>
          <a:xfrm>
            <a:off x="838200" y="365125"/>
            <a:ext cx="7734300" cy="58118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106390026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D54C90-84B9-A84A-B721-E36F3675DDE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CE8AF2C8-F4FE-4F40-8FA8-05E4FF07C0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94ADC39-F366-F54C-9394-1F386A1ABE07}"/>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E076D87A-168E-634A-ADF5-740F42647C6A}"/>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21AC40A4-B961-8549-882B-9F7331BB1B5D}"/>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328843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2F466F-A0F1-D747-8AE0-04BDAF703CAB}"/>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14B80C28-C7CF-3944-BC91-DD9D8A6F9C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67F15C3A-E077-1C4F-968C-9BA201FF16E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E1C35931-BB3C-084A-A53A-9FA2B3FA3006}"/>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6" name="Marcador de pie de página 5">
            <a:extLst>
              <a:ext uri="{FF2B5EF4-FFF2-40B4-BE49-F238E27FC236}">
                <a16:creationId xmlns:a16="http://schemas.microsoft.com/office/drawing/2014/main" id="{1450F171-1C3E-9446-A899-789D1B727390}"/>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D7676C11-A443-FE4C-A0D3-AE1619CA5615}"/>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3407031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C3C5F1-04CB-DE40-BAE2-3A1D5596FA7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48F720F9-96E4-B149-A941-2C3992F2B8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233E11C-6B17-D349-8EEB-5AFFB41518F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id="{F424D6D5-AA38-6543-81FF-83A9024284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DC4084C-3E2E-4141-AE82-F2327E8A023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id="{3BB9D45F-F3F7-0E48-ACAE-985C25EBD566}"/>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8" name="Marcador de pie de página 7">
            <a:extLst>
              <a:ext uri="{FF2B5EF4-FFF2-40B4-BE49-F238E27FC236}">
                <a16:creationId xmlns:a16="http://schemas.microsoft.com/office/drawing/2014/main" id="{EAB1BF76-C8C2-1549-9CD2-DC2C4AE30195}"/>
              </a:ext>
            </a:extLst>
          </p:cNvPr>
          <p:cNvSpPr>
            <a:spLocks noGrp="1"/>
          </p:cNvSpPr>
          <p:nvPr>
            <p:ph type="ftr" sz="quarter" idx="11"/>
          </p:nvPr>
        </p:nvSpPr>
        <p:spPr/>
        <p:txBody>
          <a:bodyPr/>
          <a:lstStyle/>
          <a:p>
            <a:endParaRPr lang="es-CR" dirty="0"/>
          </a:p>
        </p:txBody>
      </p:sp>
      <p:sp>
        <p:nvSpPr>
          <p:cNvPr id="9" name="Marcador de número de diapositiva 8">
            <a:extLst>
              <a:ext uri="{FF2B5EF4-FFF2-40B4-BE49-F238E27FC236}">
                <a16:creationId xmlns:a16="http://schemas.microsoft.com/office/drawing/2014/main" id="{D426DB59-919A-5A43-B183-BE8C60BD25F3}"/>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4269846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E42C37-08EC-B343-9E5E-61B3446529CD}"/>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id="{41DBE868-9D4B-ED41-A305-35EB3C1DB551}"/>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4" name="Marcador de pie de página 3">
            <a:extLst>
              <a:ext uri="{FF2B5EF4-FFF2-40B4-BE49-F238E27FC236}">
                <a16:creationId xmlns:a16="http://schemas.microsoft.com/office/drawing/2014/main" id="{D5E9B0D0-530A-9047-A52B-E0FC70B37515}"/>
              </a:ext>
            </a:extLst>
          </p:cNvPr>
          <p:cNvSpPr>
            <a:spLocks noGrp="1"/>
          </p:cNvSpPr>
          <p:nvPr>
            <p:ph type="ftr" sz="quarter" idx="11"/>
          </p:nvPr>
        </p:nvSpPr>
        <p:spPr/>
        <p:txBody>
          <a:bodyPr/>
          <a:lstStyle/>
          <a:p>
            <a:endParaRPr lang="es-CR" dirty="0"/>
          </a:p>
        </p:txBody>
      </p:sp>
      <p:sp>
        <p:nvSpPr>
          <p:cNvPr id="5" name="Marcador de número de diapositiva 4">
            <a:extLst>
              <a:ext uri="{FF2B5EF4-FFF2-40B4-BE49-F238E27FC236}">
                <a16:creationId xmlns:a16="http://schemas.microsoft.com/office/drawing/2014/main" id="{C44F4FC3-DF14-3642-B68D-6BF928D3A007}"/>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966239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80FAAC2-1ACF-DA4A-B407-7CB0E1E1935A}"/>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3" name="Marcador de pie de página 2">
            <a:extLst>
              <a:ext uri="{FF2B5EF4-FFF2-40B4-BE49-F238E27FC236}">
                <a16:creationId xmlns:a16="http://schemas.microsoft.com/office/drawing/2014/main" id="{F93677A1-D620-DB4B-8CE3-0284C0FCD930}"/>
              </a:ext>
            </a:extLst>
          </p:cNvPr>
          <p:cNvSpPr>
            <a:spLocks noGrp="1"/>
          </p:cNvSpPr>
          <p:nvPr>
            <p:ph type="ftr" sz="quarter" idx="11"/>
          </p:nvPr>
        </p:nvSpPr>
        <p:spPr/>
        <p:txBody>
          <a:bodyPr/>
          <a:lstStyle/>
          <a:p>
            <a:endParaRPr lang="es-CR" dirty="0"/>
          </a:p>
        </p:txBody>
      </p:sp>
      <p:sp>
        <p:nvSpPr>
          <p:cNvPr id="4" name="Marcador de número de diapositiva 3">
            <a:extLst>
              <a:ext uri="{FF2B5EF4-FFF2-40B4-BE49-F238E27FC236}">
                <a16:creationId xmlns:a16="http://schemas.microsoft.com/office/drawing/2014/main" id="{B73DA06D-6905-DD49-9185-0BC7A7811E22}"/>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312836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E5F041-ABEF-D043-BAC0-FF18C70100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6FB1780C-6AAD-984A-A579-450EF42E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id="{0044C9A9-1419-4E40-BAB7-6D06D937F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070E494-A4E0-EC45-AAD9-4FDD0797EC9A}"/>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6" name="Marcador de pie de página 5">
            <a:extLst>
              <a:ext uri="{FF2B5EF4-FFF2-40B4-BE49-F238E27FC236}">
                <a16:creationId xmlns:a16="http://schemas.microsoft.com/office/drawing/2014/main" id="{CA1C05D3-FF8C-984E-BD3F-EC86D43798B8}"/>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65DC113D-7DDA-FB47-B8C5-1D81AF331618}"/>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168200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4FDEBB-AE90-904D-80A7-1BEA0F1D266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19CDE781-6B10-9442-88FF-5A4EF03F42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dirty="0"/>
          </a:p>
        </p:txBody>
      </p:sp>
      <p:sp>
        <p:nvSpPr>
          <p:cNvPr id="4" name="Marcador de texto 3">
            <a:extLst>
              <a:ext uri="{FF2B5EF4-FFF2-40B4-BE49-F238E27FC236}">
                <a16:creationId xmlns:a16="http://schemas.microsoft.com/office/drawing/2014/main" id="{F4F72A93-94D6-7B4C-81A3-5CA6E11F1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789A73E-6DFF-784A-83E2-25D34429F088}"/>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6" name="Marcador de pie de página 5">
            <a:extLst>
              <a:ext uri="{FF2B5EF4-FFF2-40B4-BE49-F238E27FC236}">
                <a16:creationId xmlns:a16="http://schemas.microsoft.com/office/drawing/2014/main" id="{A0B1A1AA-C13D-AA4B-8425-8F8EB96BEE7B}"/>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73612A86-3D1C-D64F-87D5-F8404272AAF6}"/>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165346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EB73D1D-43CD-4841-AC5B-F15537A56C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151E47C4-5BB9-3C44-B3E0-C6A5B2472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A6E0A4A6-A250-0643-8ED3-B224F54AC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5A8994FF-1688-EC4E-9948-63CD9A6BC4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dirty="0"/>
          </a:p>
        </p:txBody>
      </p:sp>
      <p:sp>
        <p:nvSpPr>
          <p:cNvPr id="6" name="Marcador de número de diapositiva 5">
            <a:extLst>
              <a:ext uri="{FF2B5EF4-FFF2-40B4-BE49-F238E27FC236}">
                <a16:creationId xmlns:a16="http://schemas.microsoft.com/office/drawing/2014/main" id="{7F49B131-7355-2B47-B36A-1645AFB14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700A3-FC3D-FF44-9BE2-DCDC6E686313}" type="slidenum">
              <a:rPr lang="es-CR" smtClean="0"/>
              <a:t>‹Nº›</a:t>
            </a:fld>
            <a:endParaRPr lang="es-CR" dirty="0"/>
          </a:p>
        </p:txBody>
      </p:sp>
    </p:spTree>
    <p:extLst>
      <p:ext uri="{BB962C8B-B14F-4D97-AF65-F5344CB8AC3E}">
        <p14:creationId xmlns:p14="http://schemas.microsoft.com/office/powerpoint/2010/main" val="423278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Texto del título</a:t>
            </a:r>
          </a:p>
        </p:txBody>
      </p:sp>
      <p:sp>
        <p:nvSpPr>
          <p:cNvPr id="3"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dirty="0"/>
          </a:p>
        </p:txBody>
      </p:sp>
    </p:spTree>
    <p:extLst>
      <p:ext uri="{BB962C8B-B14F-4D97-AF65-F5344CB8AC3E}">
        <p14:creationId xmlns:p14="http://schemas.microsoft.com/office/powerpoint/2010/main" val="2239931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youtube.com/watch?v=tAbb6VjoiQ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youtube.com/watch?v=Od6tOsrI44c"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gveMPcYJXsQ"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www.sumedico.com/vida-sana/automasajes-sencillos-que-disminuyen-la-tension-y-el-dolor-muscular/322775"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CIPX7sCizbE&amp;t=242s"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s://www.salud180.com/salud-a-z/automasaje-practico-para-despues-de-hacer-ejercicio"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ww.youtube.com/watch?v=gveMPcYJXsQ"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youtube.com/watch?v=TYbkszKQ0l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youtube.com/watch?v=JfYPsfqYDV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youtube.com/watch?v=JfYPsfqYDVc"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youtube.com/watch?v=JfYPsfqYDV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youtube.com/watch?v=Hwf5vH2bqSQ"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youtube.com/watch?v=oPyPshydeK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youtube.com/watch?v=2NCRGdbuW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estylum.com/como-hacer-abducciones-de-cadera-en-decubito-lateral-tecnicas-beneficios-variacion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www.freepik.es/fotos-premium/colocar-mujer-practicando-tecnica-automasaje-gluteos-aplicando-pistola-masaje-percusion-terapeutica_16190012.htm#&amp;position=4&amp;from_view=detail#&amp;position=4&amp;from_view=detai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watch?v=FmXhaBRUAQ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cuerpomente.com/salud-natural/ejercicios/automasaje-de-pies-relajante_18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youtube.com/watch?v=Od6tOsrI44c"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runnersworld.com/es/salud-lesiones-runner/a2001394/fascitis-plantar-remedios/"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youtube.com/watch?v=Od6tOsrI44c"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todomandala.com/yoga/attachment/postura-flor-de-loto/"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 name="Imagen 1">
            <a:extLst>
              <a:ext uri="{FF2B5EF4-FFF2-40B4-BE49-F238E27FC236}">
                <a16:creationId xmlns:a16="http://schemas.microsoft.com/office/drawing/2014/main" id="{D79327F0-3B96-42E6-83A4-973532D65D2E}"/>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ítulo 1">
            <a:extLst>
              <a:ext uri="{FF2B5EF4-FFF2-40B4-BE49-F238E27FC236}">
                <a16:creationId xmlns:a16="http://schemas.microsoft.com/office/drawing/2014/main" id="{45EFB4FA-D112-4D76-94C2-F332BDBD18BB}"/>
              </a:ext>
            </a:extLst>
          </p:cNvPr>
          <p:cNvSpPr txBox="1">
            <a:spLocks/>
          </p:cNvSpPr>
          <p:nvPr/>
        </p:nvSpPr>
        <p:spPr>
          <a:xfrm>
            <a:off x="1857236" y="4142166"/>
            <a:ext cx="8477528" cy="12170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500" b="1" dirty="0">
                <a:solidFill>
                  <a:schemeClr val="bg1"/>
                </a:solidFill>
                <a:latin typeface="Manjari" panose="02000503000000000000" pitchFamily="2" charset="0"/>
                <a:cs typeface="Manjari" panose="02000503000000000000" pitchFamily="2" charset="0"/>
              </a:rPr>
              <a:t>Parte II: Higiene postural </a:t>
            </a:r>
            <a:br>
              <a:rPr lang="es-ES" sz="4500" b="1" dirty="0">
                <a:solidFill>
                  <a:schemeClr val="bg1"/>
                </a:solidFill>
                <a:latin typeface="Manjari" panose="02000503000000000000" pitchFamily="2" charset="0"/>
                <a:cs typeface="Manjari" panose="02000503000000000000" pitchFamily="2" charset="0"/>
              </a:rPr>
            </a:br>
            <a:r>
              <a:rPr lang="es-ES" sz="4500" b="1" i="1" dirty="0">
                <a:solidFill>
                  <a:schemeClr val="bg1"/>
                </a:solidFill>
                <a:latin typeface="Manjari" panose="02000503000000000000" pitchFamily="2" charset="0"/>
                <a:cs typeface="Manjari" panose="02000503000000000000" pitchFamily="2" charset="0"/>
              </a:rPr>
              <a:t>Para la realización de automasaje</a:t>
            </a:r>
            <a:endParaRPr lang="es-CR" sz="4500" b="1" i="1" dirty="0">
              <a:solidFill>
                <a:schemeClr val="bg1"/>
              </a:solidFill>
              <a:latin typeface="Manjari" panose="02000503000000000000" pitchFamily="2" charset="0"/>
              <a:cs typeface="Manjari" panose="02000503000000000000" pitchFamily="2" charset="0"/>
            </a:endParaRPr>
          </a:p>
        </p:txBody>
      </p:sp>
    </p:spTree>
    <p:extLst>
      <p:ext uri="{BB962C8B-B14F-4D97-AF65-F5344CB8AC3E}">
        <p14:creationId xmlns:p14="http://schemas.microsoft.com/office/powerpoint/2010/main" val="277497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436097" y="1242753"/>
            <a:ext cx="7540281" cy="4189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endParaRPr lang="es-ES" sz="1000" dirty="0">
              <a:latin typeface="Manjari" panose="02000503000000000000"/>
            </a:endParaRPr>
          </a:p>
        </p:txBody>
      </p:sp>
      <p:sp>
        <p:nvSpPr>
          <p:cNvPr id="9" name="CuadroTexto 8">
            <a:extLst>
              <a:ext uri="{FF2B5EF4-FFF2-40B4-BE49-F238E27FC236}">
                <a16:creationId xmlns:a16="http://schemas.microsoft.com/office/drawing/2014/main" id="{8FE26FB6-9431-4353-AF94-7900A3FA4D24}"/>
              </a:ext>
            </a:extLst>
          </p:cNvPr>
          <p:cNvSpPr txBox="1"/>
          <p:nvPr/>
        </p:nvSpPr>
        <p:spPr>
          <a:xfrm>
            <a:off x="7404503" y="5181364"/>
            <a:ext cx="4245681" cy="738664"/>
          </a:xfrm>
          <a:prstGeom prst="rect">
            <a:avLst/>
          </a:prstGeom>
          <a:noFill/>
        </p:spPr>
        <p:txBody>
          <a:bodyPr wrap="square">
            <a:spAutoFit/>
          </a:bodyPr>
          <a:lstStyle/>
          <a:p>
            <a:r>
              <a:rPr lang="es-CR" sz="1400" dirty="0"/>
              <a:t>Fuente de imagen: Fisioonline (s.f). </a:t>
            </a:r>
            <a:r>
              <a:rPr lang="es-MX" sz="1400" dirty="0"/>
              <a:t>Cómo hacer un automasaje para el pie para la fascitis plantar</a:t>
            </a:r>
            <a:r>
              <a:rPr lang="es-CR" sz="1400" dirty="0"/>
              <a:t>. </a:t>
            </a:r>
            <a:r>
              <a:rPr lang="es-CR" sz="1400" dirty="0">
                <a:hlinkClick r:id="rId4"/>
              </a:rPr>
              <a:t>https://www.youtube.com/watch?v=tAbb6VjoiQI</a:t>
            </a:r>
            <a:r>
              <a:rPr lang="es-CR" sz="1400" dirty="0"/>
              <a:t> </a:t>
            </a:r>
          </a:p>
        </p:txBody>
      </p:sp>
      <p:pic>
        <p:nvPicPr>
          <p:cNvPr id="5" name="Imagen 4">
            <a:extLst>
              <a:ext uri="{FF2B5EF4-FFF2-40B4-BE49-F238E27FC236}">
                <a16:creationId xmlns:a16="http://schemas.microsoft.com/office/drawing/2014/main" id="{11E12FD9-2416-4C65-9FB8-69FEBFFB8326}"/>
              </a:ext>
            </a:extLst>
          </p:cNvPr>
          <p:cNvPicPr>
            <a:picLocks noChangeAspect="1"/>
          </p:cNvPicPr>
          <p:nvPr/>
        </p:nvPicPr>
        <p:blipFill rotWithShape="1">
          <a:blip r:embed="rId5"/>
          <a:srcRect l="15363" t="13812" r="24879" b="13812"/>
          <a:stretch/>
        </p:blipFill>
        <p:spPr>
          <a:xfrm>
            <a:off x="7034146" y="1676636"/>
            <a:ext cx="4878552" cy="3321949"/>
          </a:xfrm>
          <a:prstGeom prst="rect">
            <a:avLst/>
          </a:prstGeom>
        </p:spPr>
      </p:pic>
      <p:sp>
        <p:nvSpPr>
          <p:cNvPr id="11" name="Marcador de contenido 2">
            <a:extLst>
              <a:ext uri="{FF2B5EF4-FFF2-40B4-BE49-F238E27FC236}">
                <a16:creationId xmlns:a16="http://schemas.microsoft.com/office/drawing/2014/main" id="{85DE73A6-AC99-419E-8BC8-3965C7E470F6}"/>
              </a:ext>
            </a:extLst>
          </p:cNvPr>
          <p:cNvSpPr txBox="1">
            <a:spLocks/>
          </p:cNvSpPr>
          <p:nvPr/>
        </p:nvSpPr>
        <p:spPr>
          <a:xfrm>
            <a:off x="562708" y="1290072"/>
            <a:ext cx="5400613" cy="489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s-ES" sz="2000" dirty="0">
                <a:latin typeface="Manjari" panose="02000503000000000000"/>
              </a:rPr>
              <a:t>Como variante a la posición anterior, también se puede colocar el miembro en reposo estirado sobre el suelo. </a:t>
            </a:r>
          </a:p>
          <a:p>
            <a:pPr>
              <a:lnSpc>
                <a:spcPct val="150000"/>
              </a:lnSpc>
              <a:spcBef>
                <a:spcPts val="0"/>
              </a:spcBef>
            </a:pPr>
            <a:r>
              <a:rPr lang="es-ES" sz="2000" dirty="0">
                <a:latin typeface="Manjari" panose="02000503000000000000"/>
              </a:rPr>
              <a:t>Nótese que en la imagen no se cuenta con un apoyo para la espalda, se recomienda siempre tener apoyo en la espalda para poder cuidar apropiadamente la postura. </a:t>
            </a:r>
          </a:p>
          <a:p>
            <a:pPr>
              <a:lnSpc>
                <a:spcPct val="150000"/>
              </a:lnSpc>
              <a:spcBef>
                <a:spcPts val="0"/>
              </a:spcBef>
            </a:pPr>
            <a:r>
              <a:rPr lang="es-ES" sz="2000" dirty="0">
                <a:latin typeface="Manjari" panose="02000503000000000000"/>
              </a:rPr>
              <a:t>A diferencia de la imagen, usted debe procurar mantener la espalda lo más recto posible.  </a:t>
            </a:r>
          </a:p>
        </p:txBody>
      </p:sp>
    </p:spTree>
    <p:extLst>
      <p:ext uri="{BB962C8B-B14F-4D97-AF65-F5344CB8AC3E}">
        <p14:creationId xmlns:p14="http://schemas.microsoft.com/office/powerpoint/2010/main" val="1243830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436097" y="1242753"/>
            <a:ext cx="7540281" cy="4189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endParaRPr lang="es-ES" sz="1000" dirty="0">
              <a:latin typeface="Manjari" panose="02000503000000000000"/>
            </a:endParaRPr>
          </a:p>
        </p:txBody>
      </p:sp>
      <p:sp>
        <p:nvSpPr>
          <p:cNvPr id="9" name="CuadroTexto 8">
            <a:extLst>
              <a:ext uri="{FF2B5EF4-FFF2-40B4-BE49-F238E27FC236}">
                <a16:creationId xmlns:a16="http://schemas.microsoft.com/office/drawing/2014/main" id="{8FE26FB6-9431-4353-AF94-7900A3FA4D24}"/>
              </a:ext>
            </a:extLst>
          </p:cNvPr>
          <p:cNvSpPr txBox="1"/>
          <p:nvPr/>
        </p:nvSpPr>
        <p:spPr>
          <a:xfrm>
            <a:off x="7228160" y="5400737"/>
            <a:ext cx="4401132" cy="523220"/>
          </a:xfrm>
          <a:prstGeom prst="rect">
            <a:avLst/>
          </a:prstGeom>
          <a:noFill/>
        </p:spPr>
        <p:txBody>
          <a:bodyPr wrap="square">
            <a:spAutoFit/>
          </a:bodyPr>
          <a:lstStyle/>
          <a:p>
            <a:r>
              <a:rPr lang="es-CR" sz="1400" dirty="0"/>
              <a:t>Fuente de imagen: Templo del masaje (2022). </a:t>
            </a:r>
            <a:r>
              <a:rPr lang="es-MX" sz="1400" dirty="0"/>
              <a:t>Automasaje en pies</a:t>
            </a:r>
            <a:r>
              <a:rPr lang="es-CR" sz="1400" dirty="0"/>
              <a:t>. </a:t>
            </a:r>
            <a:r>
              <a:rPr lang="es-CR" sz="1400" dirty="0">
                <a:hlinkClick r:id="rId4"/>
              </a:rPr>
              <a:t>https://www.youtube.com/watch?v=Od6tOsrI44c</a:t>
            </a:r>
            <a:r>
              <a:rPr lang="es-CR" sz="1400" dirty="0"/>
              <a:t> </a:t>
            </a:r>
          </a:p>
        </p:txBody>
      </p:sp>
      <p:sp>
        <p:nvSpPr>
          <p:cNvPr id="11" name="Marcador de contenido 2">
            <a:extLst>
              <a:ext uri="{FF2B5EF4-FFF2-40B4-BE49-F238E27FC236}">
                <a16:creationId xmlns:a16="http://schemas.microsoft.com/office/drawing/2014/main" id="{85DE73A6-AC99-419E-8BC8-3965C7E470F6}"/>
              </a:ext>
            </a:extLst>
          </p:cNvPr>
          <p:cNvSpPr txBox="1">
            <a:spLocks/>
          </p:cNvSpPr>
          <p:nvPr/>
        </p:nvSpPr>
        <p:spPr>
          <a:xfrm>
            <a:off x="562708" y="1290072"/>
            <a:ext cx="5880295" cy="489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endParaRPr lang="es-ES" sz="1000" dirty="0">
              <a:latin typeface="Manjari" panose="02000503000000000000"/>
            </a:endParaRPr>
          </a:p>
          <a:p>
            <a:pPr>
              <a:lnSpc>
                <a:spcPct val="150000"/>
              </a:lnSpc>
              <a:spcBef>
                <a:spcPts val="0"/>
              </a:spcBef>
            </a:pPr>
            <a:r>
              <a:rPr lang="es-ES" sz="2000" dirty="0">
                <a:latin typeface="Manjari" panose="02000503000000000000"/>
              </a:rPr>
              <a:t>Otra variante a la opción 3 para automasaje en pies es sobre un sillón, camilla u otro que cuente con reposa espalda.</a:t>
            </a:r>
          </a:p>
          <a:p>
            <a:pPr>
              <a:lnSpc>
                <a:spcPct val="150000"/>
              </a:lnSpc>
              <a:spcBef>
                <a:spcPts val="0"/>
              </a:spcBef>
            </a:pPr>
            <a:r>
              <a:rPr lang="es-ES" sz="2000" dirty="0">
                <a:latin typeface="Manjari" panose="02000503000000000000"/>
              </a:rPr>
              <a:t>A pesar de que esta postura también implica muy buena flexibilidad en miembros inferiores, es una opción mucho más cómoda para la espalda, en este caso no se requiere de un control postural avanzado de tronco.   </a:t>
            </a:r>
          </a:p>
        </p:txBody>
      </p:sp>
      <p:pic>
        <p:nvPicPr>
          <p:cNvPr id="3" name="Imagen 2">
            <a:extLst>
              <a:ext uri="{FF2B5EF4-FFF2-40B4-BE49-F238E27FC236}">
                <a16:creationId xmlns:a16="http://schemas.microsoft.com/office/drawing/2014/main" id="{72AE848D-0D7A-4B60-921A-E54F5CEA9522}"/>
              </a:ext>
            </a:extLst>
          </p:cNvPr>
          <p:cNvPicPr>
            <a:picLocks noChangeAspect="1"/>
          </p:cNvPicPr>
          <p:nvPr/>
        </p:nvPicPr>
        <p:blipFill rotWithShape="1">
          <a:blip r:embed="rId5"/>
          <a:srcRect l="17539" t="8049" r="25692"/>
          <a:stretch/>
        </p:blipFill>
        <p:spPr>
          <a:xfrm>
            <a:off x="7228160" y="1425530"/>
            <a:ext cx="4206432" cy="3830593"/>
          </a:xfrm>
          <a:prstGeom prst="rect">
            <a:avLst/>
          </a:prstGeom>
        </p:spPr>
      </p:pic>
    </p:spTree>
    <p:extLst>
      <p:ext uri="{BB962C8B-B14F-4D97-AF65-F5344CB8AC3E}">
        <p14:creationId xmlns:p14="http://schemas.microsoft.com/office/powerpoint/2010/main" val="1237257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351692" y="1399737"/>
            <a:ext cx="11521440" cy="1353552"/>
          </a:xfrm>
          <a:prstGeom prst="rect">
            <a:avLst/>
          </a:prstGeom>
        </p:spPr>
        <p:txBody>
          <a:bodyPr>
            <a:noAutofit/>
          </a:bodyPr>
          <a:lstStyle/>
          <a:p>
            <a:r>
              <a:rPr lang="es-ES" sz="4400" b="1" dirty="0">
                <a:latin typeface="Manjari" panose="02000503000000000000" pitchFamily="2" charset="0"/>
                <a:cs typeface="Manjari" panose="02000503000000000000" pitchFamily="2" charset="0"/>
              </a:rPr>
              <a:t>Higiene postural para la realización de automasaje relajante </a:t>
            </a:r>
            <a:endParaRPr sz="4400" dirty="0">
              <a:latin typeface="Manjari"/>
            </a:endParaRPr>
          </a:p>
        </p:txBody>
      </p:sp>
      <p:sp>
        <p:nvSpPr>
          <p:cNvPr id="113" name="Subtítulo 2"/>
          <p:cNvSpPr txBox="1">
            <a:spLocks noGrp="1"/>
          </p:cNvSpPr>
          <p:nvPr>
            <p:ph type="subTitle" sz="quarter" idx="1"/>
          </p:nvPr>
        </p:nvSpPr>
        <p:spPr>
          <a:xfrm>
            <a:off x="0" y="2753289"/>
            <a:ext cx="12192000" cy="2518114"/>
          </a:xfrm>
          <a:prstGeom prst="rect">
            <a:avLst/>
          </a:prstGeom>
          <a:solidFill>
            <a:schemeClr val="bg1"/>
          </a:solidFill>
        </p:spPr>
        <p:txBody>
          <a:bodyPr>
            <a:normAutofit/>
          </a:bodyPr>
          <a:lstStyle/>
          <a:p>
            <a:endParaRPr lang="es-MX" dirty="0"/>
          </a:p>
          <a:p>
            <a:r>
              <a:rPr lang="es-MX" sz="2800" i="1" dirty="0"/>
              <a:t>Ejemplos de posturas para piernas </a:t>
            </a:r>
            <a:endParaRPr sz="2800" i="1" dirty="0"/>
          </a:p>
        </p:txBody>
      </p:sp>
    </p:spTree>
    <p:extLst>
      <p:ext uri="{BB962C8B-B14F-4D97-AF65-F5344CB8AC3E}">
        <p14:creationId xmlns:p14="http://schemas.microsoft.com/office/powerpoint/2010/main" val="271828251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62708" y="1219732"/>
            <a:ext cx="6808763" cy="489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1 para automasaje en piernas</a:t>
            </a:r>
          </a:p>
          <a:p>
            <a:pPr>
              <a:lnSpc>
                <a:spcPct val="150000"/>
              </a:lnSpc>
              <a:spcBef>
                <a:spcPts val="0"/>
              </a:spcBef>
            </a:pPr>
            <a:r>
              <a:rPr lang="es-ES" sz="2000" dirty="0">
                <a:latin typeface="Manjari" panose="02000503000000000000"/>
              </a:rPr>
              <a:t>Posición sedestación en una camilla (se debe seleccionar una posición que permita apoyar la espalda en la pared con una almohada)</a:t>
            </a:r>
          </a:p>
          <a:p>
            <a:pPr>
              <a:lnSpc>
                <a:spcPct val="150000"/>
              </a:lnSpc>
              <a:spcBef>
                <a:spcPts val="0"/>
              </a:spcBef>
            </a:pPr>
            <a:r>
              <a:rPr lang="es-ES" sz="2000" dirty="0">
                <a:latin typeface="Manjari" panose="02000503000000000000"/>
              </a:rPr>
              <a:t>La pierna a trabajar se flexionada de manera que el pie quede apoyado sobre la superficie de la camilla.</a:t>
            </a:r>
          </a:p>
          <a:p>
            <a:pPr>
              <a:lnSpc>
                <a:spcPct val="150000"/>
              </a:lnSpc>
              <a:spcBef>
                <a:spcPts val="0"/>
              </a:spcBef>
            </a:pPr>
            <a:r>
              <a:rPr lang="es-ES" sz="2000" dirty="0">
                <a:latin typeface="Manjari" panose="02000503000000000000"/>
              </a:rPr>
              <a:t>El otro miembro puede colocarse estirado sobre la camilla o bien se deja caer por el costado de la misma (se utiliza un apoya pies para que el pie no quede colgando).</a:t>
            </a:r>
          </a:p>
          <a:p>
            <a:pPr marL="0" indent="0">
              <a:lnSpc>
                <a:spcPct val="150000"/>
              </a:lnSpc>
              <a:spcBef>
                <a:spcPts val="0"/>
              </a:spcBef>
              <a:buNone/>
            </a:pPr>
            <a:r>
              <a:rPr lang="es-ES" sz="2000" dirty="0">
                <a:latin typeface="Manjari" panose="02000503000000000000"/>
              </a:rPr>
              <a:t>Esta es una opción básica muy recomendada para personas principiantes.</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7954630" y="5456964"/>
            <a:ext cx="4173366" cy="954107"/>
          </a:xfrm>
          <a:prstGeom prst="rect">
            <a:avLst/>
          </a:prstGeom>
          <a:noFill/>
        </p:spPr>
        <p:txBody>
          <a:bodyPr wrap="square">
            <a:spAutoFit/>
          </a:bodyPr>
          <a:lstStyle/>
          <a:p>
            <a:r>
              <a:rPr lang="es-CR" sz="1400" dirty="0"/>
              <a:t>Fuente de imagen: Fisioonline. (s.f). </a:t>
            </a:r>
            <a:r>
              <a:rPr lang="es-MX" sz="1400" dirty="0"/>
              <a:t>Automasaje y estiramiento para la pesadez de piernas o piernas cansadas</a:t>
            </a:r>
            <a:r>
              <a:rPr lang="es-CR" sz="1400" dirty="0"/>
              <a:t>. </a:t>
            </a:r>
            <a:r>
              <a:rPr lang="es-CR" sz="1400" dirty="0">
                <a:hlinkClick r:id="rId3"/>
              </a:rPr>
              <a:t>https://www.youtube.com/watch?v=gveMPcYJXsQ</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11" name="Imagen 10">
            <a:extLst>
              <a:ext uri="{FF2B5EF4-FFF2-40B4-BE49-F238E27FC236}">
                <a16:creationId xmlns:a16="http://schemas.microsoft.com/office/drawing/2014/main" id="{DA8298B6-D507-49BA-A932-3F050157FA39}"/>
              </a:ext>
            </a:extLst>
          </p:cNvPr>
          <p:cNvPicPr>
            <a:picLocks noChangeAspect="1"/>
          </p:cNvPicPr>
          <p:nvPr/>
        </p:nvPicPr>
        <p:blipFill rotWithShape="1">
          <a:blip r:embed="rId4"/>
          <a:srcRect l="13846" t="31170" r="55231" b="5955"/>
          <a:stretch/>
        </p:blipFill>
        <p:spPr>
          <a:xfrm>
            <a:off x="7996834" y="1214439"/>
            <a:ext cx="3674662" cy="4200670"/>
          </a:xfrm>
          <a:prstGeom prst="rect">
            <a:avLst/>
          </a:prstGeom>
        </p:spPr>
      </p:pic>
    </p:spTree>
    <p:extLst>
      <p:ext uri="{BB962C8B-B14F-4D97-AF65-F5344CB8AC3E}">
        <p14:creationId xmlns:p14="http://schemas.microsoft.com/office/powerpoint/2010/main" val="3216683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62708" y="1290072"/>
            <a:ext cx="7086084" cy="489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dirty="0">
                <a:latin typeface="Manjari" panose="02000503000000000000"/>
              </a:rPr>
              <a:t> </a:t>
            </a:r>
          </a:p>
          <a:p>
            <a:pPr marL="0" indent="0">
              <a:lnSpc>
                <a:spcPct val="150000"/>
              </a:lnSpc>
              <a:spcBef>
                <a:spcPts val="0"/>
              </a:spcBef>
              <a:buNone/>
            </a:pPr>
            <a:r>
              <a:rPr lang="es-ES" sz="2000" b="1" i="1" dirty="0">
                <a:latin typeface="Manjari" panose="02000503000000000000"/>
              </a:rPr>
              <a:t>Opción 2 para automasaje en piernas</a:t>
            </a:r>
          </a:p>
          <a:p>
            <a:pPr>
              <a:lnSpc>
                <a:spcPct val="150000"/>
              </a:lnSpc>
              <a:spcBef>
                <a:spcPts val="0"/>
              </a:spcBef>
            </a:pPr>
            <a:r>
              <a:rPr lang="es-MX" sz="2000" dirty="0">
                <a:latin typeface="Manjari" panose="02000503000000000000"/>
              </a:rPr>
              <a:t>Posición sedestación sobre el suelo o camilla</a:t>
            </a:r>
          </a:p>
          <a:p>
            <a:pPr>
              <a:lnSpc>
                <a:spcPct val="150000"/>
              </a:lnSpc>
              <a:spcBef>
                <a:spcPts val="0"/>
              </a:spcBef>
            </a:pPr>
            <a:r>
              <a:rPr lang="es-MX" sz="2000" dirty="0">
                <a:latin typeface="Manjari" panose="02000503000000000000"/>
              </a:rPr>
              <a:t>Se coloca el miembro en reposo flexionado a nivel de rodilla, el pie se apoya en la superficie.</a:t>
            </a:r>
          </a:p>
          <a:p>
            <a:pPr>
              <a:lnSpc>
                <a:spcPct val="150000"/>
              </a:lnSpc>
              <a:spcBef>
                <a:spcPts val="0"/>
              </a:spcBef>
            </a:pPr>
            <a:r>
              <a:rPr lang="es-MX" sz="2000" dirty="0">
                <a:latin typeface="Manjari" panose="02000503000000000000"/>
              </a:rPr>
              <a:t>El miembro a trabajar, se coloca con la rodilla flexionada y el talón del pie apoyado en la superficie. </a:t>
            </a:r>
          </a:p>
          <a:p>
            <a:pPr>
              <a:lnSpc>
                <a:spcPct val="150000"/>
              </a:lnSpc>
              <a:spcBef>
                <a:spcPts val="0"/>
              </a:spcBef>
            </a:pPr>
            <a:r>
              <a:rPr lang="es-MX" sz="2000" dirty="0">
                <a:latin typeface="Manjari" panose="02000503000000000000"/>
              </a:rPr>
              <a:t>Se mantiene la espalda recta.</a:t>
            </a:r>
          </a:p>
          <a:p>
            <a:pPr>
              <a:lnSpc>
                <a:spcPct val="150000"/>
              </a:lnSpc>
              <a:spcBef>
                <a:spcPts val="0"/>
              </a:spcBef>
            </a:pPr>
            <a:r>
              <a:rPr lang="es-MX" sz="2000" dirty="0">
                <a:latin typeface="Manjari" panose="02000503000000000000"/>
              </a:rPr>
              <a:t>Para esta posición se requiere adecuada flexibilidad y control postural de tronco.  </a:t>
            </a:r>
            <a:endParaRPr lang="es-ES" sz="2000" dirty="0">
              <a:latin typeface="Montserrat Medium" panose="00000600000000000000" pitchFamily="2" charset="0"/>
            </a:endParaRPr>
          </a:p>
        </p:txBody>
      </p:sp>
      <p:sp>
        <p:nvSpPr>
          <p:cNvPr id="9" name="CuadroTexto 8">
            <a:extLst>
              <a:ext uri="{FF2B5EF4-FFF2-40B4-BE49-F238E27FC236}">
                <a16:creationId xmlns:a16="http://schemas.microsoft.com/office/drawing/2014/main" id="{8FE26FB6-9431-4353-AF94-7900A3FA4D24}"/>
              </a:ext>
            </a:extLst>
          </p:cNvPr>
          <p:cNvSpPr txBox="1"/>
          <p:nvPr/>
        </p:nvSpPr>
        <p:spPr>
          <a:xfrm>
            <a:off x="8018634" y="5133809"/>
            <a:ext cx="4173366" cy="1169551"/>
          </a:xfrm>
          <a:prstGeom prst="rect">
            <a:avLst/>
          </a:prstGeom>
          <a:noFill/>
        </p:spPr>
        <p:txBody>
          <a:bodyPr wrap="square">
            <a:spAutoFit/>
          </a:bodyPr>
          <a:lstStyle/>
          <a:p>
            <a:r>
              <a:rPr lang="es-CR" sz="1400" dirty="0"/>
              <a:t>Fuente de imagen: Carrasco, S. (2020). Automasajes sencillos para disminuir dolor y tensión muscular.  </a:t>
            </a:r>
            <a:r>
              <a:rPr lang="es-CR" sz="1400" dirty="0">
                <a:hlinkClick r:id="rId3"/>
              </a:rPr>
              <a:t>https://www.sumedico.com/vida-sana/automasajes-sencillos-que-disminuyen-la-tension-y-el-dolor-muscular/322775</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2" name="Imagen 1">
            <a:extLst>
              <a:ext uri="{FF2B5EF4-FFF2-40B4-BE49-F238E27FC236}">
                <a16:creationId xmlns:a16="http://schemas.microsoft.com/office/drawing/2014/main" id="{223BE41A-4B91-4E28-8930-D3E131FA06DD}"/>
              </a:ext>
            </a:extLst>
          </p:cNvPr>
          <p:cNvPicPr>
            <a:picLocks noChangeAspect="1"/>
          </p:cNvPicPr>
          <p:nvPr/>
        </p:nvPicPr>
        <p:blipFill>
          <a:blip r:embed="rId4"/>
          <a:stretch>
            <a:fillRect/>
          </a:stretch>
        </p:blipFill>
        <p:spPr>
          <a:xfrm>
            <a:off x="7648792" y="2149440"/>
            <a:ext cx="4393153" cy="2963914"/>
          </a:xfrm>
          <a:prstGeom prst="rect">
            <a:avLst/>
          </a:prstGeom>
        </p:spPr>
      </p:pic>
    </p:spTree>
    <p:extLst>
      <p:ext uri="{BB962C8B-B14F-4D97-AF65-F5344CB8AC3E}">
        <p14:creationId xmlns:p14="http://schemas.microsoft.com/office/powerpoint/2010/main" val="192681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06434" y="739798"/>
            <a:ext cx="5400613" cy="489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endParaRPr lang="es-ES" sz="2000" dirty="0">
              <a:latin typeface="Manjari" panose="02000503000000000000"/>
            </a:endParaRPr>
          </a:p>
          <a:p>
            <a:pPr>
              <a:lnSpc>
                <a:spcPct val="150000"/>
              </a:lnSpc>
              <a:spcBef>
                <a:spcPts val="0"/>
              </a:spcBef>
            </a:pPr>
            <a:r>
              <a:rPr lang="es-ES" sz="2000" dirty="0">
                <a:latin typeface="Manjari" panose="02000503000000000000"/>
              </a:rPr>
              <a:t>Como variante a la posición anterior, también se puede colocar el miembro en reposo flexionado sobre la superficie. </a:t>
            </a:r>
          </a:p>
          <a:p>
            <a:pPr>
              <a:lnSpc>
                <a:spcPct val="150000"/>
              </a:lnSpc>
              <a:spcBef>
                <a:spcPts val="0"/>
              </a:spcBef>
            </a:pPr>
            <a:r>
              <a:rPr lang="es-ES" sz="2000" dirty="0">
                <a:latin typeface="Manjari" panose="02000503000000000000"/>
              </a:rPr>
              <a:t>Nótese como en la imagen se usa una mano para dar apoyo y estabilidad desde la rodilla, esta técnica se puede utilizar en caso de optar por realizar las técnicas manuales solo con una mano.</a:t>
            </a:r>
          </a:p>
          <a:p>
            <a:pPr>
              <a:lnSpc>
                <a:spcPct val="150000"/>
              </a:lnSpc>
              <a:spcBef>
                <a:spcPts val="0"/>
              </a:spcBef>
            </a:pPr>
            <a:r>
              <a:rPr lang="es-ES" sz="2000" dirty="0">
                <a:latin typeface="Manjari" panose="02000503000000000000"/>
              </a:rPr>
              <a:t>Procure mantener la espalda lo más recto posible.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6400799" y="5246353"/>
            <a:ext cx="5748997" cy="738664"/>
          </a:xfrm>
          <a:prstGeom prst="rect">
            <a:avLst/>
          </a:prstGeom>
          <a:noFill/>
        </p:spPr>
        <p:txBody>
          <a:bodyPr wrap="square">
            <a:spAutoFit/>
          </a:bodyPr>
          <a:lstStyle/>
          <a:p>
            <a:r>
              <a:rPr lang="es-CR" sz="1400" dirty="0"/>
              <a:t>Fuente de imagen: Fisioonline (2022). </a:t>
            </a:r>
            <a:r>
              <a:rPr lang="es-MX" sz="1400" dirty="0"/>
              <a:t>Cómo hacerse un masaje en los gemelos para aliviar la tensión</a:t>
            </a:r>
          </a:p>
          <a:p>
            <a:r>
              <a:rPr lang="es-CR" sz="1400" dirty="0"/>
              <a:t>. </a:t>
            </a:r>
            <a:r>
              <a:rPr lang="es-CR" sz="1400" dirty="0">
                <a:hlinkClick r:id="rId3"/>
              </a:rPr>
              <a:t>https://www.youtube.com/watch?v=CIPX7sCizbE&amp;t=242s</a:t>
            </a:r>
            <a:r>
              <a:rPr lang="es-CR" sz="1400" dirty="0"/>
              <a:t> </a:t>
            </a:r>
          </a:p>
        </p:txBody>
      </p:sp>
      <p:pic>
        <p:nvPicPr>
          <p:cNvPr id="5" name="Imagen 4">
            <a:extLst>
              <a:ext uri="{FF2B5EF4-FFF2-40B4-BE49-F238E27FC236}">
                <a16:creationId xmlns:a16="http://schemas.microsoft.com/office/drawing/2014/main" id="{9E93C70C-A587-4AF7-A630-1FA6D15D8987}"/>
              </a:ext>
            </a:extLst>
          </p:cNvPr>
          <p:cNvPicPr>
            <a:picLocks noChangeAspect="1"/>
          </p:cNvPicPr>
          <p:nvPr/>
        </p:nvPicPr>
        <p:blipFill rotWithShape="1">
          <a:blip r:embed="rId4"/>
          <a:srcRect r="1900"/>
          <a:stretch/>
        </p:blipFill>
        <p:spPr>
          <a:xfrm>
            <a:off x="6284954" y="1773236"/>
            <a:ext cx="5630384" cy="3226861"/>
          </a:xfrm>
          <a:prstGeom prst="rect">
            <a:avLst/>
          </a:prstGeom>
        </p:spPr>
      </p:pic>
    </p:spTree>
    <p:extLst>
      <p:ext uri="{BB962C8B-B14F-4D97-AF65-F5344CB8AC3E}">
        <p14:creationId xmlns:p14="http://schemas.microsoft.com/office/powerpoint/2010/main" val="752716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62708" y="757434"/>
            <a:ext cx="5400613" cy="489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s-ES" sz="2000" dirty="0">
                <a:latin typeface="Manjari" panose="02000503000000000000"/>
              </a:rPr>
              <a:t>Otra variante a la opción 2 para automasaje en piernas, es colocar el miembro en reposo estirado sobre la superficie. </a:t>
            </a:r>
          </a:p>
          <a:p>
            <a:pPr>
              <a:lnSpc>
                <a:spcPct val="150000"/>
              </a:lnSpc>
              <a:spcBef>
                <a:spcPts val="0"/>
              </a:spcBef>
            </a:pPr>
            <a:r>
              <a:rPr lang="es-ES" sz="2000" dirty="0">
                <a:latin typeface="Manjari" panose="02000503000000000000"/>
              </a:rPr>
              <a:t>Nótese como en la imagen se usa una mano para dar apoyo y estabilidad desde la rodilla, esta técnica se puede utilizar en caso de optar por realizar las técnicas manuales solo con una mano. </a:t>
            </a:r>
          </a:p>
          <a:p>
            <a:pPr>
              <a:lnSpc>
                <a:spcPct val="150000"/>
              </a:lnSpc>
              <a:spcBef>
                <a:spcPts val="0"/>
              </a:spcBef>
            </a:pPr>
            <a:r>
              <a:rPr lang="es-ES" sz="2000" dirty="0">
                <a:latin typeface="Manjari" panose="02000503000000000000"/>
              </a:rPr>
              <a:t>Además, en la imagen se puede observar como esta técnica puede llevarse a cabo al aire libre para aprovechar los beneficios del contacto con la naturaleza.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6400799" y="5049405"/>
            <a:ext cx="5748997" cy="738664"/>
          </a:xfrm>
          <a:prstGeom prst="rect">
            <a:avLst/>
          </a:prstGeom>
          <a:noFill/>
        </p:spPr>
        <p:txBody>
          <a:bodyPr wrap="square">
            <a:spAutoFit/>
          </a:bodyPr>
          <a:lstStyle/>
          <a:p>
            <a:r>
              <a:rPr lang="es-CR" sz="1400" dirty="0"/>
              <a:t>Fuente de imagen: Meraz, L. (s.f). </a:t>
            </a:r>
            <a:r>
              <a:rPr lang="es-MX" sz="1400" dirty="0"/>
              <a:t>Automasaje práctico para después de hacer ejercicio</a:t>
            </a:r>
            <a:r>
              <a:rPr lang="es-CR" sz="1400" dirty="0"/>
              <a:t>. </a:t>
            </a:r>
            <a:r>
              <a:rPr lang="es-CR" sz="1400" dirty="0">
                <a:hlinkClick r:id="rId3"/>
              </a:rPr>
              <a:t>https://www.salud180.com/salud-a-z/automasaje-practico-para-despues-de-hacer-ejercicio</a:t>
            </a:r>
            <a:r>
              <a:rPr lang="es-CR" sz="1400" dirty="0"/>
              <a:t> </a:t>
            </a:r>
          </a:p>
        </p:txBody>
      </p:sp>
      <p:pic>
        <p:nvPicPr>
          <p:cNvPr id="7" name="Imagen 6">
            <a:extLst>
              <a:ext uri="{FF2B5EF4-FFF2-40B4-BE49-F238E27FC236}">
                <a16:creationId xmlns:a16="http://schemas.microsoft.com/office/drawing/2014/main" id="{7CE72FAF-3583-4B55-90D3-1FC6C815DD6F}"/>
              </a:ext>
            </a:extLst>
          </p:cNvPr>
          <p:cNvPicPr>
            <a:picLocks noChangeAspect="1"/>
          </p:cNvPicPr>
          <p:nvPr/>
        </p:nvPicPr>
        <p:blipFill>
          <a:blip r:embed="rId4"/>
          <a:stretch>
            <a:fillRect/>
          </a:stretch>
        </p:blipFill>
        <p:spPr>
          <a:xfrm>
            <a:off x="6443003" y="1306296"/>
            <a:ext cx="5400613" cy="3604716"/>
          </a:xfrm>
          <a:prstGeom prst="rect">
            <a:avLst/>
          </a:prstGeom>
        </p:spPr>
      </p:pic>
    </p:spTree>
    <p:extLst>
      <p:ext uri="{BB962C8B-B14F-4D97-AF65-F5344CB8AC3E}">
        <p14:creationId xmlns:p14="http://schemas.microsoft.com/office/powerpoint/2010/main" val="2823441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351692" y="1399737"/>
            <a:ext cx="11521440" cy="1353552"/>
          </a:xfrm>
          <a:prstGeom prst="rect">
            <a:avLst/>
          </a:prstGeom>
        </p:spPr>
        <p:txBody>
          <a:bodyPr>
            <a:noAutofit/>
          </a:bodyPr>
          <a:lstStyle/>
          <a:p>
            <a:r>
              <a:rPr lang="es-ES" sz="4400" b="1" dirty="0">
                <a:latin typeface="Manjari" panose="02000503000000000000" pitchFamily="2" charset="0"/>
                <a:cs typeface="Manjari" panose="02000503000000000000" pitchFamily="2" charset="0"/>
              </a:rPr>
              <a:t>Higiene postural para la realización de automasaje relajante </a:t>
            </a:r>
            <a:endParaRPr sz="4400" dirty="0">
              <a:latin typeface="Manjari"/>
            </a:endParaRPr>
          </a:p>
        </p:txBody>
      </p:sp>
      <p:sp>
        <p:nvSpPr>
          <p:cNvPr id="113" name="Subtítulo 2"/>
          <p:cNvSpPr txBox="1">
            <a:spLocks noGrp="1"/>
          </p:cNvSpPr>
          <p:nvPr>
            <p:ph type="subTitle" sz="quarter" idx="1"/>
          </p:nvPr>
        </p:nvSpPr>
        <p:spPr>
          <a:xfrm>
            <a:off x="0" y="2753289"/>
            <a:ext cx="12192000" cy="2518114"/>
          </a:xfrm>
          <a:prstGeom prst="rect">
            <a:avLst/>
          </a:prstGeom>
          <a:solidFill>
            <a:schemeClr val="bg1"/>
          </a:solidFill>
        </p:spPr>
        <p:txBody>
          <a:bodyPr>
            <a:normAutofit/>
          </a:bodyPr>
          <a:lstStyle/>
          <a:p>
            <a:endParaRPr lang="es-MX" dirty="0"/>
          </a:p>
          <a:p>
            <a:r>
              <a:rPr lang="es-MX" sz="2800" i="1" dirty="0"/>
              <a:t>Ejemplos de posturas para muslos </a:t>
            </a:r>
            <a:endParaRPr sz="2800" i="1" dirty="0"/>
          </a:p>
        </p:txBody>
      </p:sp>
    </p:spTree>
    <p:extLst>
      <p:ext uri="{BB962C8B-B14F-4D97-AF65-F5344CB8AC3E}">
        <p14:creationId xmlns:p14="http://schemas.microsoft.com/office/powerpoint/2010/main" val="55426470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393895" y="1117099"/>
            <a:ext cx="7709096" cy="489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dirty="0">
                <a:latin typeface="Manjari" panose="02000503000000000000"/>
              </a:rPr>
              <a:t>Para los muslos, básicamente se utilizan las mismas posturas que para los piernas. </a:t>
            </a:r>
          </a:p>
          <a:p>
            <a:pPr marL="0" indent="0">
              <a:lnSpc>
                <a:spcPct val="150000"/>
              </a:lnSpc>
              <a:spcBef>
                <a:spcPts val="0"/>
              </a:spcBef>
              <a:buNone/>
            </a:pPr>
            <a:r>
              <a:rPr lang="es-ES" sz="2000" b="1" i="1" dirty="0">
                <a:latin typeface="Manjari" panose="02000503000000000000"/>
              </a:rPr>
              <a:t>Opción 1 para automasaje en muslos</a:t>
            </a:r>
          </a:p>
          <a:p>
            <a:pPr>
              <a:lnSpc>
                <a:spcPct val="150000"/>
              </a:lnSpc>
              <a:spcBef>
                <a:spcPts val="0"/>
              </a:spcBef>
            </a:pPr>
            <a:r>
              <a:rPr lang="es-ES" sz="2000" dirty="0">
                <a:latin typeface="Manjari" panose="02000503000000000000"/>
              </a:rPr>
              <a:t>Posición sedestación en una camilla (se debe seleccionar una posición que permita apoyar la espalda en la pared con una almohada).</a:t>
            </a:r>
          </a:p>
          <a:p>
            <a:pPr>
              <a:lnSpc>
                <a:spcPct val="150000"/>
              </a:lnSpc>
              <a:spcBef>
                <a:spcPts val="0"/>
              </a:spcBef>
            </a:pPr>
            <a:r>
              <a:rPr lang="es-ES" sz="2000" dirty="0">
                <a:latin typeface="Manjari" panose="02000503000000000000"/>
              </a:rPr>
              <a:t>La pierna del miembro a trabajar se flexionada de manera que el pie quede apoyado sobre la superficie de la camilla.</a:t>
            </a:r>
          </a:p>
          <a:p>
            <a:pPr>
              <a:lnSpc>
                <a:spcPct val="150000"/>
              </a:lnSpc>
              <a:spcBef>
                <a:spcPts val="0"/>
              </a:spcBef>
            </a:pPr>
            <a:r>
              <a:rPr lang="es-ES" sz="2000" dirty="0">
                <a:latin typeface="Manjari" panose="02000503000000000000"/>
              </a:rPr>
              <a:t>El miembro en reposo se puede colocar estirado sobre la camilla o bien se deja caer por el costado de la camilla (se utiliza un apoya pies para que el pie no quede colgando).</a:t>
            </a:r>
          </a:p>
          <a:p>
            <a:pPr marL="0" indent="0">
              <a:lnSpc>
                <a:spcPct val="150000"/>
              </a:lnSpc>
              <a:spcBef>
                <a:spcPts val="0"/>
              </a:spcBef>
              <a:buNone/>
            </a:pPr>
            <a:r>
              <a:rPr lang="es-ES" sz="2000" dirty="0">
                <a:latin typeface="Manjari" panose="02000503000000000000"/>
              </a:rPr>
              <a:t>Esta es una opción básica muy recomendada para personas principiantes.</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8215532" y="5455663"/>
            <a:ext cx="4173366" cy="954107"/>
          </a:xfrm>
          <a:prstGeom prst="rect">
            <a:avLst/>
          </a:prstGeom>
          <a:noFill/>
        </p:spPr>
        <p:txBody>
          <a:bodyPr wrap="square">
            <a:spAutoFit/>
          </a:bodyPr>
          <a:lstStyle/>
          <a:p>
            <a:r>
              <a:rPr lang="es-CR" sz="1400" dirty="0"/>
              <a:t>Fuente de imagen: Fisioonline. (s.f). </a:t>
            </a:r>
            <a:r>
              <a:rPr lang="es-MX" sz="1400" dirty="0"/>
              <a:t>Automasaje y estiramiento para la pesadez de piernas o piernas cansadas</a:t>
            </a:r>
            <a:r>
              <a:rPr lang="es-CR" sz="1400" dirty="0"/>
              <a:t>. </a:t>
            </a:r>
            <a:r>
              <a:rPr lang="es-CR" sz="1400" dirty="0">
                <a:hlinkClick r:id="rId4"/>
              </a:rPr>
              <a:t>https://www.youtube.com/watch?v=gveMPcYJXsQ</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3" name="Imagen 2">
            <a:extLst>
              <a:ext uri="{FF2B5EF4-FFF2-40B4-BE49-F238E27FC236}">
                <a16:creationId xmlns:a16="http://schemas.microsoft.com/office/drawing/2014/main" id="{BA1B31AD-AB3D-48AB-B9AD-8C57D3CD9973}"/>
              </a:ext>
            </a:extLst>
          </p:cNvPr>
          <p:cNvPicPr>
            <a:picLocks noChangeAspect="1"/>
          </p:cNvPicPr>
          <p:nvPr/>
        </p:nvPicPr>
        <p:blipFill rotWithShape="1">
          <a:blip r:embed="rId5"/>
          <a:srcRect l="38053" t="28517" r="24308" b="6495"/>
          <a:stretch/>
        </p:blipFill>
        <p:spPr>
          <a:xfrm>
            <a:off x="8215532" y="1655715"/>
            <a:ext cx="3766799" cy="3656553"/>
          </a:xfrm>
          <a:prstGeom prst="rect">
            <a:avLst/>
          </a:prstGeom>
        </p:spPr>
      </p:pic>
    </p:spTree>
    <p:extLst>
      <p:ext uri="{BB962C8B-B14F-4D97-AF65-F5344CB8AC3E}">
        <p14:creationId xmlns:p14="http://schemas.microsoft.com/office/powerpoint/2010/main" val="197974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695387" y="689925"/>
            <a:ext cx="5400613" cy="489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endParaRPr lang="es-ES" sz="1000" dirty="0">
              <a:latin typeface="Manjari" panose="02000503000000000000"/>
            </a:endParaRPr>
          </a:p>
          <a:p>
            <a:pPr>
              <a:lnSpc>
                <a:spcPct val="150000"/>
              </a:lnSpc>
              <a:spcBef>
                <a:spcPts val="0"/>
              </a:spcBef>
            </a:pPr>
            <a:r>
              <a:rPr lang="es-ES" sz="2000" dirty="0">
                <a:latin typeface="Manjari" panose="02000503000000000000"/>
              </a:rPr>
              <a:t>Como variante a la opción anterior para automasaje en muslos, se puede colocar el miembro a trabajar estirado sobre la superficie de la camilla. En este caso, esta posición solo permite trabajar sobre la cara anterior del muslo.</a:t>
            </a:r>
          </a:p>
          <a:p>
            <a:pPr>
              <a:lnSpc>
                <a:spcPct val="150000"/>
              </a:lnSpc>
              <a:spcBef>
                <a:spcPts val="0"/>
              </a:spcBef>
            </a:pPr>
            <a:r>
              <a:rPr lang="es-ES" sz="2000" dirty="0">
                <a:latin typeface="Manjari" panose="02000503000000000000"/>
              </a:rPr>
              <a:t>Nótese como en la imagen no se utiliza apoyo para la espalda, para mayor relajación y un apropiado cuidado de esta zona, se recomienda ubicarse de manera que se puede apoyar la espalda a la pared con una almohada. </a:t>
            </a:r>
          </a:p>
        </p:txBody>
      </p:sp>
      <p:pic>
        <p:nvPicPr>
          <p:cNvPr id="3" name="Imagen 2">
            <a:extLst>
              <a:ext uri="{FF2B5EF4-FFF2-40B4-BE49-F238E27FC236}">
                <a16:creationId xmlns:a16="http://schemas.microsoft.com/office/drawing/2014/main" id="{98B6D9AA-FDBA-401B-BBFA-108EF549CBB6}"/>
              </a:ext>
            </a:extLst>
          </p:cNvPr>
          <p:cNvPicPr>
            <a:picLocks noChangeAspect="1"/>
          </p:cNvPicPr>
          <p:nvPr/>
        </p:nvPicPr>
        <p:blipFill rotWithShape="1">
          <a:blip r:embed="rId3"/>
          <a:srcRect l="44885" t="24438" r="9134" b="12711"/>
          <a:stretch/>
        </p:blipFill>
        <p:spPr>
          <a:xfrm>
            <a:off x="6457071" y="1335325"/>
            <a:ext cx="5172221" cy="3974836"/>
          </a:xfrm>
          <a:prstGeom prst="rect">
            <a:avLst/>
          </a:prstGeom>
        </p:spPr>
      </p:pic>
      <p:sp>
        <p:nvSpPr>
          <p:cNvPr id="12" name="CuadroTexto 11">
            <a:extLst>
              <a:ext uri="{FF2B5EF4-FFF2-40B4-BE49-F238E27FC236}">
                <a16:creationId xmlns:a16="http://schemas.microsoft.com/office/drawing/2014/main" id="{3021DCDF-5BB8-4FF3-9953-4B23D9AD752F}"/>
              </a:ext>
            </a:extLst>
          </p:cNvPr>
          <p:cNvSpPr txBox="1"/>
          <p:nvPr/>
        </p:nvSpPr>
        <p:spPr>
          <a:xfrm>
            <a:off x="6457070" y="5455663"/>
            <a:ext cx="5172221" cy="738664"/>
          </a:xfrm>
          <a:prstGeom prst="rect">
            <a:avLst/>
          </a:prstGeom>
          <a:noFill/>
        </p:spPr>
        <p:txBody>
          <a:bodyPr wrap="square">
            <a:spAutoFit/>
          </a:bodyPr>
          <a:lstStyle/>
          <a:p>
            <a:r>
              <a:rPr lang="es-CR" sz="1400" dirty="0"/>
              <a:t>Fuente de imagen: Fisioonline. (s.f).</a:t>
            </a:r>
            <a:r>
              <a:rPr lang="es-MX" sz="1400" b="0" i="0" dirty="0">
                <a:effectLst/>
                <a:latin typeface="Roboto" panose="02000000000000000000" pitchFamily="2" charset="0"/>
              </a:rPr>
              <a:t> </a:t>
            </a:r>
            <a:r>
              <a:rPr lang="es-MX" sz="1400" dirty="0"/>
              <a:t>Automasaje de muslo para relajar el músculo cuádriceps</a:t>
            </a:r>
            <a:r>
              <a:rPr lang="es-CR" sz="1400" dirty="0"/>
              <a:t>. </a:t>
            </a:r>
            <a:r>
              <a:rPr lang="es-CR" sz="1400" dirty="0">
                <a:hlinkClick r:id="rId4"/>
              </a:rPr>
              <a:t>https://www.youtube.com/watch?v=TYbkszKQ0lY</a:t>
            </a:r>
            <a:r>
              <a:rPr lang="es-CR" sz="1400" dirty="0"/>
              <a:t> </a:t>
            </a:r>
          </a:p>
        </p:txBody>
      </p:sp>
    </p:spTree>
    <p:extLst>
      <p:ext uri="{BB962C8B-B14F-4D97-AF65-F5344CB8AC3E}">
        <p14:creationId xmlns:p14="http://schemas.microsoft.com/office/powerpoint/2010/main" val="545415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1524000" y="723424"/>
            <a:ext cx="9144000" cy="1353552"/>
          </a:xfrm>
          <a:prstGeom prst="rect">
            <a:avLst/>
          </a:prstGeom>
        </p:spPr>
        <p:txBody>
          <a:bodyPr>
            <a:normAutofit/>
          </a:bodyPr>
          <a:lstStyle/>
          <a:p>
            <a:r>
              <a:rPr lang="es-CR" dirty="0">
                <a:latin typeface="Manjari"/>
              </a:rPr>
              <a:t>Continuación…</a:t>
            </a:r>
            <a:endParaRPr dirty="0">
              <a:latin typeface="Manjari"/>
            </a:endParaRPr>
          </a:p>
        </p:txBody>
      </p:sp>
      <p:sp>
        <p:nvSpPr>
          <p:cNvPr id="113" name="Subtítulo 2"/>
          <p:cNvSpPr txBox="1">
            <a:spLocks noGrp="1"/>
          </p:cNvSpPr>
          <p:nvPr>
            <p:ph type="subTitle" sz="quarter" idx="1"/>
          </p:nvPr>
        </p:nvSpPr>
        <p:spPr>
          <a:xfrm>
            <a:off x="0" y="2644723"/>
            <a:ext cx="12192000" cy="2532185"/>
          </a:xfrm>
          <a:prstGeom prst="rect">
            <a:avLst/>
          </a:prstGeom>
          <a:solidFill>
            <a:schemeClr val="bg1"/>
          </a:solidFill>
        </p:spPr>
        <p:txBody>
          <a:bodyPr>
            <a:normAutofit/>
          </a:bodyPr>
          <a:lstStyle/>
          <a:p>
            <a:pPr marL="715963" lvl="2" indent="0" algn="l"/>
            <a:r>
              <a:rPr lang="es-CR" dirty="0">
                <a:latin typeface="Manjari"/>
              </a:rPr>
              <a:t>Este es el segundo recurso de este tema, antes de estudiarlo asegúrese de haber comprendido los contenidos de lo recurso Parte I: Higiene postural para la realización de automasaje. </a:t>
            </a:r>
          </a:p>
          <a:p>
            <a:endParaRPr dirty="0"/>
          </a:p>
        </p:txBody>
      </p:sp>
    </p:spTree>
    <p:extLst>
      <p:ext uri="{BB962C8B-B14F-4D97-AF65-F5344CB8AC3E}">
        <p14:creationId xmlns:p14="http://schemas.microsoft.com/office/powerpoint/2010/main" val="194907945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393895" y="1655715"/>
            <a:ext cx="7328248"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2 para automasaje en muslos</a:t>
            </a:r>
          </a:p>
          <a:p>
            <a:pPr>
              <a:lnSpc>
                <a:spcPct val="150000"/>
              </a:lnSpc>
              <a:spcBef>
                <a:spcPts val="0"/>
              </a:spcBef>
            </a:pPr>
            <a:r>
              <a:rPr lang="es-ES" sz="2000" dirty="0">
                <a:latin typeface="Manjari" panose="02000503000000000000"/>
              </a:rPr>
              <a:t>Posición sedestación en el suelo. </a:t>
            </a:r>
          </a:p>
          <a:p>
            <a:pPr>
              <a:lnSpc>
                <a:spcPct val="150000"/>
              </a:lnSpc>
              <a:spcBef>
                <a:spcPts val="0"/>
              </a:spcBef>
            </a:pPr>
            <a:r>
              <a:rPr lang="es-ES" sz="2000" dirty="0">
                <a:latin typeface="Manjari" panose="02000503000000000000"/>
              </a:rPr>
              <a:t>El miembro en reposo se flexiona sobre la superficie. De manera que sirva de apoyo para el miembro a trabajar, este se coloca estirado y se apoya sobre el pie del miembro contrario. </a:t>
            </a:r>
          </a:p>
          <a:p>
            <a:pPr>
              <a:lnSpc>
                <a:spcPct val="150000"/>
              </a:lnSpc>
              <a:spcBef>
                <a:spcPts val="0"/>
              </a:spcBef>
            </a:pPr>
            <a:r>
              <a:rPr lang="es-ES" sz="2000" dirty="0">
                <a:latin typeface="Manjari" panose="02000503000000000000"/>
              </a:rPr>
              <a:t>Esta es una opción para personas que acostumbren realizar actividades de flexibilidad sobre el suelo (implica buen control postural de espalda, en caso de no tenerlo se puede optar por utilizar la pared como respaldar para dar apoyo a la espalda).</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8215532" y="5455663"/>
            <a:ext cx="4173366" cy="738664"/>
          </a:xfrm>
          <a:prstGeom prst="rect">
            <a:avLst/>
          </a:prstGeom>
          <a:noFill/>
        </p:spPr>
        <p:txBody>
          <a:bodyPr wrap="square">
            <a:spAutoFit/>
          </a:bodyPr>
          <a:lstStyle/>
          <a:p>
            <a:r>
              <a:rPr lang="es-CR" sz="1400" dirty="0"/>
              <a:t>Fuente de imagen: Gymvirtual. (2021). </a:t>
            </a:r>
            <a:r>
              <a:rPr lang="es-MX" sz="1400" dirty="0"/>
              <a:t>Reto 7 piernas perfectas.</a:t>
            </a:r>
            <a:r>
              <a:rPr lang="es-CR" sz="1400" dirty="0"/>
              <a:t> </a:t>
            </a:r>
            <a:r>
              <a:rPr lang="es-CR" sz="1400" dirty="0">
                <a:hlinkClick r:id="rId4"/>
              </a:rPr>
              <a:t>https://www.youtube.com/watch?v=JfYPsfqYDVc</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5" name="Imagen 4">
            <a:extLst>
              <a:ext uri="{FF2B5EF4-FFF2-40B4-BE49-F238E27FC236}">
                <a16:creationId xmlns:a16="http://schemas.microsoft.com/office/drawing/2014/main" id="{F53D3C81-5B79-4CE3-BCF9-692E18C24A94}"/>
              </a:ext>
            </a:extLst>
          </p:cNvPr>
          <p:cNvPicPr>
            <a:picLocks noChangeAspect="1"/>
          </p:cNvPicPr>
          <p:nvPr/>
        </p:nvPicPr>
        <p:blipFill rotWithShape="1">
          <a:blip r:embed="rId5"/>
          <a:srcRect l="16985" t="12246" r="23897" b="9392"/>
          <a:stretch/>
        </p:blipFill>
        <p:spPr>
          <a:xfrm>
            <a:off x="7722143" y="1930106"/>
            <a:ext cx="4075962" cy="3037625"/>
          </a:xfrm>
          <a:prstGeom prst="rect">
            <a:avLst/>
          </a:prstGeom>
        </p:spPr>
      </p:pic>
    </p:spTree>
    <p:extLst>
      <p:ext uri="{BB962C8B-B14F-4D97-AF65-F5344CB8AC3E}">
        <p14:creationId xmlns:p14="http://schemas.microsoft.com/office/powerpoint/2010/main" val="3837021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393895" y="1655715"/>
            <a:ext cx="6260905"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s-ES" sz="2000" dirty="0">
                <a:latin typeface="Manjari" panose="02000503000000000000"/>
              </a:rPr>
              <a:t>Como variante a la posición anterior se pueden cambiar la posición de los miembros inferiores. El miembro en reposo se mantiene flexionada sobre la superficie. </a:t>
            </a:r>
          </a:p>
          <a:p>
            <a:pPr>
              <a:lnSpc>
                <a:spcPct val="150000"/>
              </a:lnSpc>
              <a:spcBef>
                <a:spcPts val="0"/>
              </a:spcBef>
            </a:pPr>
            <a:r>
              <a:rPr lang="es-ES" sz="2000" dirty="0">
                <a:latin typeface="Manjari" panose="02000503000000000000"/>
              </a:rPr>
              <a:t>Mientras que el miembro trabajado de flexiona a nivel de rodilla de manera que el pie quede apoyado sobre la superficie del suelo.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7213601" y="5194053"/>
            <a:ext cx="4838699" cy="523220"/>
          </a:xfrm>
          <a:prstGeom prst="rect">
            <a:avLst/>
          </a:prstGeom>
          <a:noFill/>
        </p:spPr>
        <p:txBody>
          <a:bodyPr wrap="square">
            <a:spAutoFit/>
          </a:bodyPr>
          <a:lstStyle/>
          <a:p>
            <a:r>
              <a:rPr lang="es-CR" sz="1400" dirty="0"/>
              <a:t>Fuente de imagen: Gymvirtual. (2021). </a:t>
            </a:r>
            <a:r>
              <a:rPr lang="es-MX" sz="1400" dirty="0"/>
              <a:t>Reto 7 piernas perfectas.</a:t>
            </a:r>
            <a:r>
              <a:rPr lang="es-CR" sz="1400" dirty="0"/>
              <a:t> </a:t>
            </a:r>
            <a:r>
              <a:rPr lang="es-CR" sz="1400" dirty="0">
                <a:hlinkClick r:id="rId4"/>
              </a:rPr>
              <a:t>https://www.youtube.com/watch?v=JfYPsfqYDVc</a:t>
            </a:r>
            <a:r>
              <a:rPr lang="es-CR" sz="1400" dirty="0"/>
              <a:t> </a:t>
            </a:r>
          </a:p>
        </p:txBody>
      </p:sp>
      <p:pic>
        <p:nvPicPr>
          <p:cNvPr id="3" name="Imagen 2">
            <a:extLst>
              <a:ext uri="{FF2B5EF4-FFF2-40B4-BE49-F238E27FC236}">
                <a16:creationId xmlns:a16="http://schemas.microsoft.com/office/drawing/2014/main" id="{ADC3BC19-904F-4479-8D85-8A3126673955}"/>
              </a:ext>
            </a:extLst>
          </p:cNvPr>
          <p:cNvPicPr>
            <a:picLocks noChangeAspect="1"/>
          </p:cNvPicPr>
          <p:nvPr/>
        </p:nvPicPr>
        <p:blipFill rotWithShape="1">
          <a:blip r:embed="rId5"/>
          <a:srcRect l="37720" t="50000" r="29853" b="7180"/>
          <a:stretch/>
        </p:blipFill>
        <p:spPr>
          <a:xfrm>
            <a:off x="7213601" y="1441546"/>
            <a:ext cx="4592758" cy="3409854"/>
          </a:xfrm>
          <a:prstGeom prst="rect">
            <a:avLst/>
          </a:prstGeom>
        </p:spPr>
      </p:pic>
    </p:spTree>
    <p:extLst>
      <p:ext uri="{BB962C8B-B14F-4D97-AF65-F5344CB8AC3E}">
        <p14:creationId xmlns:p14="http://schemas.microsoft.com/office/powerpoint/2010/main" val="1086618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33595" y="829995"/>
            <a:ext cx="11658405" cy="2425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s-ES" sz="2000" dirty="0">
                <a:latin typeface="Manjari" panose="02000503000000000000"/>
              </a:rPr>
              <a:t>Otra variante a la posición 2, consiste en flexionar ambos miembros a nivel de rodilla de manera que los pies queden apoyados sobre la superficie del suelo.</a:t>
            </a:r>
          </a:p>
          <a:p>
            <a:pPr>
              <a:lnSpc>
                <a:spcPct val="150000"/>
              </a:lnSpc>
              <a:spcBef>
                <a:spcPts val="0"/>
              </a:spcBef>
            </a:pPr>
            <a:r>
              <a:rPr lang="es-ES" sz="2000" dirty="0">
                <a:latin typeface="Manjari" panose="02000503000000000000"/>
              </a:rPr>
              <a:t>En este caso los miembros deben estar levemente separados entre sí para poder trabajar la zona interna del muslo. </a:t>
            </a:r>
          </a:p>
          <a:p>
            <a:pPr>
              <a:lnSpc>
                <a:spcPct val="150000"/>
              </a:lnSpc>
              <a:spcBef>
                <a:spcPts val="0"/>
              </a:spcBef>
            </a:pPr>
            <a:r>
              <a:rPr lang="es-ES" sz="2000" dirty="0">
                <a:latin typeface="Manjari" panose="02000503000000000000"/>
              </a:rPr>
              <a:t>Esta postura implica de un muy buen control postural y equilibrio.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2335237" y="6337855"/>
            <a:ext cx="9717063" cy="307777"/>
          </a:xfrm>
          <a:prstGeom prst="rect">
            <a:avLst/>
          </a:prstGeom>
          <a:noFill/>
        </p:spPr>
        <p:txBody>
          <a:bodyPr wrap="square">
            <a:spAutoFit/>
          </a:bodyPr>
          <a:lstStyle/>
          <a:p>
            <a:r>
              <a:rPr lang="es-CR" sz="1400" dirty="0"/>
              <a:t>Fuente de imagen: Gymvirtual. (2021). </a:t>
            </a:r>
            <a:r>
              <a:rPr lang="es-MX" sz="1400" dirty="0"/>
              <a:t>Reto 7 piernas perfectas.</a:t>
            </a:r>
            <a:r>
              <a:rPr lang="es-CR" sz="1400" dirty="0"/>
              <a:t> </a:t>
            </a:r>
            <a:r>
              <a:rPr lang="es-CR" sz="1400" dirty="0">
                <a:hlinkClick r:id="rId4"/>
              </a:rPr>
              <a:t>https://www.youtube.com/watch?v=JfYPsfqYDVc</a:t>
            </a:r>
            <a:r>
              <a:rPr lang="es-CR" sz="1400" dirty="0"/>
              <a:t> </a:t>
            </a:r>
          </a:p>
        </p:txBody>
      </p:sp>
      <p:pic>
        <p:nvPicPr>
          <p:cNvPr id="5" name="Imagen 4">
            <a:extLst>
              <a:ext uri="{FF2B5EF4-FFF2-40B4-BE49-F238E27FC236}">
                <a16:creationId xmlns:a16="http://schemas.microsoft.com/office/drawing/2014/main" id="{2AFFD445-4130-4C8A-9AFE-3ADD9A81A850}"/>
              </a:ext>
            </a:extLst>
          </p:cNvPr>
          <p:cNvPicPr>
            <a:picLocks noChangeAspect="1"/>
          </p:cNvPicPr>
          <p:nvPr/>
        </p:nvPicPr>
        <p:blipFill rotWithShape="1">
          <a:blip r:embed="rId5"/>
          <a:srcRect l="25588" t="19866" r="19377" b="12246"/>
          <a:stretch/>
        </p:blipFill>
        <p:spPr>
          <a:xfrm>
            <a:off x="6527374" y="3255915"/>
            <a:ext cx="4343275" cy="3012178"/>
          </a:xfrm>
          <a:prstGeom prst="rect">
            <a:avLst/>
          </a:prstGeom>
        </p:spPr>
      </p:pic>
      <p:pic>
        <p:nvPicPr>
          <p:cNvPr id="7" name="Imagen 6">
            <a:extLst>
              <a:ext uri="{FF2B5EF4-FFF2-40B4-BE49-F238E27FC236}">
                <a16:creationId xmlns:a16="http://schemas.microsoft.com/office/drawing/2014/main" id="{45881C8A-223A-4345-8E33-C62332521820}"/>
              </a:ext>
            </a:extLst>
          </p:cNvPr>
          <p:cNvPicPr>
            <a:picLocks noChangeAspect="1"/>
          </p:cNvPicPr>
          <p:nvPr/>
        </p:nvPicPr>
        <p:blipFill rotWithShape="1">
          <a:blip r:embed="rId6"/>
          <a:srcRect l="34616" t="56412" r="35385" b="9462"/>
          <a:stretch/>
        </p:blipFill>
        <p:spPr>
          <a:xfrm>
            <a:off x="1180675" y="3255915"/>
            <a:ext cx="4699619" cy="3005549"/>
          </a:xfrm>
          <a:prstGeom prst="rect">
            <a:avLst/>
          </a:prstGeom>
        </p:spPr>
      </p:pic>
    </p:spTree>
    <p:extLst>
      <p:ext uri="{BB962C8B-B14F-4D97-AF65-F5344CB8AC3E}">
        <p14:creationId xmlns:p14="http://schemas.microsoft.com/office/powerpoint/2010/main" val="1446485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393895" y="1515035"/>
            <a:ext cx="6049108"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3 para automasaje en muslos</a:t>
            </a:r>
          </a:p>
          <a:p>
            <a:pPr>
              <a:lnSpc>
                <a:spcPct val="150000"/>
              </a:lnSpc>
              <a:spcBef>
                <a:spcPts val="0"/>
              </a:spcBef>
            </a:pPr>
            <a:r>
              <a:rPr lang="es-ES" sz="2000" dirty="0">
                <a:latin typeface="Manjari" panose="02000503000000000000"/>
              </a:rPr>
              <a:t>Posición de sedestación en silla, para esta opción se debe buscar una silla que nos aporte comodidad y tenga respaldar para la espalda. La silla debe tener pequeña la base de apoyo de manera que el muslo quede libre para trabajarlo. </a:t>
            </a:r>
          </a:p>
          <a:p>
            <a:pPr>
              <a:lnSpc>
                <a:spcPct val="150000"/>
              </a:lnSpc>
              <a:spcBef>
                <a:spcPts val="0"/>
              </a:spcBef>
            </a:pPr>
            <a:r>
              <a:rPr lang="es-ES" sz="2000" dirty="0">
                <a:latin typeface="Manjari" panose="02000503000000000000"/>
              </a:rPr>
              <a:t>Ambos miembros se colocan hacia el frente de la silla con las rodillas flexionadas y los pies en contacto con el suelo. También se puede utilizar un apoya pies para elevar un poco la altura del miembro trabajado.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6831407" y="4993330"/>
            <a:ext cx="5208675" cy="523220"/>
          </a:xfrm>
          <a:prstGeom prst="rect">
            <a:avLst/>
          </a:prstGeom>
          <a:noFill/>
        </p:spPr>
        <p:txBody>
          <a:bodyPr wrap="square">
            <a:spAutoFit/>
          </a:bodyPr>
          <a:lstStyle/>
          <a:p>
            <a:r>
              <a:rPr lang="es-CR" sz="1400" dirty="0"/>
              <a:t>Fuente de imagen: Enrimon, I. (2016). Automasaje anticelulítico. </a:t>
            </a:r>
            <a:r>
              <a:rPr lang="es-CR" sz="1400" dirty="0">
                <a:hlinkClick r:id="rId4"/>
              </a:rPr>
              <a:t>https://www.youtube.com/watch?v=Hwf5vH2bqSQ</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6" name="Imagen 5">
            <a:extLst>
              <a:ext uri="{FF2B5EF4-FFF2-40B4-BE49-F238E27FC236}">
                <a16:creationId xmlns:a16="http://schemas.microsoft.com/office/drawing/2014/main" id="{7C4F1B15-E5A6-4A05-956D-C5098C685ECC}"/>
              </a:ext>
            </a:extLst>
          </p:cNvPr>
          <p:cNvPicPr>
            <a:picLocks noChangeAspect="1"/>
          </p:cNvPicPr>
          <p:nvPr/>
        </p:nvPicPr>
        <p:blipFill rotWithShape="1">
          <a:blip r:embed="rId5"/>
          <a:srcRect l="12692" t="28133" r="41500" b="26446"/>
          <a:stretch/>
        </p:blipFill>
        <p:spPr>
          <a:xfrm>
            <a:off x="6831407" y="1930107"/>
            <a:ext cx="5208675" cy="2903684"/>
          </a:xfrm>
          <a:prstGeom prst="rect">
            <a:avLst/>
          </a:prstGeom>
        </p:spPr>
      </p:pic>
    </p:spTree>
    <p:extLst>
      <p:ext uri="{BB962C8B-B14F-4D97-AF65-F5344CB8AC3E}">
        <p14:creationId xmlns:p14="http://schemas.microsoft.com/office/powerpoint/2010/main" val="1144296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94296" y="1086408"/>
            <a:ext cx="8121236"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4 para automasaje en muslos</a:t>
            </a:r>
          </a:p>
          <a:p>
            <a:pPr>
              <a:lnSpc>
                <a:spcPct val="150000"/>
              </a:lnSpc>
              <a:spcBef>
                <a:spcPts val="0"/>
              </a:spcBef>
            </a:pPr>
            <a:r>
              <a:rPr lang="es-ES" sz="2000" dirty="0">
                <a:latin typeface="Manjari" panose="02000503000000000000"/>
              </a:rPr>
              <a:t>Aunque no es la opción más relajante, también se puede realizar masaje en posición de bipedestación.  </a:t>
            </a:r>
          </a:p>
          <a:p>
            <a:pPr>
              <a:lnSpc>
                <a:spcPct val="150000"/>
              </a:lnSpc>
              <a:spcBef>
                <a:spcPts val="0"/>
              </a:spcBef>
            </a:pPr>
            <a:r>
              <a:rPr lang="es-ES" sz="2000" dirty="0">
                <a:latin typeface="Manjari" panose="02000503000000000000"/>
              </a:rPr>
              <a:t>En este caso el miembro en reposo permanece estirado en contacto directo con el suelo. Por su parte el miembro a trabajar se flexiona a nivel de rodilla y cadera, para ello se utiliza un banco que permita apoyar el pie. </a:t>
            </a:r>
          </a:p>
          <a:p>
            <a:pPr>
              <a:lnSpc>
                <a:spcPct val="150000"/>
              </a:lnSpc>
              <a:spcBef>
                <a:spcPts val="0"/>
              </a:spcBef>
            </a:pPr>
            <a:r>
              <a:rPr lang="es-ES" sz="2000" dirty="0">
                <a:latin typeface="Manjari" panose="02000503000000000000"/>
              </a:rPr>
              <a:t>Esta es una opción para personas con poca fuerza o cansancio en las manos, ya que esta postura permite utilizar movimientos de tronco para realizar mayores descargas de peso sobre el muslo.</a:t>
            </a:r>
          </a:p>
          <a:p>
            <a:pPr>
              <a:lnSpc>
                <a:spcPct val="150000"/>
              </a:lnSpc>
              <a:spcBef>
                <a:spcPts val="0"/>
              </a:spcBef>
            </a:pPr>
            <a:r>
              <a:rPr lang="es-ES" sz="2000" dirty="0">
                <a:latin typeface="Manjari" panose="02000503000000000000"/>
              </a:rPr>
              <a:t>Nótese como en la imagen se utiliza un apoyo posterior, esto permite mantener un mejor equilibrio durante el masaje y dar mayor descanso a la espalda.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8215532" y="5070422"/>
            <a:ext cx="3976468" cy="738664"/>
          </a:xfrm>
          <a:prstGeom prst="rect">
            <a:avLst/>
          </a:prstGeom>
          <a:noFill/>
        </p:spPr>
        <p:txBody>
          <a:bodyPr wrap="square">
            <a:spAutoFit/>
          </a:bodyPr>
          <a:lstStyle/>
          <a:p>
            <a:r>
              <a:rPr lang="es-CR" sz="1400" dirty="0"/>
              <a:t>Fuente de imagen: ArmonyHOME (2020).Automasaje para piernas y glúteos.. </a:t>
            </a:r>
            <a:r>
              <a:rPr lang="es-CR" sz="1400" dirty="0">
                <a:hlinkClick r:id="rId4"/>
              </a:rPr>
              <a:t>https://www.youtube.com/watch?v=oPyPshydeK0</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14" name="Imagen 13">
            <a:extLst>
              <a:ext uri="{FF2B5EF4-FFF2-40B4-BE49-F238E27FC236}">
                <a16:creationId xmlns:a16="http://schemas.microsoft.com/office/drawing/2014/main" id="{0C467F8F-CC50-4850-8FF2-D6DB6A4ADC53}"/>
              </a:ext>
            </a:extLst>
          </p:cNvPr>
          <p:cNvPicPr>
            <a:picLocks noChangeAspect="1"/>
          </p:cNvPicPr>
          <p:nvPr/>
        </p:nvPicPr>
        <p:blipFill rotWithShape="1">
          <a:blip r:embed="rId5"/>
          <a:srcRect l="21177" r="12206"/>
          <a:stretch/>
        </p:blipFill>
        <p:spPr>
          <a:xfrm>
            <a:off x="8136177" y="1676842"/>
            <a:ext cx="4020654" cy="3393266"/>
          </a:xfrm>
          <a:prstGeom prst="rect">
            <a:avLst/>
          </a:prstGeom>
        </p:spPr>
      </p:pic>
    </p:spTree>
    <p:extLst>
      <p:ext uri="{BB962C8B-B14F-4D97-AF65-F5344CB8AC3E}">
        <p14:creationId xmlns:p14="http://schemas.microsoft.com/office/powerpoint/2010/main" val="119429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351692" y="1399737"/>
            <a:ext cx="11521440" cy="1353552"/>
          </a:xfrm>
          <a:prstGeom prst="rect">
            <a:avLst/>
          </a:prstGeom>
        </p:spPr>
        <p:txBody>
          <a:bodyPr>
            <a:noAutofit/>
          </a:bodyPr>
          <a:lstStyle/>
          <a:p>
            <a:r>
              <a:rPr lang="es-ES" sz="4400" b="1" dirty="0">
                <a:latin typeface="Manjari" panose="02000503000000000000" pitchFamily="2" charset="0"/>
                <a:cs typeface="Manjari" panose="02000503000000000000" pitchFamily="2" charset="0"/>
              </a:rPr>
              <a:t>Higiene postural para la realización de automasaje relajante </a:t>
            </a:r>
            <a:endParaRPr sz="4400" dirty="0">
              <a:latin typeface="Manjari"/>
            </a:endParaRPr>
          </a:p>
        </p:txBody>
      </p:sp>
      <p:sp>
        <p:nvSpPr>
          <p:cNvPr id="113" name="Subtítulo 2"/>
          <p:cNvSpPr txBox="1">
            <a:spLocks noGrp="1"/>
          </p:cNvSpPr>
          <p:nvPr>
            <p:ph type="subTitle" sz="quarter" idx="1"/>
          </p:nvPr>
        </p:nvSpPr>
        <p:spPr>
          <a:xfrm>
            <a:off x="0" y="2753289"/>
            <a:ext cx="12192000" cy="2518114"/>
          </a:xfrm>
          <a:prstGeom prst="rect">
            <a:avLst/>
          </a:prstGeom>
          <a:solidFill>
            <a:schemeClr val="bg1"/>
          </a:solidFill>
        </p:spPr>
        <p:txBody>
          <a:bodyPr>
            <a:normAutofit/>
          </a:bodyPr>
          <a:lstStyle/>
          <a:p>
            <a:endParaRPr lang="es-MX" dirty="0"/>
          </a:p>
          <a:p>
            <a:r>
              <a:rPr lang="es-MX" sz="2800" i="1" dirty="0"/>
              <a:t>Ejemplos de posturas para glúteos </a:t>
            </a:r>
            <a:endParaRPr sz="2800" i="1" dirty="0"/>
          </a:p>
        </p:txBody>
      </p:sp>
    </p:spTree>
    <p:extLst>
      <p:ext uri="{BB962C8B-B14F-4D97-AF65-F5344CB8AC3E}">
        <p14:creationId xmlns:p14="http://schemas.microsoft.com/office/powerpoint/2010/main" val="220162831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682283" y="995150"/>
            <a:ext cx="10396025"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endParaRPr lang="es-ES" sz="2000" dirty="0">
              <a:latin typeface="Manjari" panose="02000503000000000000"/>
            </a:endParaRPr>
          </a:p>
          <a:p>
            <a:pPr>
              <a:lnSpc>
                <a:spcPct val="150000"/>
              </a:lnSpc>
              <a:spcBef>
                <a:spcPts val="0"/>
              </a:spcBef>
            </a:pPr>
            <a:r>
              <a:rPr lang="es-ES" sz="2000" dirty="0">
                <a:latin typeface="Manjari" panose="02000503000000000000"/>
              </a:rPr>
              <a:t>Para efectos de esta presentación se colocan imágenes en donde la persona tiene la zona glútea cubierta por ropa, sin embargo, se debe recordar que para poder manipular adecuadamente la zona y conseguir un mejor efecto, la zona se trabaja en contacto con las manos (sin ropa). </a:t>
            </a:r>
          </a:p>
          <a:p>
            <a:pPr>
              <a:lnSpc>
                <a:spcPct val="150000"/>
              </a:lnSpc>
              <a:spcBef>
                <a:spcPts val="0"/>
              </a:spcBef>
            </a:pPr>
            <a:r>
              <a:rPr lang="es-ES" sz="2000" dirty="0">
                <a:latin typeface="Manjari" panose="02000503000000000000"/>
              </a:rPr>
              <a:t>En las zonas posteriores del cuerpo, lo común es utilizar elementos complementarios, sin embargo las posturas que se utilizan en algunas ocasiones son las mismas con o sin estos elementos. Algunas posturas implican una leve rotación de tronco, no realice estas posturas en caso de lesiones en la espalda, en estos casos de estudiaran maniobras de masaje con el uso de elementos complementarios. </a:t>
            </a:r>
          </a:p>
          <a:p>
            <a:pPr>
              <a:lnSpc>
                <a:spcPct val="150000"/>
              </a:lnSpc>
              <a:spcBef>
                <a:spcPts val="0"/>
              </a:spcBef>
            </a:pPr>
            <a:r>
              <a:rPr lang="es-ES" sz="2000" dirty="0">
                <a:latin typeface="Manjari" panose="02000503000000000000"/>
              </a:rPr>
              <a:t>Durante las próximas semanas de este curso se ampliará sobre el uso adecuado de elementos complementarios para automasaje relajante.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680042"/>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spTree>
    <p:extLst>
      <p:ext uri="{BB962C8B-B14F-4D97-AF65-F5344CB8AC3E}">
        <p14:creationId xmlns:p14="http://schemas.microsoft.com/office/powerpoint/2010/main" val="2562509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393895" y="1093626"/>
            <a:ext cx="11549576"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endParaRPr lang="es-ES" sz="800" b="1" i="1" dirty="0">
              <a:latin typeface="Manjari" panose="02000503000000000000"/>
            </a:endParaRPr>
          </a:p>
          <a:p>
            <a:pPr marL="0" indent="0">
              <a:lnSpc>
                <a:spcPct val="150000"/>
              </a:lnSpc>
              <a:spcBef>
                <a:spcPts val="0"/>
              </a:spcBef>
              <a:buNone/>
            </a:pPr>
            <a:r>
              <a:rPr lang="es-ES" sz="2000" b="1" i="1" dirty="0">
                <a:latin typeface="Manjari" panose="02000503000000000000"/>
              </a:rPr>
              <a:t>Opción 1 para automasaje en glúteos</a:t>
            </a:r>
          </a:p>
          <a:p>
            <a:pPr>
              <a:lnSpc>
                <a:spcPct val="150000"/>
              </a:lnSpc>
              <a:spcBef>
                <a:spcPts val="0"/>
              </a:spcBef>
            </a:pPr>
            <a:r>
              <a:rPr lang="es-ES" sz="2000" dirty="0">
                <a:latin typeface="Manjari" panose="02000503000000000000"/>
              </a:rPr>
              <a:t>Se utiliza la posición decúbito lateral, la mano se coloca sobre la zona glútea para trabajarla.  </a:t>
            </a:r>
          </a:p>
          <a:p>
            <a:pPr>
              <a:lnSpc>
                <a:spcPct val="150000"/>
              </a:lnSpc>
              <a:spcBef>
                <a:spcPts val="0"/>
              </a:spcBef>
            </a:pPr>
            <a:r>
              <a:rPr lang="es-ES" sz="2000" dirty="0">
                <a:latin typeface="Manjari" panose="02000503000000000000"/>
              </a:rPr>
              <a:t>En este caso ambos miembros pueden estar estirados o semiflexionados a la altura de la rodilla y cadera. Se pueden utilizar almohadas para mejorar la postura, en este caso se flexiona el miembro colocado en la parte superior (ver postura básica de decúbito lateral).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7118252" y="5764374"/>
            <a:ext cx="3976468" cy="954107"/>
          </a:xfrm>
          <a:prstGeom prst="rect">
            <a:avLst/>
          </a:prstGeom>
          <a:noFill/>
        </p:spPr>
        <p:txBody>
          <a:bodyPr wrap="square">
            <a:spAutoFit/>
          </a:bodyPr>
          <a:lstStyle/>
          <a:p>
            <a:r>
              <a:rPr lang="es-CR" sz="1400" dirty="0"/>
              <a:t>Fuente de imagen: S.A (s.f). Abducciones de cadera</a:t>
            </a:r>
            <a:r>
              <a:rPr lang="es-MX" sz="1400" dirty="0"/>
              <a:t>.</a:t>
            </a:r>
            <a:r>
              <a:rPr lang="es-CR" sz="1400" dirty="0"/>
              <a:t> </a:t>
            </a:r>
            <a:r>
              <a:rPr lang="es-CR" sz="1400" dirty="0">
                <a:hlinkClick r:id="rId4"/>
              </a:rPr>
              <a:t>https://www.estylum.com/como-hacer-abducciones-de-cadera-en-decubito-lateral-tecnicas-beneficios-variaciones/</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14" name="Imagen 13">
            <a:extLst>
              <a:ext uri="{FF2B5EF4-FFF2-40B4-BE49-F238E27FC236}">
                <a16:creationId xmlns:a16="http://schemas.microsoft.com/office/drawing/2014/main" id="{CD992627-83B6-4B86-BFD2-BE8091DC149A}"/>
              </a:ext>
            </a:extLst>
          </p:cNvPr>
          <p:cNvPicPr>
            <a:picLocks noChangeAspect="1"/>
          </p:cNvPicPr>
          <p:nvPr/>
        </p:nvPicPr>
        <p:blipFill rotWithShape="1">
          <a:blip r:embed="rId5"/>
          <a:srcRect l="1857" t="54672" r="11300" b="8884"/>
          <a:stretch/>
        </p:blipFill>
        <p:spPr>
          <a:xfrm>
            <a:off x="1097280" y="5272094"/>
            <a:ext cx="5757204" cy="1610654"/>
          </a:xfrm>
          <a:prstGeom prst="rect">
            <a:avLst/>
          </a:prstGeom>
        </p:spPr>
      </p:pic>
      <p:pic>
        <p:nvPicPr>
          <p:cNvPr id="2" name="Imagen 1">
            <a:extLst>
              <a:ext uri="{FF2B5EF4-FFF2-40B4-BE49-F238E27FC236}">
                <a16:creationId xmlns:a16="http://schemas.microsoft.com/office/drawing/2014/main" id="{548F108D-932C-4367-8403-D3B9E88C613A}"/>
              </a:ext>
            </a:extLst>
          </p:cNvPr>
          <p:cNvPicPr>
            <a:picLocks noChangeAspect="1"/>
          </p:cNvPicPr>
          <p:nvPr/>
        </p:nvPicPr>
        <p:blipFill>
          <a:blip r:embed="rId6"/>
          <a:stretch>
            <a:fillRect/>
          </a:stretch>
        </p:blipFill>
        <p:spPr>
          <a:xfrm>
            <a:off x="2232073" y="3747969"/>
            <a:ext cx="3863927" cy="1613896"/>
          </a:xfrm>
          <a:prstGeom prst="rect">
            <a:avLst/>
          </a:prstGeom>
        </p:spPr>
      </p:pic>
      <p:sp>
        <p:nvSpPr>
          <p:cNvPr id="11" name="CuadroTexto 10">
            <a:extLst>
              <a:ext uri="{FF2B5EF4-FFF2-40B4-BE49-F238E27FC236}">
                <a16:creationId xmlns:a16="http://schemas.microsoft.com/office/drawing/2014/main" id="{D5E66C9C-1D9C-45AB-A874-44F1871C269A}"/>
              </a:ext>
            </a:extLst>
          </p:cNvPr>
          <p:cNvSpPr txBox="1"/>
          <p:nvPr/>
        </p:nvSpPr>
        <p:spPr>
          <a:xfrm>
            <a:off x="6103034" y="4009350"/>
            <a:ext cx="3976468" cy="738664"/>
          </a:xfrm>
          <a:prstGeom prst="rect">
            <a:avLst/>
          </a:prstGeom>
          <a:noFill/>
        </p:spPr>
        <p:txBody>
          <a:bodyPr wrap="square">
            <a:spAutoFit/>
          </a:bodyPr>
          <a:lstStyle/>
          <a:p>
            <a:r>
              <a:rPr lang="es-CR" sz="1400" dirty="0"/>
              <a:t>Fuente de imagen: Larrea, M. (2018). Automasaje zona de glúteos y lumbar</a:t>
            </a:r>
            <a:r>
              <a:rPr lang="es-MX" sz="1400" dirty="0"/>
              <a:t>.</a:t>
            </a:r>
            <a:r>
              <a:rPr lang="es-CR" sz="1400" dirty="0"/>
              <a:t> </a:t>
            </a:r>
            <a:r>
              <a:rPr lang="es-CR" sz="1400" dirty="0">
                <a:hlinkClick r:id="rId7"/>
              </a:rPr>
              <a:t>https://www.youtube.com/watch?v=2NCRGdbuWEs</a:t>
            </a:r>
            <a:r>
              <a:rPr lang="es-CR" sz="1400" dirty="0"/>
              <a:t> </a:t>
            </a:r>
          </a:p>
        </p:txBody>
      </p:sp>
    </p:spTree>
    <p:extLst>
      <p:ext uri="{BB962C8B-B14F-4D97-AF65-F5344CB8AC3E}">
        <p14:creationId xmlns:p14="http://schemas.microsoft.com/office/powerpoint/2010/main" val="154803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393895" y="1271824"/>
            <a:ext cx="5894363" cy="40524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endParaRPr lang="es-ES" sz="800" b="1" i="1" dirty="0">
              <a:latin typeface="Manjari" panose="02000503000000000000"/>
            </a:endParaRPr>
          </a:p>
          <a:p>
            <a:pPr marL="0" indent="0">
              <a:lnSpc>
                <a:spcPct val="150000"/>
              </a:lnSpc>
              <a:spcBef>
                <a:spcPts val="0"/>
              </a:spcBef>
              <a:buNone/>
            </a:pPr>
            <a:r>
              <a:rPr lang="es-ES" sz="2000" b="1" i="1" dirty="0">
                <a:latin typeface="Manjari" panose="02000503000000000000"/>
              </a:rPr>
              <a:t>Opción 2 para automasaje en glúteos</a:t>
            </a:r>
          </a:p>
          <a:p>
            <a:pPr>
              <a:lnSpc>
                <a:spcPct val="150000"/>
              </a:lnSpc>
              <a:spcBef>
                <a:spcPts val="0"/>
              </a:spcBef>
            </a:pPr>
            <a:r>
              <a:rPr lang="es-ES" sz="2000" dirty="0">
                <a:latin typeface="Manjari" panose="02000503000000000000"/>
              </a:rPr>
              <a:t>Se utiliza la posición sedestación lateral sobre el suelo o camilla (si la camilla es reclinable se ajusta el respaldar a posición semifowler)  </a:t>
            </a:r>
          </a:p>
          <a:p>
            <a:pPr>
              <a:lnSpc>
                <a:spcPct val="150000"/>
              </a:lnSpc>
              <a:spcBef>
                <a:spcPts val="0"/>
              </a:spcBef>
            </a:pPr>
            <a:r>
              <a:rPr lang="es-ES" sz="2000" dirty="0">
                <a:latin typeface="Manjari" panose="02000503000000000000"/>
              </a:rPr>
              <a:t>Los miembros interiores se mantienen con flexión de rodilla y cadera, el miembro en reposo descansa sobre el suelo, el miembro a trabajar reposa sobre el otro miembro. </a:t>
            </a:r>
          </a:p>
          <a:p>
            <a:pPr>
              <a:lnSpc>
                <a:spcPct val="150000"/>
              </a:lnSpc>
              <a:spcBef>
                <a:spcPts val="0"/>
              </a:spcBef>
            </a:pPr>
            <a:r>
              <a:rPr lang="es-ES" sz="2000" dirty="0">
                <a:latin typeface="Manjari" panose="02000503000000000000"/>
              </a:rPr>
              <a:t>Se utiliza un miembro superior como apoyo para poder mantener la postura, con el otro miembro se realizan las técnicas de masaje.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7114982" y="5454877"/>
            <a:ext cx="5010443" cy="1169551"/>
          </a:xfrm>
          <a:prstGeom prst="rect">
            <a:avLst/>
          </a:prstGeom>
          <a:noFill/>
        </p:spPr>
        <p:txBody>
          <a:bodyPr wrap="square">
            <a:spAutoFit/>
          </a:bodyPr>
          <a:lstStyle/>
          <a:p>
            <a:r>
              <a:rPr lang="es-CR" sz="1400" dirty="0"/>
              <a:t>Fuente de imagen: Freepick</a:t>
            </a:r>
            <a:r>
              <a:rPr lang="es-MX" sz="1400" dirty="0"/>
              <a:t>.</a:t>
            </a:r>
            <a:r>
              <a:rPr lang="es-CR" sz="1400" dirty="0"/>
              <a:t> </a:t>
            </a:r>
            <a:r>
              <a:rPr lang="es-CR" sz="1400" dirty="0">
                <a:hlinkClick r:id="rId4"/>
              </a:rPr>
              <a:t>https://www.freepik.es/fotos-premium/colocar-mujer-practicando-tecnica-automasaje-gluteos-aplicando-pistola-masaje-percusion-terapeutica_16190012.htm#&amp;position=4&amp;from_view=detail#&amp;position=4&amp;from_view=detail</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2" name="Imagen 1">
            <a:extLst>
              <a:ext uri="{FF2B5EF4-FFF2-40B4-BE49-F238E27FC236}">
                <a16:creationId xmlns:a16="http://schemas.microsoft.com/office/drawing/2014/main" id="{4DFF6C65-0F8C-47E4-9D3E-BAD948109565}"/>
              </a:ext>
            </a:extLst>
          </p:cNvPr>
          <p:cNvPicPr>
            <a:picLocks noChangeAspect="1"/>
          </p:cNvPicPr>
          <p:nvPr/>
        </p:nvPicPr>
        <p:blipFill>
          <a:blip r:embed="rId5"/>
          <a:stretch>
            <a:fillRect/>
          </a:stretch>
        </p:blipFill>
        <p:spPr>
          <a:xfrm>
            <a:off x="6942898" y="2125530"/>
            <a:ext cx="5182527" cy="3326622"/>
          </a:xfrm>
          <a:prstGeom prst="rect">
            <a:avLst/>
          </a:prstGeom>
        </p:spPr>
      </p:pic>
    </p:spTree>
    <p:extLst>
      <p:ext uri="{BB962C8B-B14F-4D97-AF65-F5344CB8AC3E}">
        <p14:creationId xmlns:p14="http://schemas.microsoft.com/office/powerpoint/2010/main" val="160109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62708" y="1857080"/>
            <a:ext cx="7328248"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2 para automasaje en glúteos</a:t>
            </a:r>
          </a:p>
          <a:p>
            <a:pPr>
              <a:lnSpc>
                <a:spcPct val="150000"/>
              </a:lnSpc>
              <a:spcBef>
                <a:spcPts val="0"/>
              </a:spcBef>
            </a:pPr>
            <a:r>
              <a:rPr lang="es-ES" sz="2000" dirty="0">
                <a:latin typeface="Manjari" panose="02000503000000000000"/>
              </a:rPr>
              <a:t>Aunque no es la opción más relajante, se puede realizar masaje en posición de bipedestación.  </a:t>
            </a:r>
          </a:p>
          <a:p>
            <a:pPr>
              <a:lnSpc>
                <a:spcPct val="150000"/>
              </a:lnSpc>
              <a:spcBef>
                <a:spcPts val="0"/>
              </a:spcBef>
            </a:pPr>
            <a:r>
              <a:rPr lang="es-ES" sz="2000" dirty="0">
                <a:latin typeface="Manjari" panose="02000503000000000000"/>
              </a:rPr>
              <a:t>En este caso ambos miembros pueden estar estirados con los pies apoyados sobre el suelo. </a:t>
            </a:r>
          </a:p>
          <a:p>
            <a:pPr>
              <a:lnSpc>
                <a:spcPct val="150000"/>
              </a:lnSpc>
              <a:spcBef>
                <a:spcPts val="0"/>
              </a:spcBef>
            </a:pPr>
            <a:r>
              <a:rPr lang="es-ES" sz="2000" dirty="0">
                <a:latin typeface="Manjari" panose="02000503000000000000"/>
              </a:rPr>
              <a:t>También se puede extender levemente el miembro trabajado.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8166295" y="5866717"/>
            <a:ext cx="3976468" cy="738664"/>
          </a:xfrm>
          <a:prstGeom prst="rect">
            <a:avLst/>
          </a:prstGeom>
          <a:noFill/>
        </p:spPr>
        <p:txBody>
          <a:bodyPr wrap="square">
            <a:spAutoFit/>
          </a:bodyPr>
          <a:lstStyle/>
          <a:p>
            <a:r>
              <a:rPr lang="es-CR" sz="1400" dirty="0"/>
              <a:t>Fuente de imagen: Videotrends (2019). Automasaje para levantar glúteos</a:t>
            </a:r>
            <a:r>
              <a:rPr lang="es-MX" sz="1400" dirty="0"/>
              <a:t>.</a:t>
            </a:r>
            <a:r>
              <a:rPr lang="es-CR" sz="1400" dirty="0"/>
              <a:t> </a:t>
            </a:r>
            <a:r>
              <a:rPr lang="es-CR" sz="1400" dirty="0">
                <a:hlinkClick r:id="rId4"/>
              </a:rPr>
              <a:t>https://www.youtube.com/watch?v=FmXhaBRUAQE</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6" name="Imagen 5">
            <a:extLst>
              <a:ext uri="{FF2B5EF4-FFF2-40B4-BE49-F238E27FC236}">
                <a16:creationId xmlns:a16="http://schemas.microsoft.com/office/drawing/2014/main" id="{7E9AC52B-07C2-43D9-8404-DB04923A5FDA}"/>
              </a:ext>
            </a:extLst>
          </p:cNvPr>
          <p:cNvPicPr>
            <a:picLocks noChangeAspect="1"/>
          </p:cNvPicPr>
          <p:nvPr/>
        </p:nvPicPr>
        <p:blipFill rotWithShape="1">
          <a:blip r:embed="rId5"/>
          <a:srcRect l="41058" t="9000" r="41588" b="9000"/>
          <a:stretch/>
        </p:blipFill>
        <p:spPr>
          <a:xfrm>
            <a:off x="8431014" y="1366966"/>
            <a:ext cx="1655519" cy="4397983"/>
          </a:xfrm>
          <a:prstGeom prst="rect">
            <a:avLst/>
          </a:prstGeom>
        </p:spPr>
      </p:pic>
      <p:pic>
        <p:nvPicPr>
          <p:cNvPr id="11" name="Imagen 10">
            <a:extLst>
              <a:ext uri="{FF2B5EF4-FFF2-40B4-BE49-F238E27FC236}">
                <a16:creationId xmlns:a16="http://schemas.microsoft.com/office/drawing/2014/main" id="{BC9DE2F8-1E3F-461D-8346-F8A8E7762E1E}"/>
              </a:ext>
            </a:extLst>
          </p:cNvPr>
          <p:cNvPicPr>
            <a:picLocks noChangeAspect="1"/>
          </p:cNvPicPr>
          <p:nvPr/>
        </p:nvPicPr>
        <p:blipFill rotWithShape="1">
          <a:blip r:embed="rId6"/>
          <a:srcRect l="34521" t="10032" r="48192" b="8287"/>
          <a:stretch/>
        </p:blipFill>
        <p:spPr>
          <a:xfrm>
            <a:off x="10276226" y="1352897"/>
            <a:ext cx="1655518" cy="4397983"/>
          </a:xfrm>
          <a:prstGeom prst="rect">
            <a:avLst/>
          </a:prstGeom>
        </p:spPr>
      </p:pic>
    </p:spTree>
    <p:extLst>
      <p:ext uri="{BB962C8B-B14F-4D97-AF65-F5344CB8AC3E}">
        <p14:creationId xmlns:p14="http://schemas.microsoft.com/office/powerpoint/2010/main" val="174912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62708" y="1306296"/>
            <a:ext cx="11310425" cy="49992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endParaRPr lang="es-ES" sz="1000" dirty="0">
              <a:latin typeface="Manjari" panose="02000503000000000000"/>
            </a:endParaRPr>
          </a:p>
          <a:p>
            <a:pPr>
              <a:lnSpc>
                <a:spcPct val="150000"/>
              </a:lnSpc>
              <a:spcBef>
                <a:spcPts val="0"/>
              </a:spcBef>
            </a:pPr>
            <a:r>
              <a:rPr lang="es-ES" sz="2000" dirty="0">
                <a:latin typeface="Manjari" panose="02000503000000000000"/>
              </a:rPr>
              <a:t>A continuación, se muestran una serie de opciones posturales para la realización de técnicas de automasaje relajante según las diferentes zonas corporales. En cada opción se muestra una imagen representativa que debe analizarse junto con la explicación teórica. </a:t>
            </a:r>
          </a:p>
          <a:p>
            <a:pPr>
              <a:lnSpc>
                <a:spcPct val="150000"/>
              </a:lnSpc>
              <a:spcBef>
                <a:spcPts val="0"/>
              </a:spcBef>
            </a:pPr>
            <a:r>
              <a:rPr lang="es-ES" sz="2000" dirty="0">
                <a:latin typeface="Manjari" panose="02000503000000000000"/>
              </a:rPr>
              <a:t>En todas las opciones es importante tomar en cuenta todas las recomendaciones y principios explicados a lo largo de esta presentación, además, se subraya que cuando se hace alusión a las posturas básicas (sedestación, fowler, decúbito, entre otros) se deben considerar las especificaciones explicadas anteriormente. </a:t>
            </a:r>
          </a:p>
          <a:p>
            <a:pPr>
              <a:lnSpc>
                <a:spcPct val="150000"/>
              </a:lnSpc>
              <a:spcBef>
                <a:spcPts val="0"/>
              </a:spcBef>
            </a:pPr>
            <a:r>
              <a:rPr lang="es-ES" sz="2000" dirty="0">
                <a:latin typeface="Manjari" panose="02000503000000000000"/>
              </a:rPr>
              <a:t>El automasaje requiere de un protocolo personalizado, por lo tanto, usted puede tomar las opciones aquí explicadas, o bien, tomarlas como referencia y personalizarlas. Siempre respetando principios de ergonomía, higiene postural y recomendaciones. </a:t>
            </a:r>
          </a:p>
          <a:p>
            <a:pPr marL="457200" indent="-457200">
              <a:lnSpc>
                <a:spcPct val="160000"/>
              </a:lnSpc>
              <a:buAutoNum type="arabicPeriod"/>
            </a:pPr>
            <a:endParaRPr lang="es-ES" sz="2000" dirty="0">
              <a:latin typeface="Montserrat Medium" panose="00000600000000000000" pitchFamily="2" charset="0"/>
            </a:endParaRPr>
          </a:p>
        </p:txBody>
      </p:sp>
      <p:sp>
        <p:nvSpPr>
          <p:cNvPr id="7" name="Título 1">
            <a:extLst>
              <a:ext uri="{FF2B5EF4-FFF2-40B4-BE49-F238E27FC236}">
                <a16:creationId xmlns:a16="http://schemas.microsoft.com/office/drawing/2014/main" id="{96BB4989-15C4-4101-A2AB-15FC5C1DD608}"/>
              </a:ext>
            </a:extLst>
          </p:cNvPr>
          <p:cNvSpPr>
            <a:spLocks noGrp="1"/>
          </p:cNvSpPr>
          <p:nvPr>
            <p:ph type="title"/>
          </p:nvPr>
        </p:nvSpPr>
        <p:spPr>
          <a:xfrm>
            <a:off x="562708" y="553430"/>
            <a:ext cx="10515600" cy="830998"/>
          </a:xfrm>
        </p:spPr>
        <p:txBody>
          <a:bodyPr>
            <a:normAutofit fontScale="90000"/>
          </a:bodyPr>
          <a:lstStyle/>
          <a:p>
            <a:r>
              <a:rPr lang="es-ES" sz="3000" b="1" dirty="0">
                <a:latin typeface="Manjari" panose="02000503000000000000" pitchFamily="2" charset="0"/>
                <a:cs typeface="Manjari" panose="02000503000000000000" pitchFamily="2" charset="0"/>
              </a:rPr>
              <a:t>Higiene postural para la realización de automasaje</a:t>
            </a:r>
            <a:br>
              <a:rPr lang="es-ES" sz="3000" b="1" dirty="0">
                <a:latin typeface="Manjari" panose="02000503000000000000" pitchFamily="2" charset="0"/>
                <a:cs typeface="Manjari" panose="02000503000000000000" pitchFamily="2" charset="0"/>
              </a:rPr>
            </a:br>
            <a:endParaRPr lang="es-CR" sz="3000" b="1" i="1" dirty="0">
              <a:latin typeface="Manjari" panose="02000503000000000000" pitchFamily="2" charset="0"/>
              <a:cs typeface="Manjari" panose="02000503000000000000" pitchFamily="2" charset="0"/>
            </a:endParaRPr>
          </a:p>
        </p:txBody>
      </p:sp>
    </p:spTree>
    <p:extLst>
      <p:ext uri="{BB962C8B-B14F-4D97-AF65-F5344CB8AC3E}">
        <p14:creationId xmlns:p14="http://schemas.microsoft.com/office/powerpoint/2010/main" val="3184050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351692" y="1399737"/>
            <a:ext cx="11521440" cy="1353552"/>
          </a:xfrm>
          <a:prstGeom prst="rect">
            <a:avLst/>
          </a:prstGeom>
        </p:spPr>
        <p:txBody>
          <a:bodyPr>
            <a:noAutofit/>
          </a:bodyPr>
          <a:lstStyle/>
          <a:p>
            <a:r>
              <a:rPr lang="es-ES" sz="4400" b="1" dirty="0">
                <a:latin typeface="Manjari" panose="02000503000000000000" pitchFamily="2" charset="0"/>
                <a:cs typeface="Manjari" panose="02000503000000000000" pitchFamily="2" charset="0"/>
              </a:rPr>
              <a:t>Continuación…</a:t>
            </a:r>
            <a:endParaRPr sz="4400" dirty="0">
              <a:latin typeface="Manjari"/>
            </a:endParaRPr>
          </a:p>
        </p:txBody>
      </p:sp>
      <p:sp>
        <p:nvSpPr>
          <p:cNvPr id="113" name="Subtítulo 2"/>
          <p:cNvSpPr txBox="1">
            <a:spLocks noGrp="1"/>
          </p:cNvSpPr>
          <p:nvPr>
            <p:ph type="subTitle" sz="quarter" idx="1"/>
          </p:nvPr>
        </p:nvSpPr>
        <p:spPr>
          <a:xfrm>
            <a:off x="0" y="2753289"/>
            <a:ext cx="12192000" cy="2518114"/>
          </a:xfrm>
          <a:prstGeom prst="rect">
            <a:avLst/>
          </a:prstGeom>
          <a:solidFill>
            <a:schemeClr val="bg1"/>
          </a:solidFill>
        </p:spPr>
        <p:txBody>
          <a:bodyPr>
            <a:normAutofit/>
          </a:bodyPr>
          <a:lstStyle/>
          <a:p>
            <a:endParaRPr lang="es-MX" dirty="0"/>
          </a:p>
          <a:p>
            <a:r>
              <a:rPr lang="es-MX" sz="2800" i="1" dirty="0"/>
              <a:t>Para continuar con el estudio de este tema continúe con el recurso Parte III. Higiene postural para la realización de automasaje relajante.</a:t>
            </a:r>
            <a:endParaRPr sz="2800" i="1" dirty="0"/>
          </a:p>
        </p:txBody>
      </p:sp>
    </p:spTree>
    <p:extLst>
      <p:ext uri="{BB962C8B-B14F-4D97-AF65-F5344CB8AC3E}">
        <p14:creationId xmlns:p14="http://schemas.microsoft.com/office/powerpoint/2010/main" val="143126625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351692" y="1399737"/>
            <a:ext cx="11521440" cy="1353552"/>
          </a:xfrm>
          <a:prstGeom prst="rect">
            <a:avLst/>
          </a:prstGeom>
        </p:spPr>
        <p:txBody>
          <a:bodyPr>
            <a:noAutofit/>
          </a:bodyPr>
          <a:lstStyle/>
          <a:p>
            <a:r>
              <a:rPr lang="es-ES" sz="4400" b="1" dirty="0">
                <a:latin typeface="Manjari" panose="02000503000000000000" pitchFamily="2" charset="0"/>
                <a:cs typeface="Manjari" panose="02000503000000000000" pitchFamily="2" charset="0"/>
              </a:rPr>
              <a:t>Higiene postural para la realización de automasaje relajante </a:t>
            </a:r>
            <a:endParaRPr sz="4400" dirty="0">
              <a:latin typeface="Manjari"/>
            </a:endParaRPr>
          </a:p>
        </p:txBody>
      </p:sp>
      <p:sp>
        <p:nvSpPr>
          <p:cNvPr id="113" name="Subtítulo 2"/>
          <p:cNvSpPr txBox="1">
            <a:spLocks noGrp="1"/>
          </p:cNvSpPr>
          <p:nvPr>
            <p:ph type="subTitle" sz="quarter" idx="1"/>
          </p:nvPr>
        </p:nvSpPr>
        <p:spPr>
          <a:xfrm>
            <a:off x="0" y="2753289"/>
            <a:ext cx="12192000" cy="2518114"/>
          </a:xfrm>
          <a:prstGeom prst="rect">
            <a:avLst/>
          </a:prstGeom>
          <a:solidFill>
            <a:schemeClr val="bg1"/>
          </a:solidFill>
        </p:spPr>
        <p:txBody>
          <a:bodyPr>
            <a:normAutofit/>
          </a:bodyPr>
          <a:lstStyle/>
          <a:p>
            <a:endParaRPr lang="es-MX" dirty="0"/>
          </a:p>
          <a:p>
            <a:r>
              <a:rPr lang="es-MX" sz="2800" i="1" dirty="0"/>
              <a:t>Ejemplos de posturas para pies </a:t>
            </a:r>
            <a:endParaRPr sz="2800" i="1" dirty="0"/>
          </a:p>
        </p:txBody>
      </p:sp>
    </p:spTree>
    <p:extLst>
      <p:ext uri="{BB962C8B-B14F-4D97-AF65-F5344CB8AC3E}">
        <p14:creationId xmlns:p14="http://schemas.microsoft.com/office/powerpoint/2010/main" val="260219098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62708" y="1747581"/>
            <a:ext cx="6973392" cy="4189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endParaRPr lang="es-ES" sz="1000" dirty="0">
              <a:latin typeface="Manjari" panose="02000503000000000000"/>
            </a:endParaRPr>
          </a:p>
          <a:p>
            <a:pPr marL="0" indent="0">
              <a:lnSpc>
                <a:spcPct val="150000"/>
              </a:lnSpc>
              <a:spcBef>
                <a:spcPts val="0"/>
              </a:spcBef>
              <a:buNone/>
            </a:pPr>
            <a:r>
              <a:rPr lang="es-ES" sz="2000" b="1" i="1" dirty="0">
                <a:latin typeface="Manjari" panose="02000503000000000000"/>
              </a:rPr>
              <a:t>Opción 1 para automasaje en pies</a:t>
            </a:r>
          </a:p>
          <a:p>
            <a:pPr>
              <a:lnSpc>
                <a:spcPct val="150000"/>
              </a:lnSpc>
              <a:spcBef>
                <a:spcPts val="0"/>
              </a:spcBef>
            </a:pPr>
            <a:r>
              <a:rPr lang="es-ES" sz="2000" dirty="0">
                <a:latin typeface="Manjari" panose="02000503000000000000"/>
              </a:rPr>
              <a:t>Posición de sedestación en una silla con respaldar. </a:t>
            </a:r>
          </a:p>
          <a:p>
            <a:pPr>
              <a:lnSpc>
                <a:spcPct val="150000"/>
              </a:lnSpc>
              <a:spcBef>
                <a:spcPts val="0"/>
              </a:spcBef>
            </a:pPr>
            <a:r>
              <a:rPr lang="es-ES" sz="2000" dirty="0">
                <a:latin typeface="Manjari" panose="02000503000000000000"/>
              </a:rPr>
              <a:t>El miembro en reposo se coloca de manera que el pie tenga contacto directo con el piso. </a:t>
            </a:r>
          </a:p>
          <a:p>
            <a:pPr>
              <a:lnSpc>
                <a:spcPct val="150000"/>
              </a:lnSpc>
              <a:spcBef>
                <a:spcPts val="0"/>
              </a:spcBef>
            </a:pPr>
            <a:r>
              <a:rPr lang="es-ES" sz="2000" dirty="0">
                <a:latin typeface="Manjari" panose="02000503000000000000"/>
              </a:rPr>
              <a:t>La pierna a trabajar se flexiona a nivel de la rodilla, se coloca el talón sobre el miembro (a la altura de la rodilla) que esta en reposo.</a:t>
            </a:r>
          </a:p>
          <a:p>
            <a:pPr marL="0" indent="0">
              <a:lnSpc>
                <a:spcPct val="150000"/>
              </a:lnSpc>
              <a:spcBef>
                <a:spcPts val="0"/>
              </a:spcBef>
              <a:buNone/>
            </a:pPr>
            <a:r>
              <a:rPr lang="es-ES" sz="2000" dirty="0">
                <a:latin typeface="Manjari" panose="02000503000000000000"/>
              </a:rPr>
              <a:t>Esta es la opción básica, es la más recomendada para personas principiantes.</a:t>
            </a:r>
          </a:p>
          <a:p>
            <a:pPr marL="457200" indent="-457200">
              <a:lnSpc>
                <a:spcPct val="160000"/>
              </a:lnSpc>
              <a:buAutoNum type="arabicPeriod"/>
            </a:pPr>
            <a:endParaRPr lang="es-ES" sz="2000" dirty="0">
              <a:latin typeface="Montserrat Medium" panose="00000600000000000000" pitchFamily="2" charset="0"/>
            </a:endParaRPr>
          </a:p>
        </p:txBody>
      </p:sp>
      <p:sp>
        <p:nvSpPr>
          <p:cNvPr id="7" name="Título 1">
            <a:extLst>
              <a:ext uri="{FF2B5EF4-FFF2-40B4-BE49-F238E27FC236}">
                <a16:creationId xmlns:a16="http://schemas.microsoft.com/office/drawing/2014/main" id="{96BB4989-15C4-4101-A2AB-15FC5C1DD608}"/>
              </a:ext>
            </a:extLst>
          </p:cNvPr>
          <p:cNvSpPr>
            <a:spLocks noGrp="1"/>
          </p:cNvSpPr>
          <p:nvPr>
            <p:ph type="title"/>
          </p:nvPr>
        </p:nvSpPr>
        <p:spPr>
          <a:xfrm>
            <a:off x="562708" y="553430"/>
            <a:ext cx="10515600" cy="830998"/>
          </a:xfrm>
        </p:spPr>
        <p:txBody>
          <a:bodyPr>
            <a:normAutofit/>
          </a:body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5" name="Imagen 4">
            <a:extLst>
              <a:ext uri="{FF2B5EF4-FFF2-40B4-BE49-F238E27FC236}">
                <a16:creationId xmlns:a16="http://schemas.microsoft.com/office/drawing/2014/main" id="{6B9DADF5-C06C-480B-9B8C-D528D75DDE77}"/>
              </a:ext>
            </a:extLst>
          </p:cNvPr>
          <p:cNvPicPr>
            <a:picLocks noChangeAspect="1"/>
          </p:cNvPicPr>
          <p:nvPr/>
        </p:nvPicPr>
        <p:blipFill rotWithShape="1">
          <a:blip r:embed="rId3"/>
          <a:srcRect l="20926"/>
          <a:stretch/>
        </p:blipFill>
        <p:spPr>
          <a:xfrm>
            <a:off x="8159594" y="1878992"/>
            <a:ext cx="2851226" cy="3605777"/>
          </a:xfrm>
          <a:prstGeom prst="rect">
            <a:avLst/>
          </a:prstGeom>
        </p:spPr>
      </p:pic>
      <p:sp>
        <p:nvSpPr>
          <p:cNvPr id="9" name="CuadroTexto 8">
            <a:extLst>
              <a:ext uri="{FF2B5EF4-FFF2-40B4-BE49-F238E27FC236}">
                <a16:creationId xmlns:a16="http://schemas.microsoft.com/office/drawing/2014/main" id="{8FE26FB6-9431-4353-AF94-7900A3FA4D24}"/>
              </a:ext>
            </a:extLst>
          </p:cNvPr>
          <p:cNvSpPr txBox="1"/>
          <p:nvPr/>
        </p:nvSpPr>
        <p:spPr>
          <a:xfrm>
            <a:off x="7962314" y="5484769"/>
            <a:ext cx="3474720" cy="830997"/>
          </a:xfrm>
          <a:prstGeom prst="rect">
            <a:avLst/>
          </a:prstGeom>
          <a:noFill/>
        </p:spPr>
        <p:txBody>
          <a:bodyPr wrap="square">
            <a:spAutoFit/>
          </a:bodyPr>
          <a:lstStyle/>
          <a:p>
            <a:r>
              <a:rPr lang="es-CR" sz="1200" dirty="0"/>
              <a:t>Fuente de imagen </a:t>
            </a:r>
            <a:r>
              <a:rPr lang="es-CR" sz="1200" dirty="0">
                <a:latin typeface="Manjari" panose="02000503000000000000"/>
              </a:rPr>
              <a:t>: López, A. (2020). Cuerpo y mente. </a:t>
            </a:r>
            <a:r>
              <a:rPr lang="es-MX" sz="1200" b="0" i="0" dirty="0">
                <a:solidFill>
                  <a:srgbClr val="000000"/>
                </a:solidFill>
                <a:effectLst/>
                <a:latin typeface="Manjari" panose="02000503000000000000"/>
              </a:rPr>
              <a:t>Automasaje de pies: relajante y anti dolor</a:t>
            </a:r>
          </a:p>
          <a:p>
            <a:r>
              <a:rPr lang="es-CR" sz="1200" dirty="0">
                <a:hlinkClick r:id="rId4"/>
              </a:rPr>
              <a:t>https://www.cuerpomente.com/salud-natural/ejercicios/automasaje-de-pies-relajante_180</a:t>
            </a:r>
            <a:r>
              <a:rPr lang="es-CR" sz="1200" dirty="0"/>
              <a:t> </a:t>
            </a:r>
          </a:p>
        </p:txBody>
      </p:sp>
    </p:spTree>
    <p:extLst>
      <p:ext uri="{BB962C8B-B14F-4D97-AF65-F5344CB8AC3E}">
        <p14:creationId xmlns:p14="http://schemas.microsoft.com/office/powerpoint/2010/main" val="3788945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436097" y="1242753"/>
            <a:ext cx="7540281" cy="4189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endParaRPr lang="es-ES" sz="1000" dirty="0">
              <a:latin typeface="Manjari" panose="02000503000000000000"/>
            </a:endParaRPr>
          </a:p>
        </p:txBody>
      </p:sp>
      <p:sp>
        <p:nvSpPr>
          <p:cNvPr id="9" name="CuadroTexto 8">
            <a:extLst>
              <a:ext uri="{FF2B5EF4-FFF2-40B4-BE49-F238E27FC236}">
                <a16:creationId xmlns:a16="http://schemas.microsoft.com/office/drawing/2014/main" id="{8FE26FB6-9431-4353-AF94-7900A3FA4D24}"/>
              </a:ext>
            </a:extLst>
          </p:cNvPr>
          <p:cNvSpPr txBox="1"/>
          <p:nvPr/>
        </p:nvSpPr>
        <p:spPr>
          <a:xfrm>
            <a:off x="6818864" y="5818462"/>
            <a:ext cx="5129716" cy="523220"/>
          </a:xfrm>
          <a:prstGeom prst="rect">
            <a:avLst/>
          </a:prstGeom>
          <a:noFill/>
        </p:spPr>
        <p:txBody>
          <a:bodyPr wrap="square">
            <a:spAutoFit/>
          </a:bodyPr>
          <a:lstStyle/>
          <a:p>
            <a:r>
              <a:rPr lang="es-CR" sz="1400" dirty="0"/>
              <a:t>Fuente de imagen: Templo del masaje (2022). </a:t>
            </a:r>
            <a:r>
              <a:rPr lang="es-MX" sz="1400" dirty="0"/>
              <a:t>Automasaje en pies</a:t>
            </a:r>
            <a:r>
              <a:rPr lang="es-CR" sz="1400" dirty="0"/>
              <a:t>. </a:t>
            </a:r>
            <a:r>
              <a:rPr lang="es-CR" sz="1400" dirty="0">
                <a:hlinkClick r:id="rId4"/>
              </a:rPr>
              <a:t>https://www.youtube.com/watch?v=Od6tOsrI44c</a:t>
            </a:r>
            <a:r>
              <a:rPr lang="es-CR" sz="1400" dirty="0"/>
              <a:t> </a:t>
            </a:r>
          </a:p>
        </p:txBody>
      </p:sp>
      <p:sp>
        <p:nvSpPr>
          <p:cNvPr id="11" name="Marcador de contenido 2">
            <a:extLst>
              <a:ext uri="{FF2B5EF4-FFF2-40B4-BE49-F238E27FC236}">
                <a16:creationId xmlns:a16="http://schemas.microsoft.com/office/drawing/2014/main" id="{85DE73A6-AC99-419E-8BC8-3965C7E470F6}"/>
              </a:ext>
            </a:extLst>
          </p:cNvPr>
          <p:cNvSpPr txBox="1">
            <a:spLocks/>
          </p:cNvSpPr>
          <p:nvPr/>
        </p:nvSpPr>
        <p:spPr>
          <a:xfrm>
            <a:off x="470079" y="887677"/>
            <a:ext cx="6035041" cy="489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endParaRPr lang="es-ES" sz="1000" dirty="0">
              <a:latin typeface="Manjari" panose="02000503000000000000"/>
            </a:endParaRPr>
          </a:p>
          <a:p>
            <a:pPr>
              <a:lnSpc>
                <a:spcPct val="150000"/>
              </a:lnSpc>
              <a:spcBef>
                <a:spcPts val="0"/>
              </a:spcBef>
            </a:pPr>
            <a:r>
              <a:rPr lang="es-ES" sz="2000" dirty="0">
                <a:latin typeface="Manjari" panose="02000503000000000000"/>
              </a:rPr>
              <a:t>Como variante a la posición anterior, también se puede seleccionar una silla o sillón con una base de apoyo más amplia. De manera que podamos apoyar el miembro a trabajar sobre la superficie. </a:t>
            </a:r>
          </a:p>
          <a:p>
            <a:pPr>
              <a:lnSpc>
                <a:spcPct val="150000"/>
              </a:lnSpc>
              <a:spcBef>
                <a:spcPts val="0"/>
              </a:spcBef>
            </a:pPr>
            <a:r>
              <a:rPr lang="es-ES" sz="2000" dirty="0">
                <a:latin typeface="Manjari" panose="02000503000000000000"/>
              </a:rPr>
              <a:t>El miembro en reposo se puede dejar caer en el costado (o bien hacia el frente), es importante que este pie este en contacto con el piso (no colgando en el aire) </a:t>
            </a:r>
          </a:p>
          <a:p>
            <a:pPr>
              <a:lnSpc>
                <a:spcPct val="150000"/>
              </a:lnSpc>
              <a:spcBef>
                <a:spcPts val="0"/>
              </a:spcBef>
            </a:pPr>
            <a:r>
              <a:rPr lang="es-ES" sz="2000" dirty="0">
                <a:latin typeface="Manjari" panose="02000503000000000000"/>
              </a:rPr>
              <a:t>Nótese que en la imagen se cuenta con apoyo para la espalda. </a:t>
            </a:r>
          </a:p>
        </p:txBody>
      </p:sp>
      <p:pic>
        <p:nvPicPr>
          <p:cNvPr id="7" name="Imagen 6">
            <a:extLst>
              <a:ext uri="{FF2B5EF4-FFF2-40B4-BE49-F238E27FC236}">
                <a16:creationId xmlns:a16="http://schemas.microsoft.com/office/drawing/2014/main" id="{C9B43886-C7A4-43D4-A215-FF098F72B86E}"/>
              </a:ext>
            </a:extLst>
          </p:cNvPr>
          <p:cNvPicPr>
            <a:picLocks noChangeAspect="1"/>
          </p:cNvPicPr>
          <p:nvPr/>
        </p:nvPicPr>
        <p:blipFill rotWithShape="1">
          <a:blip r:embed="rId5"/>
          <a:srcRect l="22038" t="2853" r="24077"/>
          <a:stretch/>
        </p:blipFill>
        <p:spPr>
          <a:xfrm>
            <a:off x="6818864" y="1154038"/>
            <a:ext cx="4488778" cy="4549924"/>
          </a:xfrm>
          <a:prstGeom prst="rect">
            <a:avLst/>
          </a:prstGeom>
        </p:spPr>
      </p:pic>
    </p:spTree>
    <p:extLst>
      <p:ext uri="{BB962C8B-B14F-4D97-AF65-F5344CB8AC3E}">
        <p14:creationId xmlns:p14="http://schemas.microsoft.com/office/powerpoint/2010/main" val="2589366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436097" y="1384428"/>
            <a:ext cx="7540281" cy="4048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endParaRPr lang="es-ES" sz="1000" dirty="0">
              <a:latin typeface="Manjari" panose="02000503000000000000"/>
            </a:endParaRPr>
          </a:p>
          <a:p>
            <a:pPr marL="0" indent="0">
              <a:lnSpc>
                <a:spcPct val="150000"/>
              </a:lnSpc>
              <a:spcBef>
                <a:spcPts val="0"/>
              </a:spcBef>
              <a:buNone/>
            </a:pPr>
            <a:r>
              <a:rPr lang="es-ES" sz="2000" b="1" i="1" dirty="0">
                <a:latin typeface="Manjari" panose="02000503000000000000"/>
              </a:rPr>
              <a:t>Opción 2 para automasaje en pies</a:t>
            </a:r>
          </a:p>
          <a:p>
            <a:pPr>
              <a:lnSpc>
                <a:spcPct val="150000"/>
              </a:lnSpc>
              <a:spcBef>
                <a:spcPts val="0"/>
              </a:spcBef>
            </a:pPr>
            <a:r>
              <a:rPr lang="es-ES" sz="2000" dirty="0">
                <a:latin typeface="Manjari" panose="02000503000000000000"/>
              </a:rPr>
              <a:t>Posición sedestación sobre el suelo o camilla.</a:t>
            </a:r>
          </a:p>
          <a:p>
            <a:pPr>
              <a:lnSpc>
                <a:spcPct val="150000"/>
              </a:lnSpc>
              <a:spcBef>
                <a:spcPts val="0"/>
              </a:spcBef>
            </a:pPr>
            <a:r>
              <a:rPr lang="es-ES" sz="2000" dirty="0">
                <a:latin typeface="Manjari" panose="02000503000000000000"/>
              </a:rPr>
              <a:t>Se coloca el miembro en reposo flexionado sobre la superficie (también puede flexionarse de manera que la rodilla quede en contacto con el tronco).</a:t>
            </a:r>
          </a:p>
          <a:p>
            <a:pPr>
              <a:lnSpc>
                <a:spcPct val="150000"/>
              </a:lnSpc>
              <a:spcBef>
                <a:spcPts val="0"/>
              </a:spcBef>
            </a:pPr>
            <a:r>
              <a:rPr lang="es-ES" sz="2000" dirty="0">
                <a:latin typeface="Manjari" panose="02000503000000000000"/>
              </a:rPr>
              <a:t>El miembro a trabajar, se coloca con la rodilla flexionada y el talón del pie apoyado en la superficie. </a:t>
            </a:r>
          </a:p>
          <a:p>
            <a:pPr>
              <a:lnSpc>
                <a:spcPct val="150000"/>
              </a:lnSpc>
              <a:spcBef>
                <a:spcPts val="0"/>
              </a:spcBef>
            </a:pPr>
            <a:r>
              <a:rPr lang="es-ES" sz="2000" dirty="0">
                <a:latin typeface="Manjari" panose="02000503000000000000"/>
              </a:rPr>
              <a:t>Se mantiene la espalda recta.</a:t>
            </a:r>
          </a:p>
          <a:p>
            <a:pPr>
              <a:lnSpc>
                <a:spcPct val="150000"/>
              </a:lnSpc>
              <a:spcBef>
                <a:spcPts val="0"/>
              </a:spcBef>
            </a:pPr>
            <a:r>
              <a:rPr lang="es-ES" sz="2000" dirty="0">
                <a:latin typeface="Manjari" panose="02000503000000000000"/>
              </a:rPr>
              <a:t>Esta posición implica ocasionalmente elevar el pie masajeado, por lo que se requiere buen equilibrio, alto control postural y fuerza en miembros inferiores.  </a:t>
            </a:r>
            <a:endParaRPr lang="es-ES" sz="2000" dirty="0">
              <a:latin typeface="Montserrat Medium" panose="00000600000000000000" pitchFamily="2" charset="0"/>
            </a:endParaRPr>
          </a:p>
        </p:txBody>
      </p:sp>
      <p:sp>
        <p:nvSpPr>
          <p:cNvPr id="9" name="CuadroTexto 8">
            <a:extLst>
              <a:ext uri="{FF2B5EF4-FFF2-40B4-BE49-F238E27FC236}">
                <a16:creationId xmlns:a16="http://schemas.microsoft.com/office/drawing/2014/main" id="{8FE26FB6-9431-4353-AF94-7900A3FA4D24}"/>
              </a:ext>
            </a:extLst>
          </p:cNvPr>
          <p:cNvSpPr txBox="1"/>
          <p:nvPr/>
        </p:nvSpPr>
        <p:spPr>
          <a:xfrm>
            <a:off x="8102989" y="4955417"/>
            <a:ext cx="4245681" cy="954107"/>
          </a:xfrm>
          <a:prstGeom prst="rect">
            <a:avLst/>
          </a:prstGeom>
          <a:noFill/>
        </p:spPr>
        <p:txBody>
          <a:bodyPr wrap="square">
            <a:spAutoFit/>
          </a:bodyPr>
          <a:lstStyle/>
          <a:p>
            <a:r>
              <a:rPr lang="es-CR" sz="1400" dirty="0"/>
              <a:t>Fuente de imagen : Runners world (2019).Masaje fascitis plantar.  </a:t>
            </a:r>
            <a:r>
              <a:rPr lang="es-CR" sz="1400" dirty="0">
                <a:hlinkClick r:id="rId3"/>
              </a:rPr>
              <a:t>https://www.runnersworld.com/es/salud-lesiones-runner/a2001394/fascitis-plantar-remedios/</a:t>
            </a:r>
            <a:r>
              <a:rPr lang="es-CR" sz="1400" dirty="0"/>
              <a:t> </a:t>
            </a:r>
          </a:p>
        </p:txBody>
      </p:sp>
      <p:pic>
        <p:nvPicPr>
          <p:cNvPr id="2" name="Imagen 1">
            <a:extLst>
              <a:ext uri="{FF2B5EF4-FFF2-40B4-BE49-F238E27FC236}">
                <a16:creationId xmlns:a16="http://schemas.microsoft.com/office/drawing/2014/main" id="{11EEDD2E-9DCB-475E-BCBF-B484AF64178E}"/>
              </a:ext>
            </a:extLst>
          </p:cNvPr>
          <p:cNvPicPr>
            <a:picLocks noChangeAspect="1"/>
          </p:cNvPicPr>
          <p:nvPr/>
        </p:nvPicPr>
        <p:blipFill>
          <a:blip r:embed="rId4"/>
          <a:stretch>
            <a:fillRect/>
          </a:stretch>
        </p:blipFill>
        <p:spPr>
          <a:xfrm>
            <a:off x="7758133" y="2108332"/>
            <a:ext cx="4143016" cy="2764871"/>
          </a:xfrm>
          <a:prstGeom prst="rect">
            <a:avLst/>
          </a:prstGeom>
        </p:spPr>
      </p:pic>
      <p:sp>
        <p:nvSpPr>
          <p:cNvPr id="10" name="Título 1">
            <a:extLst>
              <a:ext uri="{FF2B5EF4-FFF2-40B4-BE49-F238E27FC236}">
                <a16:creationId xmlns:a16="http://schemas.microsoft.com/office/drawing/2014/main" id="{273894D6-0C6B-4298-8C62-D4498E35250C}"/>
              </a:ext>
            </a:extLst>
          </p:cNvPr>
          <p:cNvSpPr txBox="1">
            <a:spLocks/>
          </p:cNvSpPr>
          <p:nvPr/>
        </p:nvSpPr>
        <p:spPr>
          <a:xfrm>
            <a:off x="562708" y="553430"/>
            <a:ext cx="10515600" cy="830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spTree>
    <p:extLst>
      <p:ext uri="{BB962C8B-B14F-4D97-AF65-F5344CB8AC3E}">
        <p14:creationId xmlns:p14="http://schemas.microsoft.com/office/powerpoint/2010/main" val="2556176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436097" y="1242753"/>
            <a:ext cx="7540281" cy="4189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endParaRPr lang="es-ES" sz="1000" dirty="0">
              <a:latin typeface="Manjari" panose="02000503000000000000"/>
            </a:endParaRPr>
          </a:p>
        </p:txBody>
      </p:sp>
      <p:sp>
        <p:nvSpPr>
          <p:cNvPr id="9" name="CuadroTexto 8">
            <a:extLst>
              <a:ext uri="{FF2B5EF4-FFF2-40B4-BE49-F238E27FC236}">
                <a16:creationId xmlns:a16="http://schemas.microsoft.com/office/drawing/2014/main" id="{8FE26FB6-9431-4353-AF94-7900A3FA4D24}"/>
              </a:ext>
            </a:extLst>
          </p:cNvPr>
          <p:cNvSpPr txBox="1"/>
          <p:nvPr/>
        </p:nvSpPr>
        <p:spPr>
          <a:xfrm>
            <a:off x="7062284" y="5582565"/>
            <a:ext cx="5129716" cy="523220"/>
          </a:xfrm>
          <a:prstGeom prst="rect">
            <a:avLst/>
          </a:prstGeom>
          <a:noFill/>
        </p:spPr>
        <p:txBody>
          <a:bodyPr wrap="square">
            <a:spAutoFit/>
          </a:bodyPr>
          <a:lstStyle/>
          <a:p>
            <a:r>
              <a:rPr lang="es-CR" sz="1400" dirty="0"/>
              <a:t>Fuente de imagen: Templo del masaje (2022). </a:t>
            </a:r>
            <a:r>
              <a:rPr lang="es-MX" sz="1400" dirty="0"/>
              <a:t>Automasaje en pies</a:t>
            </a:r>
            <a:r>
              <a:rPr lang="es-CR" sz="1400" dirty="0"/>
              <a:t>. </a:t>
            </a:r>
            <a:r>
              <a:rPr lang="es-CR" sz="1400" dirty="0">
                <a:hlinkClick r:id="rId4"/>
              </a:rPr>
              <a:t>https://www.youtube.com/watch?v=Od6tOsrI44c</a:t>
            </a:r>
            <a:r>
              <a:rPr lang="es-CR" sz="1400" dirty="0"/>
              <a:t> </a:t>
            </a:r>
          </a:p>
        </p:txBody>
      </p:sp>
      <p:sp>
        <p:nvSpPr>
          <p:cNvPr id="11" name="Marcador de contenido 2">
            <a:extLst>
              <a:ext uri="{FF2B5EF4-FFF2-40B4-BE49-F238E27FC236}">
                <a16:creationId xmlns:a16="http://schemas.microsoft.com/office/drawing/2014/main" id="{85DE73A6-AC99-419E-8BC8-3965C7E470F6}"/>
              </a:ext>
            </a:extLst>
          </p:cNvPr>
          <p:cNvSpPr txBox="1">
            <a:spLocks/>
          </p:cNvSpPr>
          <p:nvPr/>
        </p:nvSpPr>
        <p:spPr>
          <a:xfrm>
            <a:off x="436097" y="1092658"/>
            <a:ext cx="6382767" cy="489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s-ES" sz="2000" dirty="0">
                <a:latin typeface="Manjari" panose="02000503000000000000"/>
              </a:rPr>
              <a:t>Como variante a la posición anterior, también se puede seleccionar una silla o sillón con una base de apoyo más amplia. De manera que podamos apoyar el talón del pie a trabajar sobre la superficie.  </a:t>
            </a:r>
          </a:p>
          <a:p>
            <a:pPr>
              <a:lnSpc>
                <a:spcPct val="150000"/>
              </a:lnSpc>
              <a:spcBef>
                <a:spcPts val="0"/>
              </a:spcBef>
            </a:pPr>
            <a:r>
              <a:rPr lang="es-ES" sz="2000" dirty="0">
                <a:latin typeface="Manjari" panose="02000503000000000000"/>
              </a:rPr>
              <a:t>El miembro en reposo se puede dejar caer hacia el frente (o bien hacia el costado), es importante que este pie este en contacto con el piso (no colgando en el aire). </a:t>
            </a:r>
          </a:p>
          <a:p>
            <a:pPr>
              <a:lnSpc>
                <a:spcPct val="150000"/>
              </a:lnSpc>
              <a:spcBef>
                <a:spcPts val="0"/>
              </a:spcBef>
            </a:pPr>
            <a:r>
              <a:rPr lang="es-ES" sz="2000" dirty="0">
                <a:latin typeface="Manjari" panose="02000503000000000000"/>
              </a:rPr>
              <a:t>Al igual que en la posición base, esta postura implica ocasionalmente elevar el pie masajeado, por lo que se requiere buen equilibrio y fuerza en miembros inferiores. </a:t>
            </a:r>
          </a:p>
        </p:txBody>
      </p:sp>
      <p:pic>
        <p:nvPicPr>
          <p:cNvPr id="3" name="Imagen 2">
            <a:extLst>
              <a:ext uri="{FF2B5EF4-FFF2-40B4-BE49-F238E27FC236}">
                <a16:creationId xmlns:a16="http://schemas.microsoft.com/office/drawing/2014/main" id="{2F9BF6B6-F70C-457F-B2BE-2849E77C7469}"/>
              </a:ext>
            </a:extLst>
          </p:cNvPr>
          <p:cNvPicPr>
            <a:picLocks noChangeAspect="1"/>
          </p:cNvPicPr>
          <p:nvPr/>
        </p:nvPicPr>
        <p:blipFill rotWithShape="1">
          <a:blip r:embed="rId5"/>
          <a:srcRect l="21461" t="8049" r="24423" b="8049"/>
          <a:stretch/>
        </p:blipFill>
        <p:spPr>
          <a:xfrm>
            <a:off x="7166556" y="1368835"/>
            <a:ext cx="4661830" cy="4063635"/>
          </a:xfrm>
          <a:prstGeom prst="rect">
            <a:avLst/>
          </a:prstGeom>
        </p:spPr>
      </p:pic>
    </p:spTree>
    <p:extLst>
      <p:ext uri="{BB962C8B-B14F-4D97-AF65-F5344CB8AC3E}">
        <p14:creationId xmlns:p14="http://schemas.microsoft.com/office/powerpoint/2010/main" val="3236126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95483" y="1205498"/>
            <a:ext cx="7399606" cy="489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endParaRPr lang="es-ES" sz="1000" dirty="0">
              <a:latin typeface="Manjari" panose="02000503000000000000"/>
            </a:endParaRPr>
          </a:p>
          <a:p>
            <a:pPr marL="0" indent="0">
              <a:lnSpc>
                <a:spcPct val="150000"/>
              </a:lnSpc>
              <a:spcBef>
                <a:spcPts val="0"/>
              </a:spcBef>
              <a:buNone/>
            </a:pPr>
            <a:r>
              <a:rPr lang="es-ES" sz="2000" b="1" i="1" dirty="0">
                <a:latin typeface="Manjari" panose="02000503000000000000"/>
              </a:rPr>
              <a:t>Opción 3 para automasaje en pies</a:t>
            </a:r>
          </a:p>
          <a:p>
            <a:pPr>
              <a:lnSpc>
                <a:spcPct val="150000"/>
              </a:lnSpc>
              <a:spcBef>
                <a:spcPts val="0"/>
              </a:spcBef>
            </a:pPr>
            <a:r>
              <a:rPr lang="es-ES" sz="2000" dirty="0">
                <a:latin typeface="Manjari" panose="02000503000000000000"/>
              </a:rPr>
              <a:t>Posición sedestación sobre el suelo o camilla. </a:t>
            </a:r>
          </a:p>
          <a:p>
            <a:pPr>
              <a:lnSpc>
                <a:spcPct val="150000"/>
              </a:lnSpc>
              <a:spcBef>
                <a:spcPts val="0"/>
              </a:spcBef>
            </a:pPr>
            <a:r>
              <a:rPr lang="es-ES" sz="2000" dirty="0">
                <a:latin typeface="Manjari" panose="02000503000000000000"/>
              </a:rPr>
              <a:t>Se adopta la posición conocida como flor de loto, se cruzan las piernas de manera que la planta del pie a trabajar quede sobre el muslo del miembro en reposo. </a:t>
            </a:r>
          </a:p>
          <a:p>
            <a:pPr>
              <a:lnSpc>
                <a:spcPct val="150000"/>
              </a:lnSpc>
              <a:spcBef>
                <a:spcPts val="0"/>
              </a:spcBef>
            </a:pPr>
            <a:r>
              <a:rPr lang="es-ES" sz="2000" dirty="0">
                <a:latin typeface="Manjari" panose="02000503000000000000"/>
              </a:rPr>
              <a:t>Esta es una posición avanzada, para personas con buen control postural de espalda y muy buena flexibilidad en miembros inferiores.  </a:t>
            </a:r>
          </a:p>
          <a:p>
            <a:pPr>
              <a:lnSpc>
                <a:spcPct val="150000"/>
              </a:lnSpc>
              <a:spcBef>
                <a:spcPts val="0"/>
              </a:spcBef>
            </a:pPr>
            <a:r>
              <a:rPr lang="es-ES" sz="2000" dirty="0">
                <a:latin typeface="Manjari" panose="02000503000000000000"/>
              </a:rPr>
              <a:t>Se recomienda para personas que practiquen actividades como yoga. </a:t>
            </a:r>
            <a:endParaRPr lang="es-ES" sz="2000" dirty="0">
              <a:latin typeface="Montserrat Medium" panose="00000600000000000000" pitchFamily="2" charset="0"/>
            </a:endParaRPr>
          </a:p>
        </p:txBody>
      </p:sp>
      <p:sp>
        <p:nvSpPr>
          <p:cNvPr id="9" name="CuadroTexto 8">
            <a:extLst>
              <a:ext uri="{FF2B5EF4-FFF2-40B4-BE49-F238E27FC236}">
                <a16:creationId xmlns:a16="http://schemas.microsoft.com/office/drawing/2014/main" id="{8FE26FB6-9431-4353-AF94-7900A3FA4D24}"/>
              </a:ext>
            </a:extLst>
          </p:cNvPr>
          <p:cNvSpPr txBox="1"/>
          <p:nvPr/>
        </p:nvSpPr>
        <p:spPr>
          <a:xfrm>
            <a:off x="8135866" y="5253075"/>
            <a:ext cx="3387550" cy="954107"/>
          </a:xfrm>
          <a:prstGeom prst="rect">
            <a:avLst/>
          </a:prstGeom>
          <a:noFill/>
        </p:spPr>
        <p:txBody>
          <a:bodyPr wrap="square">
            <a:spAutoFit/>
          </a:bodyPr>
          <a:lstStyle/>
          <a:p>
            <a:r>
              <a:rPr lang="es-CR" sz="1400" dirty="0"/>
              <a:t>Fuente de imagen: Todo Mandala (2019). Postura flor de loto. </a:t>
            </a:r>
            <a:r>
              <a:rPr lang="es-CR" sz="1400" dirty="0">
                <a:hlinkClick r:id="rId3"/>
              </a:rPr>
              <a:t>https://www.todomandala.com/yoga/attachment/postura-flor-de-loto/</a:t>
            </a:r>
            <a:r>
              <a:rPr lang="es-CR" sz="1400" dirty="0"/>
              <a:t> </a:t>
            </a:r>
          </a:p>
        </p:txBody>
      </p:sp>
      <p:pic>
        <p:nvPicPr>
          <p:cNvPr id="3" name="Imagen 2">
            <a:extLst>
              <a:ext uri="{FF2B5EF4-FFF2-40B4-BE49-F238E27FC236}">
                <a16:creationId xmlns:a16="http://schemas.microsoft.com/office/drawing/2014/main" id="{81CCB5A4-13B4-4640-B775-E22EB6549D7A}"/>
              </a:ext>
            </a:extLst>
          </p:cNvPr>
          <p:cNvPicPr>
            <a:picLocks noChangeAspect="1"/>
          </p:cNvPicPr>
          <p:nvPr/>
        </p:nvPicPr>
        <p:blipFill rotWithShape="1">
          <a:blip r:embed="rId4"/>
          <a:srcRect r="53976"/>
          <a:stretch/>
        </p:blipFill>
        <p:spPr>
          <a:xfrm>
            <a:off x="8226562" y="1681162"/>
            <a:ext cx="2985355" cy="3495675"/>
          </a:xfrm>
          <a:prstGeom prst="rect">
            <a:avLst/>
          </a:prstGeom>
        </p:spPr>
      </p:pic>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spTree>
    <p:extLst>
      <p:ext uri="{BB962C8B-B14F-4D97-AF65-F5344CB8AC3E}">
        <p14:creationId xmlns:p14="http://schemas.microsoft.com/office/powerpoint/2010/main" val="72751802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D8E156A4674AD34E80549F9903209FC7" ma:contentTypeVersion="14" ma:contentTypeDescription="Crear nuevo documento." ma:contentTypeScope="" ma:versionID="9a19e94fa92c6703d29aaa674c5b0158">
  <xsd:schema xmlns:xsd="http://www.w3.org/2001/XMLSchema" xmlns:xs="http://www.w3.org/2001/XMLSchema" xmlns:p="http://schemas.microsoft.com/office/2006/metadata/properties" xmlns:ns3="70ab383b-58b9-46d8-b118-db47001474ef" xmlns:ns4="1171030a-9e6b-4f0d-bee7-c0e2ebeff5d2" targetNamespace="http://schemas.microsoft.com/office/2006/metadata/properties" ma:root="true" ma:fieldsID="b37f07afa12f9894de981218e87f845e" ns3:_="" ns4:_="">
    <xsd:import namespace="70ab383b-58b9-46d8-b118-db47001474ef"/>
    <xsd:import namespace="1171030a-9e6b-4f0d-bee7-c0e2ebeff5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ab383b-58b9-46d8-b118-db47001474ef"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71030a-9e6b-4f0d-bee7-c0e2ebeff5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91E93C-2ECE-408B-B694-D79972820D58}">
  <ds:schemaRefs>
    <ds:schemaRef ds:uri="http://schemas.microsoft.com/sharepoint/v3/contenttype/forms"/>
  </ds:schemaRefs>
</ds:datastoreItem>
</file>

<file path=customXml/itemProps2.xml><?xml version="1.0" encoding="utf-8"?>
<ds:datastoreItem xmlns:ds="http://schemas.openxmlformats.org/officeDocument/2006/customXml" ds:itemID="{C3C8046C-3822-489F-BC11-FF2F0D07DBDB}">
  <ds:schemaRefs>
    <ds:schemaRef ds:uri="http://purl.org/dc/elements/1.1/"/>
    <ds:schemaRef ds:uri="http://purl.org/dc/dcmitype/"/>
    <ds:schemaRef ds:uri="http://schemas.microsoft.com/office/2006/documentManagement/types"/>
    <ds:schemaRef ds:uri="70ab383b-58b9-46d8-b118-db47001474ef"/>
    <ds:schemaRef ds:uri="1171030a-9e6b-4f0d-bee7-c0e2ebeff5d2"/>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EB645485-6978-471F-8FB3-70CCCE8A19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ab383b-58b9-46d8-b118-db47001474ef"/>
    <ds:schemaRef ds:uri="1171030a-9e6b-4f0d-bee7-c0e2ebeff5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2551</TotalTime>
  <Words>2905</Words>
  <Application>Microsoft Office PowerPoint</Application>
  <PresentationFormat>Panorámica</PresentationFormat>
  <Paragraphs>168</Paragraphs>
  <Slides>30</Slides>
  <Notes>14</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30</vt:i4>
      </vt:variant>
    </vt:vector>
  </HeadingPairs>
  <TitlesOfParts>
    <vt:vector size="39" baseType="lpstr">
      <vt:lpstr>Arial</vt:lpstr>
      <vt:lpstr>Calibri</vt:lpstr>
      <vt:lpstr>Calibri Light</vt:lpstr>
      <vt:lpstr>Helvetica</vt:lpstr>
      <vt:lpstr>Manjari</vt:lpstr>
      <vt:lpstr>Montserrat Medium</vt:lpstr>
      <vt:lpstr>Roboto</vt:lpstr>
      <vt:lpstr>Tema de Office</vt:lpstr>
      <vt:lpstr>1_Tema de Office</vt:lpstr>
      <vt:lpstr>Presentación de PowerPoint</vt:lpstr>
      <vt:lpstr>Continuación…</vt:lpstr>
      <vt:lpstr>Higiene postural para la realización de automasaje </vt:lpstr>
      <vt:lpstr>Higiene postural para la realización de automasaje relajante </vt:lpstr>
      <vt:lpstr>Higiene postural para la realización de automasaje</vt:lpstr>
      <vt:lpstr>Presentación de PowerPoint</vt:lpstr>
      <vt:lpstr>Presentación de PowerPoint</vt:lpstr>
      <vt:lpstr>Presentación de PowerPoint</vt:lpstr>
      <vt:lpstr>Presentación de PowerPoint</vt:lpstr>
      <vt:lpstr>Presentación de PowerPoint</vt:lpstr>
      <vt:lpstr>Presentación de PowerPoint</vt:lpstr>
      <vt:lpstr>Higiene postural para la realización de automasaje relajante </vt:lpstr>
      <vt:lpstr>Presentación de PowerPoint</vt:lpstr>
      <vt:lpstr>Presentación de PowerPoint</vt:lpstr>
      <vt:lpstr>Presentación de PowerPoint</vt:lpstr>
      <vt:lpstr>Presentación de PowerPoint</vt:lpstr>
      <vt:lpstr>Higiene postural para la realización de automasaje relajante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Higiene postural para la realización de automasaje relajante </vt:lpstr>
      <vt:lpstr>Presentación de PowerPoint</vt:lpstr>
      <vt:lpstr>Presentación de PowerPoint</vt:lpstr>
      <vt:lpstr>Presentación de PowerPoint</vt:lpstr>
      <vt:lpstr>Presentación de PowerPoint</vt:lpstr>
      <vt:lpstr>Continuación…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Fernanda Jimenez Vargas</dc:creator>
  <cp:lastModifiedBy>Sylvia Alexandra</cp:lastModifiedBy>
  <cp:revision>133</cp:revision>
  <dcterms:created xsi:type="dcterms:W3CDTF">2021-03-17T02:02:25Z</dcterms:created>
  <dcterms:modified xsi:type="dcterms:W3CDTF">2022-07-22T19:23:52Z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0x010100D8E156A4674AD34E80549F9903209FC7</vt:lpwstr>
  </property>
</Properties>
</file>