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387" r:id="rId6"/>
    <p:sldId id="355" r:id="rId7"/>
    <p:sldId id="356" r:id="rId8"/>
    <p:sldId id="383" r:id="rId9"/>
    <p:sldId id="378" r:id="rId10"/>
    <p:sldId id="381" r:id="rId11"/>
    <p:sldId id="382" r:id="rId12"/>
    <p:sldId id="358" r:id="rId13"/>
    <p:sldId id="357"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286" r:id="rId34"/>
    <p:sldId id="384" r:id="rId35"/>
    <p:sldId id="327" r:id="rId36"/>
    <p:sldId id="385" r:id="rId37"/>
    <p:sldId id="386" r:id="rId38"/>
    <p:sldId id="354" r:id="rId3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ristina Lara Escalante" initials="ACLE" lastIdx="1" clrIdx="0">
    <p:extLst>
      <p:ext uri="{19B8F6BF-5375-455C-9EA6-DF929625EA0E}">
        <p15:presenceInfo xmlns:p15="http://schemas.microsoft.com/office/powerpoint/2012/main" userId="Angela Cristina Lara Escala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05575-511B-4AC4-BC07-9C8985347850}" v="259" dt="2021-10-12T16:54:54.2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2" autoAdjust="0"/>
    <p:restoredTop sz="94672"/>
  </p:normalViewPr>
  <p:slideViewPr>
    <p:cSldViewPr snapToGrid="0" snapToObjects="1">
      <p:cViewPr varScale="1">
        <p:scale>
          <a:sx n="64" d="100"/>
          <a:sy n="64" d="100"/>
        </p:scale>
        <p:origin x="360" y="36"/>
      </p:cViewPr>
      <p:guideLst/>
    </p:cSldViewPr>
  </p:slideViewPr>
  <p:notesTextViewPr>
    <p:cViewPr>
      <p:scale>
        <a:sx n="1" d="1"/>
        <a:sy n="1" d="1"/>
      </p:scale>
      <p:origin x="0" y="0"/>
    </p:cViewPr>
  </p:notesTextViewPr>
  <p:sorterViewPr>
    <p:cViewPr varScale="1">
      <p:scale>
        <a:sx n="100" d="100"/>
        <a:sy n="100" d="100"/>
      </p:scale>
      <p:origin x="0" y="-136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99502-26AA-2F41-A3D7-5A3026EDDC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43606148-8857-7B4B-A979-A6F56F5E0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13D5DDEC-4B31-E74A-8399-4519D630F639}"/>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5" name="Marcador de pie de página 4">
            <a:extLst>
              <a:ext uri="{FF2B5EF4-FFF2-40B4-BE49-F238E27FC236}">
                <a16:creationId xmlns:a16="http://schemas.microsoft.com/office/drawing/2014/main" id="{7F3FBF09-B5EE-9E42-8101-7B7754C7C9F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D495DB-0E3F-954A-AA9B-8E78B35DE7F0}"/>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95048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49B6E-7A1C-374B-BF72-24BBCA5ECFB2}"/>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46448EC-2D9C-6C4B-B79D-42FE57856D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1F13A7C-350B-8843-89F8-43629F6EEE9C}"/>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5" name="Marcador de pie de página 4">
            <a:extLst>
              <a:ext uri="{FF2B5EF4-FFF2-40B4-BE49-F238E27FC236}">
                <a16:creationId xmlns:a16="http://schemas.microsoft.com/office/drawing/2014/main" id="{8C620130-C27F-1D47-B2A3-B36BF42178D5}"/>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342BDE1-2F8A-9547-9EE1-63DF527AE570}"/>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29948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DC32FEC-1B0E-E74D-B535-E7785FB163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84BDD74-2A53-7C4F-BCE8-F3075FFEF4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02D78FC-4E3F-A54A-85DF-CFDB3BF94D74}"/>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5" name="Marcador de pie de página 4">
            <a:extLst>
              <a:ext uri="{FF2B5EF4-FFF2-40B4-BE49-F238E27FC236}">
                <a16:creationId xmlns:a16="http://schemas.microsoft.com/office/drawing/2014/main" id="{34C3F840-F362-5844-9F7D-96A90B785D3D}"/>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D0CF0AAF-0E20-F444-8324-119CAE2AC7F6}"/>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32216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4347912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Nivel de texto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175215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1881563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9950906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333209253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4006979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82809585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Marcador de posición de imagen 2"/>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1764677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FCDE4-4A8F-1B4C-8865-703D7821983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8A38D2C3-FE90-6546-84B7-F7E93D33E0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78B7202-3BC8-314F-9FCD-523C23A8DAEA}"/>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5" name="Marcador de pie de página 4">
            <a:extLst>
              <a:ext uri="{FF2B5EF4-FFF2-40B4-BE49-F238E27FC236}">
                <a16:creationId xmlns:a16="http://schemas.microsoft.com/office/drawing/2014/main" id="{D3CEFB4E-90F3-9848-B9DA-609F6635197A}"/>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384BDD84-FEA6-4A45-A83F-BCE45CABDFDD}"/>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252704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exto del título"/>
          <p:cNvSpPr txBox="1">
            <a:spLocks noGrp="1"/>
          </p:cNvSpPr>
          <p:nvPr>
            <p:ph type="title"/>
          </p:nvPr>
        </p:nvSpPr>
        <p:spPr>
          <a:prstGeom prst="rect">
            <a:avLst/>
          </a:prstGeom>
        </p:spPr>
        <p:txBody>
          <a:bodyPr/>
          <a:lstStyle/>
          <a:p>
            <a:r>
              <a:t>Texto del título</a:t>
            </a:r>
          </a:p>
        </p:txBody>
      </p:sp>
      <p:sp>
        <p:nvSpPr>
          <p:cNvPr id="9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4785442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exto del título"/>
          <p:cNvSpPr txBox="1">
            <a:spLocks noGrp="1"/>
          </p:cNvSpPr>
          <p:nvPr>
            <p:ph type="title"/>
          </p:nvPr>
        </p:nvSpPr>
        <p:spPr>
          <a:xfrm>
            <a:off x="8724900" y="365125"/>
            <a:ext cx="2628900" cy="5811838"/>
          </a:xfrm>
          <a:prstGeom prst="rect">
            <a:avLst/>
          </a:prstGeom>
        </p:spPr>
        <p:txBody>
          <a:bodyPr/>
          <a:lstStyle/>
          <a:p>
            <a:r>
              <a:t>Texto del título</a:t>
            </a:r>
          </a:p>
        </p:txBody>
      </p:sp>
      <p:sp>
        <p:nvSpPr>
          <p:cNvPr id="102" name="Nivel de texto 1…"/>
          <p:cNvSpPr txBox="1">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324976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54C90-84B9-A84A-B721-E36F3675DD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8AF2C8-F4FE-4F40-8FA8-05E4FF07C0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4ADC39-F366-F54C-9394-1F386A1ABE07}"/>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5" name="Marcador de pie de página 4">
            <a:extLst>
              <a:ext uri="{FF2B5EF4-FFF2-40B4-BE49-F238E27FC236}">
                <a16:creationId xmlns:a16="http://schemas.microsoft.com/office/drawing/2014/main" id="{E076D87A-168E-634A-ADF5-740F42647C6A}"/>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1AC40A4-B961-8549-882B-9F7331BB1B5D}"/>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2884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F466F-A0F1-D747-8AE0-04BDAF703CA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4B80C28-C7CF-3944-BC91-DD9D8A6F9C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67F15C3A-E077-1C4F-968C-9BA201FF16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E1C35931-BB3C-084A-A53A-9FA2B3FA3006}"/>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6" name="Marcador de pie de página 5">
            <a:extLst>
              <a:ext uri="{FF2B5EF4-FFF2-40B4-BE49-F238E27FC236}">
                <a16:creationId xmlns:a16="http://schemas.microsoft.com/office/drawing/2014/main" id="{1450F171-1C3E-9446-A899-789D1B72739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D7676C11-A443-FE4C-A0D3-AE1619CA5615}"/>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4070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3C5F1-04CB-DE40-BAE2-3A1D5596FA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8F720F9-96E4-B149-A941-2C3992F2B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33E11C-6B17-D349-8EEB-5AFFB41518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F424D6D5-AA38-6543-81FF-83A902428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C4084C-3E2E-4141-AE82-F2327E8A023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3BB9D45F-F3F7-0E48-ACAE-985C25EBD566}"/>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8" name="Marcador de pie de página 7">
            <a:extLst>
              <a:ext uri="{FF2B5EF4-FFF2-40B4-BE49-F238E27FC236}">
                <a16:creationId xmlns:a16="http://schemas.microsoft.com/office/drawing/2014/main" id="{EAB1BF76-C8C2-1549-9CD2-DC2C4AE30195}"/>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D426DB59-919A-5A43-B183-BE8C60BD25F3}"/>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426984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42C37-08EC-B343-9E5E-61B3446529C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1DBE868-9D4B-ED41-A305-35EB3C1DB551}"/>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4" name="Marcador de pie de página 3">
            <a:extLst>
              <a:ext uri="{FF2B5EF4-FFF2-40B4-BE49-F238E27FC236}">
                <a16:creationId xmlns:a16="http://schemas.microsoft.com/office/drawing/2014/main" id="{D5E9B0D0-530A-9047-A52B-E0FC70B37515}"/>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C44F4FC3-DF14-3642-B68D-6BF928D3A007}"/>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96623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0FAAC2-1ACF-DA4A-B407-7CB0E1E1935A}"/>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3" name="Marcador de pie de página 2">
            <a:extLst>
              <a:ext uri="{FF2B5EF4-FFF2-40B4-BE49-F238E27FC236}">
                <a16:creationId xmlns:a16="http://schemas.microsoft.com/office/drawing/2014/main" id="{F93677A1-D620-DB4B-8CE3-0284C0FCD930}"/>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B73DA06D-6905-DD49-9185-0BC7A7811E22}"/>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1283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5F041-ABEF-D043-BAC0-FF18C70100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6FB1780C-6AAD-984A-A579-450EF42E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0044C9A9-1419-4E40-BAB7-6D06D937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70E494-A4E0-EC45-AAD9-4FDD0797EC9A}"/>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6" name="Marcador de pie de página 5">
            <a:extLst>
              <a:ext uri="{FF2B5EF4-FFF2-40B4-BE49-F238E27FC236}">
                <a16:creationId xmlns:a16="http://schemas.microsoft.com/office/drawing/2014/main" id="{CA1C05D3-FF8C-984E-BD3F-EC86D43798B8}"/>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5DC113D-7DDA-FB47-B8C5-1D81AF331618}"/>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68200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FDEBB-AE90-904D-80A7-1BEA0F1D26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19CDE781-6B10-9442-88FF-5A4EF03F4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F4F72A93-94D6-7B4C-81A3-5CA6E11F1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89A73E-6DFF-784A-83E2-25D34429F088}"/>
              </a:ext>
            </a:extLst>
          </p:cNvPr>
          <p:cNvSpPr>
            <a:spLocks noGrp="1"/>
          </p:cNvSpPr>
          <p:nvPr>
            <p:ph type="dt" sz="half" idx="10"/>
          </p:nvPr>
        </p:nvSpPr>
        <p:spPr/>
        <p:txBody>
          <a:bodyPr/>
          <a:lstStyle/>
          <a:p>
            <a:fld id="{B71144A3-3847-AA4B-87A0-21A02EC8B801}" type="datetimeFigureOut">
              <a:rPr lang="es-CR" smtClean="0"/>
              <a:t>21/7/2022</a:t>
            </a:fld>
            <a:endParaRPr lang="es-CR" dirty="0"/>
          </a:p>
        </p:txBody>
      </p:sp>
      <p:sp>
        <p:nvSpPr>
          <p:cNvPr id="6" name="Marcador de pie de página 5">
            <a:extLst>
              <a:ext uri="{FF2B5EF4-FFF2-40B4-BE49-F238E27FC236}">
                <a16:creationId xmlns:a16="http://schemas.microsoft.com/office/drawing/2014/main" id="{A0B1A1AA-C13D-AA4B-8425-8F8EB96BEE7B}"/>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73612A86-3D1C-D64F-87D5-F8404272AAF6}"/>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65346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B73D1D-43CD-4841-AC5B-F15537A56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51E47C4-5BB9-3C44-B3E0-C6A5B2472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6E0A4A6-A250-0643-8ED3-B224F54AC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144A3-3847-AA4B-87A0-21A02EC8B801}" type="datetimeFigureOut">
              <a:rPr lang="es-CR" smtClean="0"/>
              <a:t>21/7/2022</a:t>
            </a:fld>
            <a:endParaRPr lang="es-CR" dirty="0"/>
          </a:p>
        </p:txBody>
      </p:sp>
      <p:sp>
        <p:nvSpPr>
          <p:cNvPr id="5" name="Marcador de pie de página 4">
            <a:extLst>
              <a:ext uri="{FF2B5EF4-FFF2-40B4-BE49-F238E27FC236}">
                <a16:creationId xmlns:a16="http://schemas.microsoft.com/office/drawing/2014/main" id="{5A8994FF-1688-EC4E-9948-63CD9A6BC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7F49B131-7355-2B47-B36A-1645AFB14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700A3-FC3D-FF44-9BE2-DCDC6E686313}" type="slidenum">
              <a:rPr lang="es-CR" smtClean="0"/>
              <a:t>‹Nº›</a:t>
            </a:fld>
            <a:endParaRPr lang="es-CR" dirty="0"/>
          </a:p>
        </p:txBody>
      </p:sp>
    </p:spTree>
    <p:extLst>
      <p:ext uri="{BB962C8B-B14F-4D97-AF65-F5344CB8AC3E}">
        <p14:creationId xmlns:p14="http://schemas.microsoft.com/office/powerpoint/2010/main" val="42327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dirty="0"/>
          </a:p>
        </p:txBody>
      </p:sp>
    </p:spTree>
    <p:extLst>
      <p:ext uri="{BB962C8B-B14F-4D97-AF65-F5344CB8AC3E}">
        <p14:creationId xmlns:p14="http://schemas.microsoft.com/office/powerpoint/2010/main" val="188894741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fogonazos.es/2013/08/pensar-en-mover-un-dedo-lo-fortalece.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rugs.com/cg_esp/ejercicios-de-rango-de-movimiento-activo.htm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agen 1">
            <a:extLst>
              <a:ext uri="{FF2B5EF4-FFF2-40B4-BE49-F238E27FC236}">
                <a16:creationId xmlns:a16="http://schemas.microsoft.com/office/drawing/2014/main" id="{8513D113-3842-4239-B4F8-0D0E45AF79C5}"/>
              </a:ext>
            </a:extLst>
          </p:cNvPr>
          <p:cNvPicPr>
            <a:picLocks noChangeAspect="1"/>
          </p:cNvPicPr>
          <p:nvPr/>
        </p:nvPicPr>
        <p:blipFill rotWithShape="1">
          <a:blip r:embed="rId2"/>
          <a:srcRect l="2649" r="-1" b="-1"/>
          <a:stretch/>
        </p:blipFill>
        <p:spPr>
          <a:xfrm>
            <a:off x="20" y="1282"/>
            <a:ext cx="12191980" cy="6856718"/>
          </a:xfrm>
          <a:prstGeom prst="rect">
            <a:avLst/>
          </a:prstGeom>
        </p:spPr>
      </p:pic>
      <p:sp>
        <p:nvSpPr>
          <p:cNvPr id="4" name="Título 1">
            <a:extLst>
              <a:ext uri="{FF2B5EF4-FFF2-40B4-BE49-F238E27FC236}">
                <a16:creationId xmlns:a16="http://schemas.microsoft.com/office/drawing/2014/main" id="{D002037A-6537-4EA7-A368-9DB5BCBF14C6}"/>
              </a:ext>
            </a:extLst>
          </p:cNvPr>
          <p:cNvSpPr txBox="1">
            <a:spLocks/>
          </p:cNvSpPr>
          <p:nvPr/>
        </p:nvSpPr>
        <p:spPr>
          <a:xfrm>
            <a:off x="674556" y="4150491"/>
            <a:ext cx="10972801" cy="12170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chemeClr val="bg1"/>
                </a:solidFill>
                <a:latin typeface="Manjari" panose="02000503000000000000" pitchFamily="2" charset="0"/>
                <a:cs typeface="Manjari" panose="02000503000000000000" pitchFamily="2" charset="0"/>
              </a:rPr>
              <a:t>Parte I: Estiramientos y movilización de previo a la realización de automasaje</a:t>
            </a:r>
            <a:endParaRPr lang="es-CR" sz="4000" b="1" dirty="0">
              <a:solidFill>
                <a:schemeClr val="bg1"/>
              </a:solidFill>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15907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498919" y="1873593"/>
            <a:ext cx="5293031" cy="2862322"/>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Puede sentarse o pararse. Mire de frente. Sus hombros deben estar rectos y relajados.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dirty="0">
                <a:solidFill>
                  <a:srgbClr val="010101"/>
                </a:solidFill>
                <a:latin typeface="Manjari" panose="02000503000000000000"/>
              </a:rPr>
              <a:t>Inclinaciones de cabeza, de lado a lado: Incline su cabeza hacia el lado llevando su oreja hacia el hombro. No levante el hombro hacia la oreja. Mantenga el hombro quieto. Regrese su cabeza a la posición inicial.</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cuello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281357" y="5955356"/>
            <a:ext cx="11693477"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89289F86-A0D9-418E-8121-FAA95A9C4CDB}"/>
              </a:ext>
            </a:extLst>
          </p:cNvPr>
          <p:cNvPicPr>
            <a:picLocks noChangeAspect="1"/>
          </p:cNvPicPr>
          <p:nvPr/>
        </p:nvPicPr>
        <p:blipFill rotWithShape="1">
          <a:blip r:embed="rId4"/>
          <a:srcRect l="44483" t="28495" r="36897" b="31945"/>
          <a:stretch/>
        </p:blipFill>
        <p:spPr>
          <a:xfrm>
            <a:off x="98473" y="1639090"/>
            <a:ext cx="2790803" cy="3333460"/>
          </a:xfrm>
          <a:prstGeom prst="rect">
            <a:avLst/>
          </a:prstGeom>
        </p:spPr>
      </p:pic>
      <p:pic>
        <p:nvPicPr>
          <p:cNvPr id="4" name="Imagen 3">
            <a:extLst>
              <a:ext uri="{FF2B5EF4-FFF2-40B4-BE49-F238E27FC236}">
                <a16:creationId xmlns:a16="http://schemas.microsoft.com/office/drawing/2014/main" id="{9B29F8D6-B8BB-44AC-8870-971E5DD36765}"/>
              </a:ext>
            </a:extLst>
          </p:cNvPr>
          <p:cNvPicPr>
            <a:picLocks noChangeAspect="1"/>
          </p:cNvPicPr>
          <p:nvPr/>
        </p:nvPicPr>
        <p:blipFill rotWithShape="1">
          <a:blip r:embed="rId5"/>
          <a:srcRect l="46695" t="30220" r="30308" b="30220"/>
          <a:stretch/>
        </p:blipFill>
        <p:spPr>
          <a:xfrm>
            <a:off x="2889276" y="1625021"/>
            <a:ext cx="3446723" cy="3333460"/>
          </a:xfrm>
          <a:prstGeom prst="rect">
            <a:avLst/>
          </a:prstGeom>
        </p:spPr>
      </p:pic>
    </p:spTree>
    <p:extLst>
      <p:ext uri="{BB962C8B-B14F-4D97-AF65-F5344CB8AC3E}">
        <p14:creationId xmlns:p14="http://schemas.microsoft.com/office/powerpoint/2010/main" val="183956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7455877" y="1536174"/>
            <a:ext cx="4336073" cy="3785652"/>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Puede sentarse o pararse. Mire de frente. Sus hombros deben estar rectos y relajados.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i="0" dirty="0">
                <a:solidFill>
                  <a:srgbClr val="242424"/>
                </a:solidFill>
                <a:effectLst/>
                <a:latin typeface="-apple-system"/>
              </a:rPr>
              <a:t>Giros de cabeza: </a:t>
            </a:r>
            <a:r>
              <a:rPr lang="es-MX" sz="2000" b="0" i="0" dirty="0">
                <a:solidFill>
                  <a:srgbClr val="242424"/>
                </a:solidFill>
                <a:effectLst/>
                <a:latin typeface="-apple-system"/>
              </a:rPr>
              <a:t>Gire su cabeza como si fuera a mirar sobre el hombro. Incline su mentón hacia abajo y trate de que toque su hombro. No levante su hombro hasta que toque su mentón. Mire de frente otra vez.</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cuello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89289F86-A0D9-418E-8121-FAA95A9C4CDB}"/>
              </a:ext>
            </a:extLst>
          </p:cNvPr>
          <p:cNvPicPr>
            <a:picLocks noChangeAspect="1"/>
          </p:cNvPicPr>
          <p:nvPr/>
        </p:nvPicPr>
        <p:blipFill rotWithShape="1">
          <a:blip r:embed="rId4"/>
          <a:srcRect l="44483" t="28495" r="36897" b="31945"/>
          <a:stretch/>
        </p:blipFill>
        <p:spPr>
          <a:xfrm>
            <a:off x="118910" y="1875912"/>
            <a:ext cx="2771631" cy="3310560"/>
          </a:xfrm>
          <a:prstGeom prst="rect">
            <a:avLst/>
          </a:prstGeom>
        </p:spPr>
      </p:pic>
      <p:pic>
        <p:nvPicPr>
          <p:cNvPr id="8" name="Imagen 7">
            <a:extLst>
              <a:ext uri="{FF2B5EF4-FFF2-40B4-BE49-F238E27FC236}">
                <a16:creationId xmlns:a16="http://schemas.microsoft.com/office/drawing/2014/main" id="{9E6DDCA4-C30D-4C82-9641-C76C2092371A}"/>
              </a:ext>
            </a:extLst>
          </p:cNvPr>
          <p:cNvPicPr>
            <a:picLocks noChangeAspect="1"/>
          </p:cNvPicPr>
          <p:nvPr/>
        </p:nvPicPr>
        <p:blipFill rotWithShape="1">
          <a:blip r:embed="rId5"/>
          <a:srcRect l="46695" t="36775" r="30308" b="44191"/>
          <a:stretch/>
        </p:blipFill>
        <p:spPr>
          <a:xfrm>
            <a:off x="2940697" y="2522483"/>
            <a:ext cx="4465024" cy="2077651"/>
          </a:xfrm>
          <a:prstGeom prst="rect">
            <a:avLst/>
          </a:prstGeom>
        </p:spPr>
      </p:pic>
    </p:spTree>
    <p:extLst>
      <p:ext uri="{BB962C8B-B14F-4D97-AF65-F5344CB8AC3E}">
        <p14:creationId xmlns:p14="http://schemas.microsoft.com/office/powerpoint/2010/main" val="97535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5076497" y="1795616"/>
            <a:ext cx="6715453" cy="3785652"/>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De pie o sentado. Sostenga el brazo hacia abajo a su lado. Las palmas de las manos hacia el cuerpo. Si tiene que sentarse en una silla para hacer los ejercicios, es mejor que la silla no tenga apoyabrazos.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i="0" dirty="0">
                <a:solidFill>
                  <a:srgbClr val="242424"/>
                </a:solidFill>
                <a:effectLst/>
                <a:latin typeface="-apple-system"/>
              </a:rPr>
              <a:t>Movimiento de hombro, de arriba a abajo: Estos movimientos son de arriba a abajo. Levante su brazo hacia delante y luego hacia arriba sobre su cabeza lo más que pueda. Trate de levantarlo de manera que la parte interna del brazo toque su oreja. Baje su brazo y páselo hacia la parte trasera de su cuerpo, lo más que pueda. Regrese su brazo a la posición inicial</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hombro y codo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2AD2839A-E905-496B-9FF0-FBDA834F8F99}"/>
              </a:ext>
            </a:extLst>
          </p:cNvPr>
          <p:cNvPicPr>
            <a:picLocks noChangeAspect="1"/>
          </p:cNvPicPr>
          <p:nvPr/>
        </p:nvPicPr>
        <p:blipFill rotWithShape="1">
          <a:blip r:embed="rId4"/>
          <a:srcRect l="48105" t="26172" r="26292" b="48964"/>
          <a:stretch/>
        </p:blipFill>
        <p:spPr>
          <a:xfrm>
            <a:off x="245306" y="2123663"/>
            <a:ext cx="4676447" cy="2553297"/>
          </a:xfrm>
          <a:prstGeom prst="rect">
            <a:avLst/>
          </a:prstGeom>
        </p:spPr>
      </p:pic>
    </p:spTree>
    <p:extLst>
      <p:ext uri="{BB962C8B-B14F-4D97-AF65-F5344CB8AC3E}">
        <p14:creationId xmlns:p14="http://schemas.microsoft.com/office/powerpoint/2010/main" val="68965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5076497" y="1795616"/>
            <a:ext cx="6715453" cy="3477875"/>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De pie o sentado. Sostenga el brazo hacia abajo a su lado. Las palmas de las manos hacia el cuerpo. Si tiene que sentarse en una silla para hacer los ejercicios, es mejor que la silla no tenga apoyabrazos.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i="0" dirty="0">
                <a:solidFill>
                  <a:srgbClr val="242424"/>
                </a:solidFill>
                <a:effectLst/>
                <a:latin typeface="-apple-system"/>
              </a:rPr>
              <a:t>Movimiento de hombro, de lado a lado: Levante el brazo hacia el costado y luego hacia arriba por encima de la cabeza lo más alto que pueda. Levante su brazo hacia el lado y hacia arriba de su cabeza lo más que pueda. Baje su brazo y páselo por el frente de su cuerpo y trate de tocar el hombro contrario. Regrese su brazo a la posición inicial.</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hombro y codo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4F33593C-DAE8-4DB6-BE7E-CD6AD14E4414}"/>
              </a:ext>
            </a:extLst>
          </p:cNvPr>
          <p:cNvPicPr>
            <a:picLocks noChangeAspect="1"/>
          </p:cNvPicPr>
          <p:nvPr/>
        </p:nvPicPr>
        <p:blipFill rotWithShape="1">
          <a:blip r:embed="rId4"/>
          <a:srcRect l="47327" t="34015" r="25000" b="41145"/>
          <a:stretch/>
        </p:blipFill>
        <p:spPr>
          <a:xfrm>
            <a:off x="-7383" y="2146140"/>
            <a:ext cx="5115411" cy="2581607"/>
          </a:xfrm>
          <a:prstGeom prst="rect">
            <a:avLst/>
          </a:prstGeom>
        </p:spPr>
      </p:pic>
    </p:spTree>
    <p:extLst>
      <p:ext uri="{BB962C8B-B14F-4D97-AF65-F5344CB8AC3E}">
        <p14:creationId xmlns:p14="http://schemas.microsoft.com/office/powerpoint/2010/main" val="112151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5642911" y="1444308"/>
            <a:ext cx="6261583" cy="4093428"/>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De pie o sentado. Sostenga el brazo hacia abajo a su lado. Las palmas de las manos hacia el cuerpo. Si tiene que sentarse en una silla para hacer los ejercicios, es mejor que la silla no tenga apoyabrazos.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i="0" dirty="0">
                <a:solidFill>
                  <a:srgbClr val="242424"/>
                </a:solidFill>
                <a:effectLst/>
                <a:latin typeface="-apple-system"/>
              </a:rPr>
              <a:t>Rotación de los hombros: Levante los hombros hacia arriba en la dirección de sus orejas como si fuera a encogerlos. Baje los hombros a la posición inicial y relájelos. Tire los hombros hacia atrás. Luego relájelos otra vez. Realice un círculo continuo con sus hombros con suavidad. Luego, mueva sus hombros en la otra dirección con suavidad.</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hombro y codo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98CE117D-E2D2-48B6-88A7-E8F2B9C90812}"/>
              </a:ext>
            </a:extLst>
          </p:cNvPr>
          <p:cNvPicPr>
            <a:picLocks noChangeAspect="1"/>
          </p:cNvPicPr>
          <p:nvPr/>
        </p:nvPicPr>
        <p:blipFill rotWithShape="1">
          <a:blip r:embed="rId4"/>
          <a:srcRect l="47327" t="29054" r="27333" b="44825"/>
          <a:stretch/>
        </p:blipFill>
        <p:spPr>
          <a:xfrm>
            <a:off x="63062" y="2068393"/>
            <a:ext cx="5265683" cy="3051722"/>
          </a:xfrm>
          <a:prstGeom prst="rect">
            <a:avLst/>
          </a:prstGeom>
        </p:spPr>
      </p:pic>
    </p:spTree>
    <p:extLst>
      <p:ext uri="{BB962C8B-B14F-4D97-AF65-F5344CB8AC3E}">
        <p14:creationId xmlns:p14="http://schemas.microsoft.com/office/powerpoint/2010/main" val="29222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4064114" y="2151727"/>
            <a:ext cx="7553212" cy="2554545"/>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1. Posición inicial: De pie o sentado. Sostenga el brazo hacia abajo a su lado. Las palmas de las manos hacia el cuerpo. Si tiene que sentarse en una silla para hacer los ejercicios, es mejor que la silla no tenga apoyabrazos.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i="0" dirty="0">
                <a:solidFill>
                  <a:srgbClr val="010101"/>
                </a:solidFill>
                <a:effectLst/>
                <a:latin typeface="Manjari" panose="02000503000000000000"/>
              </a:rPr>
              <a:t>2. </a:t>
            </a:r>
            <a:r>
              <a:rPr lang="es-MX" sz="2000" i="0" dirty="0">
                <a:solidFill>
                  <a:srgbClr val="242424"/>
                </a:solidFill>
                <a:effectLst/>
                <a:latin typeface="-apple-system"/>
              </a:rPr>
              <a:t>Doblar el codo: Con </a:t>
            </a:r>
            <a:r>
              <a:rPr lang="es-MX" sz="2000" b="0" i="0" dirty="0">
                <a:solidFill>
                  <a:srgbClr val="242424"/>
                </a:solidFill>
                <a:effectLst/>
                <a:latin typeface="-apple-system"/>
              </a:rPr>
              <a:t>la palma de su mano mirando hacia el frente, flexione el codo. Trate de tocar sus hombros con las yemas de sus dedos. Regrese su brazo a la posición inicial</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hombro y codo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CE8CE432-E75F-4FB0-847B-E2BD363E38B6}"/>
              </a:ext>
            </a:extLst>
          </p:cNvPr>
          <p:cNvPicPr>
            <a:picLocks noChangeAspect="1"/>
          </p:cNvPicPr>
          <p:nvPr/>
        </p:nvPicPr>
        <p:blipFill rotWithShape="1">
          <a:blip r:embed="rId4"/>
          <a:srcRect l="48281" t="26171" r="30307" b="24125"/>
          <a:stretch/>
        </p:blipFill>
        <p:spPr>
          <a:xfrm>
            <a:off x="1297625" y="1436292"/>
            <a:ext cx="3053657" cy="3985416"/>
          </a:xfrm>
          <a:prstGeom prst="rect">
            <a:avLst/>
          </a:prstGeom>
        </p:spPr>
      </p:pic>
    </p:spTree>
    <p:extLst>
      <p:ext uri="{BB962C8B-B14F-4D97-AF65-F5344CB8AC3E}">
        <p14:creationId xmlns:p14="http://schemas.microsoft.com/office/powerpoint/2010/main" val="314408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5697414" y="1877337"/>
            <a:ext cx="5919911" cy="3170099"/>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Siéntese. Doble su codo y apóyelo sobre una superficie plana como una mesa o su regazo (sobre su muslo). Asegúrese que su muñeca quede colgando sobre el borde.</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i="0" dirty="0">
                <a:solidFill>
                  <a:srgbClr val="242424"/>
                </a:solidFill>
                <a:effectLst/>
                <a:latin typeface="-apple-system"/>
              </a:rPr>
              <a:t>Flexiones de muñeca: Doble su mano hacia atrás en la dirección de la muñeca de manera que sus dedos apunten al techo. Luego doble su mano hacia abajo de manera que sus dedos apunten hacia el piso.</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brazo y muñeca</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9844B9F8-1957-4D1B-A398-BB156364E133}"/>
              </a:ext>
            </a:extLst>
          </p:cNvPr>
          <p:cNvPicPr>
            <a:picLocks noChangeAspect="1"/>
          </p:cNvPicPr>
          <p:nvPr/>
        </p:nvPicPr>
        <p:blipFill rotWithShape="1">
          <a:blip r:embed="rId4"/>
          <a:srcRect l="47328" t="34249" r="25258" b="41708"/>
          <a:stretch/>
        </p:blipFill>
        <p:spPr>
          <a:xfrm>
            <a:off x="239153" y="2048336"/>
            <a:ext cx="5111046" cy="2520324"/>
          </a:xfrm>
          <a:prstGeom prst="rect">
            <a:avLst/>
          </a:prstGeom>
        </p:spPr>
      </p:pic>
    </p:spTree>
    <p:extLst>
      <p:ext uri="{BB962C8B-B14F-4D97-AF65-F5344CB8AC3E}">
        <p14:creationId xmlns:p14="http://schemas.microsoft.com/office/powerpoint/2010/main" val="347260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357189" y="2691353"/>
            <a:ext cx="5260136" cy="1323439"/>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Rotación de la muñeca: Mueva su mano de un lado a otro. Luego realice rotaciones con su mano simulando círculos. Ahora realice círculos en la otra dirección. </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brazo y muñeca</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170649B8-A3E3-499E-A1EA-9AA184112605}"/>
              </a:ext>
            </a:extLst>
          </p:cNvPr>
          <p:cNvPicPr>
            <a:picLocks noChangeAspect="1"/>
          </p:cNvPicPr>
          <p:nvPr/>
        </p:nvPicPr>
        <p:blipFill rotWithShape="1">
          <a:blip r:embed="rId4"/>
          <a:srcRect l="48664" t="42122" r="24224" b="31945"/>
          <a:stretch/>
        </p:blipFill>
        <p:spPr>
          <a:xfrm>
            <a:off x="574675" y="2153117"/>
            <a:ext cx="5397534" cy="2902675"/>
          </a:xfrm>
          <a:prstGeom prst="rect">
            <a:avLst/>
          </a:prstGeom>
        </p:spPr>
      </p:pic>
    </p:spTree>
    <p:extLst>
      <p:ext uri="{BB962C8B-B14F-4D97-AF65-F5344CB8AC3E}">
        <p14:creationId xmlns:p14="http://schemas.microsoft.com/office/powerpoint/2010/main" val="212393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357189" y="2459504"/>
            <a:ext cx="5260136" cy="1938992"/>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Palma arriba y abajo: Quédese en la misma posición, pero pegue el codo contra su cintura. Ponga la palma de su mano hacia abajo. Gire la palma hacia arriba en la dirección del techo. Gire de nuevo la palma de su mano hacia abajo.</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brazo y muñeca</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F51632BD-95DB-46BD-98B8-64A67D990C7E}"/>
              </a:ext>
            </a:extLst>
          </p:cNvPr>
          <p:cNvPicPr>
            <a:picLocks noChangeAspect="1"/>
          </p:cNvPicPr>
          <p:nvPr/>
        </p:nvPicPr>
        <p:blipFill rotWithShape="1">
          <a:blip r:embed="rId4"/>
          <a:srcRect l="47586" t="29876" r="25776" b="45284"/>
          <a:stretch/>
        </p:blipFill>
        <p:spPr>
          <a:xfrm>
            <a:off x="574675" y="2033835"/>
            <a:ext cx="5322295" cy="2790329"/>
          </a:xfrm>
          <a:prstGeom prst="rect">
            <a:avLst/>
          </a:prstGeom>
        </p:spPr>
      </p:pic>
    </p:spTree>
    <p:extLst>
      <p:ext uri="{BB962C8B-B14F-4D97-AF65-F5344CB8AC3E}">
        <p14:creationId xmlns:p14="http://schemas.microsoft.com/office/powerpoint/2010/main" val="336551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357189" y="2691353"/>
            <a:ext cx="5260136" cy="1631216"/>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Posición inicial: Sentado o de pie. Coloque las manos al frente.</a:t>
            </a:r>
          </a:p>
          <a:p>
            <a:endParaRPr lang="es-MX" sz="2000" i="0" dirty="0">
              <a:solidFill>
                <a:srgbClr val="242424"/>
              </a:solidFill>
              <a:effectLst/>
              <a:latin typeface="Manjari" panose="02000503000000000000"/>
            </a:endParaRPr>
          </a:p>
          <a:p>
            <a:pPr marL="457200" indent="-457200">
              <a:buAutoNum type="arabicPeriod"/>
            </a:pPr>
            <a:r>
              <a:rPr lang="es-MX" sz="2000" i="0" dirty="0">
                <a:solidFill>
                  <a:srgbClr val="242424"/>
                </a:solidFill>
                <a:effectLst/>
                <a:latin typeface="Manjari" panose="02000503000000000000"/>
              </a:rPr>
              <a:t>Flexión de los dedos: Empuñe la mano con fuerza. Luego abra su mano y relájela</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manos y dedos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4E4699F1-8459-49D4-A4AA-8044663B0054}"/>
              </a:ext>
            </a:extLst>
          </p:cNvPr>
          <p:cNvPicPr>
            <a:picLocks noChangeAspect="1"/>
          </p:cNvPicPr>
          <p:nvPr/>
        </p:nvPicPr>
        <p:blipFill rotWithShape="1">
          <a:blip r:embed="rId4"/>
          <a:srcRect l="47586" t="41346" r="27845" b="33785"/>
          <a:stretch/>
        </p:blipFill>
        <p:spPr>
          <a:xfrm>
            <a:off x="568750" y="2065153"/>
            <a:ext cx="5260136" cy="2993460"/>
          </a:xfrm>
          <a:prstGeom prst="rect">
            <a:avLst/>
          </a:prstGeom>
        </p:spPr>
      </p:pic>
    </p:spTree>
    <p:extLst>
      <p:ext uri="{BB962C8B-B14F-4D97-AF65-F5344CB8AC3E}">
        <p14:creationId xmlns:p14="http://schemas.microsoft.com/office/powerpoint/2010/main" val="83270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Título 1"/>
          <p:cNvSpPr txBox="1">
            <a:spLocks noGrp="1"/>
          </p:cNvSpPr>
          <p:nvPr>
            <p:ph type="ctrTitle"/>
          </p:nvPr>
        </p:nvSpPr>
        <p:spPr>
          <a:xfrm>
            <a:off x="1524000" y="723424"/>
            <a:ext cx="9144000" cy="1353552"/>
          </a:xfrm>
          <a:prstGeom prst="rect">
            <a:avLst/>
          </a:prstGeom>
        </p:spPr>
        <p:txBody>
          <a:bodyPr/>
          <a:lstStyle/>
          <a:p>
            <a:r>
              <a:rPr lang="es-CR" dirty="0">
                <a:latin typeface="Manjari"/>
              </a:rPr>
              <a:t>1. Movilización </a:t>
            </a:r>
            <a:endParaRPr dirty="0">
              <a:latin typeface="Manjari"/>
            </a:endParaRPr>
          </a:p>
        </p:txBody>
      </p:sp>
      <p:sp>
        <p:nvSpPr>
          <p:cNvPr id="113" name="Subtítulo 2"/>
          <p:cNvSpPr txBox="1">
            <a:spLocks noGrp="1"/>
          </p:cNvSpPr>
          <p:nvPr>
            <p:ph type="subTitle" sz="quarter" idx="1"/>
          </p:nvPr>
        </p:nvSpPr>
        <p:spPr>
          <a:xfrm>
            <a:off x="0" y="2443397"/>
            <a:ext cx="12192000" cy="2831987"/>
          </a:xfrm>
          <a:prstGeom prst="rect">
            <a:avLst/>
          </a:prstGeom>
          <a:solidFill>
            <a:schemeClr val="bg1"/>
          </a:solidFill>
        </p:spPr>
        <p:txBody>
          <a:bodyPr>
            <a:normAutofit fontScale="92500" lnSpcReduction="20000"/>
          </a:bodyPr>
          <a:lstStyle/>
          <a:p>
            <a:pPr lvl="2" algn="l"/>
            <a:r>
              <a:rPr lang="es-CR" dirty="0">
                <a:latin typeface="Manjari"/>
              </a:rPr>
              <a:t>Introducción</a:t>
            </a:r>
          </a:p>
          <a:p>
            <a:pPr lvl="2" algn="l"/>
            <a:r>
              <a:rPr lang="es-CR" dirty="0">
                <a:latin typeface="Manjari"/>
              </a:rPr>
              <a:t>Beneficios</a:t>
            </a:r>
          </a:p>
          <a:p>
            <a:pPr lvl="2" algn="l"/>
            <a:r>
              <a:rPr lang="es-CR" dirty="0">
                <a:latin typeface="Manjari"/>
              </a:rPr>
              <a:t>Metodología</a:t>
            </a:r>
          </a:p>
          <a:p>
            <a:pPr lvl="2" algn="l"/>
            <a:r>
              <a:rPr lang="es-CR" dirty="0">
                <a:latin typeface="Manjari"/>
              </a:rPr>
              <a:t>Contraindicaciones</a:t>
            </a:r>
          </a:p>
          <a:p>
            <a:pPr lvl="2" algn="l"/>
            <a:r>
              <a:rPr lang="es-CR" dirty="0">
                <a:latin typeface="Manjari"/>
              </a:rPr>
              <a:t>Ejercicios de movilización sugeridos previo a la realización de automasajes relajantes </a:t>
            </a:r>
          </a:p>
          <a:p>
            <a:pPr marL="989013" lvl="2" indent="0" algn="l"/>
            <a:endParaRPr lang="es-CR" dirty="0">
              <a:latin typeface="Manjari"/>
            </a:endParaRPr>
          </a:p>
          <a:p>
            <a:pPr marL="989013" lvl="2" indent="0" algn="l"/>
            <a:r>
              <a:rPr lang="es-CR" b="1" dirty="0">
                <a:latin typeface="Manjari"/>
              </a:rPr>
              <a:t>Nota: Este tema se encuentra dividido en dos recursos, se recomienda estudiar de manera consecutiva la parte I y II.  </a:t>
            </a:r>
          </a:p>
          <a:p>
            <a:endParaRPr dirty="0"/>
          </a:p>
        </p:txBody>
      </p:sp>
    </p:spTree>
    <p:extLst>
      <p:ext uri="{BB962C8B-B14F-4D97-AF65-F5344CB8AC3E}">
        <p14:creationId xmlns:p14="http://schemas.microsoft.com/office/powerpoint/2010/main" val="11669494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357189" y="2691353"/>
            <a:ext cx="5260136" cy="1015663"/>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Estiramiento de los dedos: Abra su mano y estire los dedos lo más aparte posible. Junte de nuevo sus dedos</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manos y dedos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8374EC90-CBDB-40F9-9427-03F663B67ABB}"/>
              </a:ext>
            </a:extLst>
          </p:cNvPr>
          <p:cNvPicPr>
            <a:picLocks noChangeAspect="1"/>
          </p:cNvPicPr>
          <p:nvPr/>
        </p:nvPicPr>
        <p:blipFill rotWithShape="1">
          <a:blip r:embed="rId4"/>
          <a:srcRect l="47327" t="31716" r="25776" b="42525"/>
          <a:stretch/>
        </p:blipFill>
        <p:spPr>
          <a:xfrm>
            <a:off x="633909" y="2179579"/>
            <a:ext cx="5387304" cy="2900855"/>
          </a:xfrm>
          <a:prstGeom prst="rect">
            <a:avLst/>
          </a:prstGeom>
        </p:spPr>
      </p:pic>
    </p:spTree>
    <p:extLst>
      <p:ext uri="{BB962C8B-B14F-4D97-AF65-F5344CB8AC3E}">
        <p14:creationId xmlns:p14="http://schemas.microsoft.com/office/powerpoint/2010/main" val="428303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357189" y="2691353"/>
            <a:ext cx="5260136" cy="1015663"/>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Toques de los dedos: Tocar la punta del pulgar con la yema de los otros dedos, uno por uno</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manos y dedos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A28589B3-014F-4ED7-AAB4-F1D4E1AEA2D3}"/>
              </a:ext>
            </a:extLst>
          </p:cNvPr>
          <p:cNvPicPr>
            <a:picLocks noChangeAspect="1"/>
          </p:cNvPicPr>
          <p:nvPr/>
        </p:nvPicPr>
        <p:blipFill rotWithShape="1">
          <a:blip r:embed="rId4"/>
          <a:srcRect l="48104" t="23435" r="26551" b="27345"/>
          <a:stretch/>
        </p:blipFill>
        <p:spPr>
          <a:xfrm>
            <a:off x="1387365" y="1535530"/>
            <a:ext cx="3468414" cy="3786940"/>
          </a:xfrm>
          <a:prstGeom prst="rect">
            <a:avLst/>
          </a:prstGeom>
        </p:spPr>
      </p:pic>
    </p:spTree>
    <p:extLst>
      <p:ext uri="{BB962C8B-B14F-4D97-AF65-F5344CB8AC3E}">
        <p14:creationId xmlns:p14="http://schemas.microsoft.com/office/powerpoint/2010/main" val="382996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357189" y="2691353"/>
            <a:ext cx="5260136" cy="1323439"/>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Toques de la palma de la mano: Descanse su dedo gordo de manera que quede a lo ancho sobre la palma de su mano. Muévalo hacia afuera de nuevo</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manos y dedos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6CA9815A-175D-4749-904F-4907BB1F2B71}"/>
              </a:ext>
            </a:extLst>
          </p:cNvPr>
          <p:cNvPicPr>
            <a:picLocks noChangeAspect="1"/>
          </p:cNvPicPr>
          <p:nvPr/>
        </p:nvPicPr>
        <p:blipFill rotWithShape="1">
          <a:blip r:embed="rId4"/>
          <a:srcRect l="47857" t="44436" r="26811" b="31025"/>
          <a:stretch/>
        </p:blipFill>
        <p:spPr>
          <a:xfrm>
            <a:off x="635474" y="2112579"/>
            <a:ext cx="5260136" cy="2864890"/>
          </a:xfrm>
          <a:prstGeom prst="rect">
            <a:avLst/>
          </a:prstGeom>
        </p:spPr>
      </p:pic>
    </p:spTree>
    <p:extLst>
      <p:ext uri="{BB962C8B-B14F-4D97-AF65-F5344CB8AC3E}">
        <p14:creationId xmlns:p14="http://schemas.microsoft.com/office/powerpoint/2010/main" val="134918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96392" y="1779926"/>
            <a:ext cx="5260136" cy="3785652"/>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Posición inicial: Si usted ha sufrido una lesión de cadera o se ha sometido a una cirugía, realice solamente los ejercicios que su médico le haya indicado. Acuéstese boca arriba en la cama con sus piernas derechas y extendidas.</a:t>
            </a:r>
          </a:p>
          <a:p>
            <a:pPr marL="457200" indent="-457200">
              <a:buAutoNum type="arabicPeriod"/>
            </a:pPr>
            <a:r>
              <a:rPr lang="es-MX" sz="2000" i="0" dirty="0">
                <a:solidFill>
                  <a:srgbClr val="242424"/>
                </a:solidFill>
                <a:effectLst/>
                <a:latin typeface="Manjari" panose="02000503000000000000"/>
              </a:rPr>
              <a:t>Movimientos de cadera y rodilla: Extienda las puntas de los pies. Lentamente doble la rodilla hacia arriba lo más cerca que pueda hacia su pecho. Enderece su pierna y regrese a la posición extendida sobre la cama.</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cadera y rodilla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826B7F07-4F0A-4C06-93BE-5D506EFE2A6A}"/>
              </a:ext>
            </a:extLst>
          </p:cNvPr>
          <p:cNvPicPr>
            <a:picLocks noChangeAspect="1"/>
          </p:cNvPicPr>
          <p:nvPr/>
        </p:nvPicPr>
        <p:blipFill rotWithShape="1">
          <a:blip r:embed="rId4"/>
          <a:srcRect l="47586" t="19008" r="23190" b="33325"/>
          <a:stretch/>
        </p:blipFill>
        <p:spPr>
          <a:xfrm>
            <a:off x="1355834" y="1654920"/>
            <a:ext cx="3869234" cy="3548159"/>
          </a:xfrm>
          <a:prstGeom prst="rect">
            <a:avLst/>
          </a:prstGeom>
        </p:spPr>
      </p:pic>
    </p:spTree>
    <p:extLst>
      <p:ext uri="{BB962C8B-B14F-4D97-AF65-F5344CB8AC3E}">
        <p14:creationId xmlns:p14="http://schemas.microsoft.com/office/powerpoint/2010/main" val="3038856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96392" y="1779926"/>
            <a:ext cx="5260136" cy="1938992"/>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Levantamiento de las piernas: Levante su pierna de manera que su pie quede a una distancia entre 6 a 12 pulgadas (15 a 31 centímetros) de la cama. Manténgala en el aire durante unos segundos. Regrese su pierna a la cama.</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cadera y rodilla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D1F567B1-EBAD-4EF8-AB97-445053FBF6AC}"/>
              </a:ext>
            </a:extLst>
          </p:cNvPr>
          <p:cNvPicPr>
            <a:picLocks noChangeAspect="1"/>
          </p:cNvPicPr>
          <p:nvPr/>
        </p:nvPicPr>
        <p:blipFill rotWithShape="1">
          <a:blip r:embed="rId4"/>
          <a:srcRect l="48104" t="19009" r="25000" b="33785"/>
          <a:stretch/>
        </p:blipFill>
        <p:spPr>
          <a:xfrm>
            <a:off x="1387364" y="1553292"/>
            <a:ext cx="3628389" cy="3580350"/>
          </a:xfrm>
          <a:prstGeom prst="rect">
            <a:avLst/>
          </a:prstGeom>
        </p:spPr>
      </p:pic>
    </p:spTree>
    <p:extLst>
      <p:ext uri="{BB962C8B-B14F-4D97-AF65-F5344CB8AC3E}">
        <p14:creationId xmlns:p14="http://schemas.microsoft.com/office/powerpoint/2010/main" val="19714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96392" y="2300430"/>
            <a:ext cx="5260136" cy="1631216"/>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Movimientos laterales de la pierna: Flexione su pie hacia arriba de manera que los dedos queden apuntando al techo. Mueva su pierna hacia un lado lo que más pueda. Regrese de nuevo su pierna hacia el centro.</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cadera y rodilla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8D0D1E44-FF47-4F4C-A93C-FAD92EFC5A93}"/>
              </a:ext>
            </a:extLst>
          </p:cNvPr>
          <p:cNvPicPr>
            <a:picLocks noChangeAspect="1"/>
          </p:cNvPicPr>
          <p:nvPr/>
        </p:nvPicPr>
        <p:blipFill rotWithShape="1">
          <a:blip r:embed="rId4"/>
          <a:srcRect l="48713" t="25942" r="25258" b="35625"/>
          <a:stretch/>
        </p:blipFill>
        <p:spPr>
          <a:xfrm>
            <a:off x="1229710" y="1793005"/>
            <a:ext cx="3941380" cy="3271990"/>
          </a:xfrm>
          <a:prstGeom prst="rect">
            <a:avLst/>
          </a:prstGeom>
        </p:spPr>
      </p:pic>
    </p:spTree>
    <p:extLst>
      <p:ext uri="{BB962C8B-B14F-4D97-AF65-F5344CB8AC3E}">
        <p14:creationId xmlns:p14="http://schemas.microsoft.com/office/powerpoint/2010/main" val="314906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96392" y="1779926"/>
            <a:ext cx="5260136" cy="1938992"/>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Rotaciones de la pierna hacia adentro y afuera: Ponga su pierna sobre la cama. Ruede la pierna hacia el centro de manera que el dedo fordo toque la cama. Luego rote la pierna hacia afuera tratando de que el dedo chiquito toque la cama</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cadera y rodilla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C05E9D24-CD54-4042-AAA3-9BA7C59B6AAD}"/>
              </a:ext>
            </a:extLst>
          </p:cNvPr>
          <p:cNvPicPr>
            <a:picLocks noChangeAspect="1"/>
          </p:cNvPicPr>
          <p:nvPr/>
        </p:nvPicPr>
        <p:blipFill rotWithShape="1">
          <a:blip r:embed="rId4"/>
          <a:srcRect l="47327" t="25942" r="23707" b="23205"/>
          <a:stretch/>
        </p:blipFill>
        <p:spPr>
          <a:xfrm>
            <a:off x="1261240" y="1514945"/>
            <a:ext cx="3878319" cy="3828109"/>
          </a:xfrm>
          <a:prstGeom prst="rect">
            <a:avLst/>
          </a:prstGeom>
        </p:spPr>
      </p:pic>
    </p:spTree>
    <p:extLst>
      <p:ext uri="{BB962C8B-B14F-4D97-AF65-F5344CB8AC3E}">
        <p14:creationId xmlns:p14="http://schemas.microsoft.com/office/powerpoint/2010/main" val="350927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96392" y="1779926"/>
            <a:ext cx="5260136" cy="1938992"/>
          </a:xfrm>
          <a:prstGeom prst="rect">
            <a:avLst/>
          </a:prstGeom>
          <a:noFill/>
        </p:spPr>
        <p:txBody>
          <a:bodyPr wrap="square">
            <a:spAutoFit/>
          </a:bodyPr>
          <a:lstStyle/>
          <a:p>
            <a:pPr marL="457200" indent="-457200">
              <a:buAutoNum type="arabicPeriod"/>
            </a:pPr>
            <a:r>
              <a:rPr lang="es-MX" sz="2000" i="0" dirty="0">
                <a:solidFill>
                  <a:srgbClr val="242424"/>
                </a:solidFill>
                <a:effectLst/>
                <a:latin typeface="Manjari" panose="02000503000000000000"/>
              </a:rPr>
              <a:t>Rotaciones de la rodilla hacia adentro y afuera: Acuéstese boca arriba en la cama. Doble su rodilla de manera que la planta del pie quede sobre la cama. Deslice sus tobillos hacia atrás hasta casi tocar sus glúteos . Regrese su pie a la posición inicial.</a:t>
            </a:r>
            <a:endParaRPr lang="es-MX" sz="2000" dirty="0">
              <a:solidFill>
                <a:srgbClr val="010101"/>
              </a:solidFill>
              <a:latin typeface="Manjari" panose="02000503000000000000"/>
            </a:endParaRP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cadera y rodilla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B8644CCE-2596-41B8-8EF0-8DB8FC5E9F92}"/>
              </a:ext>
            </a:extLst>
          </p:cNvPr>
          <p:cNvPicPr>
            <a:picLocks noChangeAspect="1"/>
          </p:cNvPicPr>
          <p:nvPr/>
        </p:nvPicPr>
        <p:blipFill rotWithShape="1">
          <a:blip r:embed="rId4"/>
          <a:srcRect l="47586" t="25942" r="23707" b="24585"/>
          <a:stretch/>
        </p:blipFill>
        <p:spPr>
          <a:xfrm>
            <a:off x="1349232" y="1400278"/>
            <a:ext cx="4011044" cy="3886378"/>
          </a:xfrm>
          <a:prstGeom prst="rect">
            <a:avLst/>
          </a:prstGeom>
        </p:spPr>
      </p:pic>
    </p:spTree>
    <p:extLst>
      <p:ext uri="{BB962C8B-B14F-4D97-AF65-F5344CB8AC3E}">
        <p14:creationId xmlns:p14="http://schemas.microsoft.com/office/powerpoint/2010/main" val="3111009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128094" y="2079292"/>
            <a:ext cx="5260136" cy="2862322"/>
          </a:xfrm>
          <a:prstGeom prst="rect">
            <a:avLst/>
          </a:prstGeom>
          <a:noFill/>
        </p:spPr>
        <p:txBody>
          <a:bodyPr wrap="square">
            <a:spAutoFit/>
          </a:bodyPr>
          <a:lstStyle/>
          <a:p>
            <a:pPr algn="l"/>
            <a:r>
              <a:rPr lang="es-MX" sz="2000" i="0" dirty="0">
                <a:solidFill>
                  <a:srgbClr val="242424"/>
                </a:solidFill>
                <a:effectLst/>
                <a:latin typeface="Manjari" panose="02000503000000000000"/>
              </a:rPr>
              <a:t>Posición inicial: Siéntese en una silla con los pies planos sobre el piso.</a:t>
            </a:r>
          </a:p>
          <a:p>
            <a:pPr algn="l">
              <a:buFont typeface="Arial" panose="020B0604020202020204" pitchFamily="34" charset="0"/>
              <a:buChar char="•"/>
            </a:pPr>
            <a:r>
              <a:rPr lang="es-MX" sz="2000" i="0" dirty="0">
                <a:solidFill>
                  <a:srgbClr val="242424"/>
                </a:solidFill>
                <a:effectLst/>
                <a:latin typeface="Manjari" panose="02000503000000000000"/>
              </a:rPr>
              <a:t>Flexionar el tobillo: Dejando los dedos sobre el piso, eleve el talón lo más alto que pueda. Baje el talón. Luego deje el talón sobre el piso y trate de levantar los dedos del pie lo que más pueda.</a:t>
            </a:r>
          </a:p>
          <a:p>
            <a:pPr algn="l">
              <a:buFont typeface="Arial" panose="020B0604020202020204" pitchFamily="34" charset="0"/>
              <a:buChar char="•"/>
            </a:pPr>
            <a:r>
              <a:rPr lang="es-MX" sz="2000" i="0" dirty="0">
                <a:solidFill>
                  <a:srgbClr val="242424"/>
                </a:solidFill>
                <a:effectLst/>
                <a:latin typeface="Manjari" panose="02000503000000000000"/>
              </a:rPr>
              <a:t>Rotación del tobillo: Levante un poco el pie del piso. Gire su tobillo haciendo círculos. Luego gire su tobillo haciendo círculos en la otra dirección.</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tobillo y pie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51695" y="5955356"/>
            <a:ext cx="11552799"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AFE87567-CC3E-4DAC-897C-E7C884909542}"/>
              </a:ext>
            </a:extLst>
          </p:cNvPr>
          <p:cNvPicPr>
            <a:picLocks noChangeAspect="1"/>
          </p:cNvPicPr>
          <p:nvPr/>
        </p:nvPicPr>
        <p:blipFill rotWithShape="1">
          <a:blip r:embed="rId4"/>
          <a:srcRect l="50000" t="25942" r="26810" b="24585"/>
          <a:stretch/>
        </p:blipFill>
        <p:spPr>
          <a:xfrm>
            <a:off x="1366345" y="1402444"/>
            <a:ext cx="3205655" cy="3845000"/>
          </a:xfrm>
          <a:prstGeom prst="rect">
            <a:avLst/>
          </a:prstGeom>
        </p:spPr>
      </p:pic>
    </p:spTree>
    <p:extLst>
      <p:ext uri="{BB962C8B-B14F-4D97-AF65-F5344CB8AC3E}">
        <p14:creationId xmlns:p14="http://schemas.microsoft.com/office/powerpoint/2010/main" val="152976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11" name="Marcador de contenido 2">
            <a:extLst>
              <a:ext uri="{FF2B5EF4-FFF2-40B4-BE49-F238E27FC236}">
                <a16:creationId xmlns:a16="http://schemas.microsoft.com/office/drawing/2014/main" id="{24D00ED8-4BE2-4DD1-B5C9-2FB502289201}"/>
              </a:ext>
            </a:extLst>
          </p:cNvPr>
          <p:cNvSpPr txBox="1">
            <a:spLocks/>
          </p:cNvSpPr>
          <p:nvPr/>
        </p:nvSpPr>
        <p:spPr>
          <a:xfrm>
            <a:off x="562708" y="962323"/>
            <a:ext cx="11424433" cy="951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endParaRPr lang="es-ES" sz="2000" dirty="0">
              <a:latin typeface="Montserrat Medium" panose="00000600000000000000" pitchFamily="2" charset="0"/>
            </a:endParaRPr>
          </a:p>
        </p:txBody>
      </p:sp>
      <p:sp>
        <p:nvSpPr>
          <p:cNvPr id="14" name="Título 1">
            <a:extLst>
              <a:ext uri="{FF2B5EF4-FFF2-40B4-BE49-F238E27FC236}">
                <a16:creationId xmlns:a16="http://schemas.microsoft.com/office/drawing/2014/main" id="{12BEE3ED-1A1E-4FFB-B8F2-FDECB4CC76FD}"/>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Ejercicios para movilización de manos</a:t>
            </a:r>
            <a:endParaRPr lang="es-CR" sz="3000" b="1" dirty="0">
              <a:latin typeface="Manjari" panose="02000503000000000000" pitchFamily="2" charset="0"/>
              <a:cs typeface="Manjari" panose="02000503000000000000" pitchFamily="2" charset="0"/>
            </a:endParaRPr>
          </a:p>
        </p:txBody>
      </p:sp>
      <p:sp>
        <p:nvSpPr>
          <p:cNvPr id="15" name="Marcador de contenido 2">
            <a:extLst>
              <a:ext uri="{FF2B5EF4-FFF2-40B4-BE49-F238E27FC236}">
                <a16:creationId xmlns:a16="http://schemas.microsoft.com/office/drawing/2014/main" id="{BA16F893-3A7C-4A63-BA92-9F7A31A6B3E8}"/>
              </a:ext>
            </a:extLst>
          </p:cNvPr>
          <p:cNvSpPr>
            <a:spLocks noGrp="1"/>
          </p:cNvSpPr>
          <p:nvPr>
            <p:ph idx="1"/>
          </p:nvPr>
        </p:nvSpPr>
        <p:spPr>
          <a:xfrm>
            <a:off x="445401" y="1684762"/>
            <a:ext cx="4031349" cy="3858788"/>
          </a:xfrm>
        </p:spPr>
        <p:txBody>
          <a:bodyPr>
            <a:normAutofit/>
          </a:bodyPr>
          <a:lstStyle/>
          <a:p>
            <a:pPr algn="l"/>
            <a:endParaRPr lang="es-CR" sz="1800" b="0" i="0" u="none" strike="noStrike" baseline="0" dirty="0">
              <a:solidFill>
                <a:srgbClr val="000000"/>
              </a:solidFill>
              <a:latin typeface="Arial" panose="020B0604020202020204" pitchFamily="34" charset="0"/>
            </a:endParaRPr>
          </a:p>
          <a:p>
            <a:pPr marL="0" indent="0">
              <a:buNone/>
            </a:pPr>
            <a:r>
              <a:rPr lang="es-CR" sz="2000" b="1" i="0" u="none" strike="noStrike" baseline="0" dirty="0">
                <a:solidFill>
                  <a:srgbClr val="000000"/>
                </a:solidFill>
                <a:latin typeface="Manjari" panose="02000503000000000000"/>
              </a:rPr>
              <a:t>Ejercicio N. 1 </a:t>
            </a:r>
          </a:p>
          <a:p>
            <a:pPr marL="0" indent="0">
              <a:buNone/>
            </a:pPr>
            <a:r>
              <a:rPr lang="es-MX" sz="2000" b="0" i="0" u="none" strike="noStrike" baseline="0" dirty="0">
                <a:solidFill>
                  <a:srgbClr val="000000"/>
                </a:solidFill>
                <a:latin typeface="Manjari" panose="02000503000000000000"/>
              </a:rPr>
              <a:t>Flexión y extensión de la mano. </a:t>
            </a:r>
            <a:r>
              <a:rPr lang="es-MX" sz="1800" b="0" i="0" u="none" strike="noStrike" baseline="0" dirty="0">
                <a:solidFill>
                  <a:srgbClr val="000000"/>
                </a:solidFill>
                <a:latin typeface="Arial" panose="020B0604020202020204" pitchFamily="34" charset="0"/>
              </a:rPr>
              <a:t>	</a:t>
            </a:r>
          </a:p>
          <a:p>
            <a:pPr marL="0" indent="0">
              <a:buNone/>
            </a:pPr>
            <a:r>
              <a:rPr lang="es-CR" sz="1800" b="0" i="0" u="none" strike="noStrike" baseline="0" dirty="0">
                <a:solidFill>
                  <a:srgbClr val="000000"/>
                </a:solidFill>
                <a:latin typeface="Arial" panose="020B0604020202020204" pitchFamily="34" charset="0"/>
              </a:rPr>
              <a:t>	</a:t>
            </a:r>
          </a:p>
          <a:p>
            <a:pPr marL="0" indent="0">
              <a:buNone/>
            </a:pPr>
            <a:endParaRPr lang="es-CR" sz="180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endParaRPr lang="es-ES" sz="2400" dirty="0">
              <a:latin typeface="Montserrat Medium" panose="00000600000000000000" pitchFamily="2" charset="0"/>
            </a:endParaRPr>
          </a:p>
          <a:p>
            <a:pPr marL="0" indent="0">
              <a:buNone/>
            </a:pPr>
            <a:endParaRPr lang="es-ES" sz="2400" dirty="0">
              <a:latin typeface="Montserrat Medium" panose="00000600000000000000" pitchFamily="2" charset="0"/>
            </a:endParaRPr>
          </a:p>
        </p:txBody>
      </p:sp>
      <p:pic>
        <p:nvPicPr>
          <p:cNvPr id="16" name="Imagen 15">
            <a:extLst>
              <a:ext uri="{FF2B5EF4-FFF2-40B4-BE49-F238E27FC236}">
                <a16:creationId xmlns:a16="http://schemas.microsoft.com/office/drawing/2014/main" id="{D17645B8-E072-4CC0-9658-6865506CAB5C}"/>
              </a:ext>
            </a:extLst>
          </p:cNvPr>
          <p:cNvPicPr>
            <a:picLocks noChangeAspect="1"/>
          </p:cNvPicPr>
          <p:nvPr/>
        </p:nvPicPr>
        <p:blipFill>
          <a:blip r:embed="rId3"/>
          <a:stretch>
            <a:fillRect/>
          </a:stretch>
        </p:blipFill>
        <p:spPr>
          <a:xfrm>
            <a:off x="1546224" y="3064427"/>
            <a:ext cx="3853543" cy="2359479"/>
          </a:xfrm>
          <a:prstGeom prst="rect">
            <a:avLst/>
          </a:prstGeom>
        </p:spPr>
      </p:pic>
      <p:sp>
        <p:nvSpPr>
          <p:cNvPr id="17" name="Marcador de contenido 2">
            <a:extLst>
              <a:ext uri="{FF2B5EF4-FFF2-40B4-BE49-F238E27FC236}">
                <a16:creationId xmlns:a16="http://schemas.microsoft.com/office/drawing/2014/main" id="{4795EE96-524C-4E48-8561-2E02A77B2DBF}"/>
              </a:ext>
            </a:extLst>
          </p:cNvPr>
          <p:cNvSpPr txBox="1">
            <a:spLocks/>
          </p:cNvSpPr>
          <p:nvPr/>
        </p:nvSpPr>
        <p:spPr>
          <a:xfrm>
            <a:off x="6322785" y="1690688"/>
            <a:ext cx="2463806" cy="3573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R" sz="1800" dirty="0">
              <a:solidFill>
                <a:srgbClr val="000000"/>
              </a:solidFill>
              <a:latin typeface="Arial" panose="020B0604020202020204" pitchFamily="34" charset="0"/>
            </a:endParaRPr>
          </a:p>
          <a:p>
            <a:pPr marL="0" indent="0">
              <a:buNone/>
            </a:pPr>
            <a:r>
              <a:rPr lang="es-CR" sz="2000" b="1" dirty="0">
                <a:solidFill>
                  <a:srgbClr val="000000"/>
                </a:solidFill>
                <a:latin typeface="Manjari" panose="02000503000000000000"/>
              </a:rPr>
              <a:t>Ejercicio N. 2 </a:t>
            </a:r>
          </a:p>
          <a:p>
            <a:pPr marL="0" indent="0">
              <a:buFont typeface="Arial" panose="020B0604020202020204" pitchFamily="34" charset="0"/>
              <a:buNone/>
            </a:pPr>
            <a:r>
              <a:rPr lang="es-MX" sz="2000" dirty="0">
                <a:solidFill>
                  <a:srgbClr val="000000"/>
                </a:solidFill>
                <a:latin typeface="Manjari" panose="02000503000000000000"/>
              </a:rPr>
              <a:t>Presión de las yemas de los dedos (sin contacto de la palma)</a:t>
            </a:r>
            <a:r>
              <a:rPr lang="es-MX" sz="1800" dirty="0">
                <a:solidFill>
                  <a:srgbClr val="000000"/>
                </a:solidFill>
                <a:latin typeface="Arial" panose="020B0604020202020204" pitchFamily="34" charset="0"/>
              </a:rPr>
              <a:t>	</a:t>
            </a:r>
          </a:p>
          <a:p>
            <a:pPr marL="0" indent="0">
              <a:buFont typeface="Arial" panose="020B0604020202020204" pitchFamily="34" charset="0"/>
              <a:buNone/>
            </a:pPr>
            <a:r>
              <a:rPr lang="es-CR" sz="1800" dirty="0">
                <a:solidFill>
                  <a:srgbClr val="000000"/>
                </a:solidFill>
                <a:latin typeface="Arial" panose="020B0604020202020204" pitchFamily="34" charset="0"/>
              </a:rPr>
              <a:t>	</a:t>
            </a: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lnSpc>
                <a:spcPct val="160000"/>
              </a:lnSpc>
              <a:buFont typeface="Arial" panose="020B0604020202020204" pitchFamily="34" charset="0"/>
              <a:buNone/>
            </a:pPr>
            <a:endParaRPr lang="es-ES" sz="2000" dirty="0">
              <a:latin typeface="Manjari" panose="02000503000000000000" pitchFamily="2" charset="0"/>
              <a:cs typeface="Manjari" panose="02000503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p:txBody>
      </p:sp>
      <p:pic>
        <p:nvPicPr>
          <p:cNvPr id="18" name="Imagen 17">
            <a:extLst>
              <a:ext uri="{FF2B5EF4-FFF2-40B4-BE49-F238E27FC236}">
                <a16:creationId xmlns:a16="http://schemas.microsoft.com/office/drawing/2014/main" id="{212CF365-B82E-497B-BD2F-92EEDFB5F3D1}"/>
              </a:ext>
            </a:extLst>
          </p:cNvPr>
          <p:cNvPicPr>
            <a:picLocks noChangeAspect="1"/>
          </p:cNvPicPr>
          <p:nvPr/>
        </p:nvPicPr>
        <p:blipFill>
          <a:blip r:embed="rId4"/>
          <a:stretch>
            <a:fillRect/>
          </a:stretch>
        </p:blipFill>
        <p:spPr>
          <a:xfrm>
            <a:off x="8786590" y="2144911"/>
            <a:ext cx="3135086" cy="3224893"/>
          </a:xfrm>
          <a:prstGeom prst="rect">
            <a:avLst/>
          </a:prstGeom>
        </p:spPr>
      </p:pic>
      <p:sp>
        <p:nvSpPr>
          <p:cNvPr id="19" name="CuadroTexto 18">
            <a:extLst>
              <a:ext uri="{FF2B5EF4-FFF2-40B4-BE49-F238E27FC236}">
                <a16:creationId xmlns:a16="http://schemas.microsoft.com/office/drawing/2014/main" id="{F5E1B0EA-5E77-4FC6-AD44-6A89601195F7}"/>
              </a:ext>
            </a:extLst>
          </p:cNvPr>
          <p:cNvSpPr txBox="1"/>
          <p:nvPr/>
        </p:nvSpPr>
        <p:spPr>
          <a:xfrm>
            <a:off x="548640" y="6204891"/>
            <a:ext cx="9963443" cy="369332"/>
          </a:xfrm>
          <a:prstGeom prst="rect">
            <a:avLst/>
          </a:prstGeom>
          <a:noFill/>
        </p:spPr>
        <p:txBody>
          <a:bodyPr wrap="square">
            <a:spAutoFit/>
          </a:bodyPr>
          <a:lstStyle/>
          <a:p>
            <a:pPr marL="457200" lvl="1" indent="-457200">
              <a:lnSpc>
                <a:spcPct val="100000"/>
              </a:lnSpc>
              <a:spcAft>
                <a:spcPts val="1000"/>
              </a:spcAft>
              <a:buNone/>
            </a:pPr>
            <a:r>
              <a:rPr lang="es-MX" sz="1800" dirty="0">
                <a:solidFill>
                  <a:srgbClr val="000000"/>
                </a:solidFill>
                <a:latin typeface="Manjari" panose="02000503000000000000"/>
              </a:rPr>
              <a:t>Fuente: Ruiz, K. (2015). </a:t>
            </a:r>
            <a:r>
              <a:rPr lang="es-MX" sz="1800" i="1" dirty="0">
                <a:solidFill>
                  <a:srgbClr val="000000"/>
                </a:solidFill>
                <a:latin typeface="Manjari" panose="02000503000000000000"/>
              </a:rPr>
              <a:t>Aplicación de masaje relajante</a:t>
            </a:r>
            <a:r>
              <a:rPr lang="es-MX" sz="1800" dirty="0">
                <a:solidFill>
                  <a:srgbClr val="000000"/>
                </a:solidFill>
                <a:latin typeface="Manjari" panose="02000503000000000000"/>
              </a:rPr>
              <a:t>. Instituto Nacional de Aprendizaje, Costa Rica. </a:t>
            </a:r>
          </a:p>
        </p:txBody>
      </p:sp>
    </p:spTree>
    <p:extLst>
      <p:ext uri="{BB962C8B-B14F-4D97-AF65-F5344CB8AC3E}">
        <p14:creationId xmlns:p14="http://schemas.microsoft.com/office/powerpoint/2010/main" val="368633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7" name="CuadroTexto 6">
            <a:extLst>
              <a:ext uri="{FF2B5EF4-FFF2-40B4-BE49-F238E27FC236}">
                <a16:creationId xmlns:a16="http://schemas.microsoft.com/office/drawing/2014/main" id="{EA1A353B-63C8-4453-BDE4-EEAA5429A98B}"/>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Movilización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pic>
        <p:nvPicPr>
          <p:cNvPr id="8" name="Imagen 7" descr="Imagen que contiene viendo, foto, hombre, refrigerador&#10;&#10;Descripción generada automáticamente">
            <a:extLst>
              <a:ext uri="{FF2B5EF4-FFF2-40B4-BE49-F238E27FC236}">
                <a16:creationId xmlns:a16="http://schemas.microsoft.com/office/drawing/2014/main" id="{BB8F550E-7CB3-4526-91D9-3E01F3CE70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3948" y="1550795"/>
            <a:ext cx="5309055" cy="3345386"/>
          </a:xfrm>
          <a:prstGeom prst="rect">
            <a:avLst/>
          </a:prstGeom>
        </p:spPr>
      </p:pic>
      <p:sp>
        <p:nvSpPr>
          <p:cNvPr id="10" name="CuadroTexto 9">
            <a:extLst>
              <a:ext uri="{FF2B5EF4-FFF2-40B4-BE49-F238E27FC236}">
                <a16:creationId xmlns:a16="http://schemas.microsoft.com/office/drawing/2014/main" id="{196FD762-D8A8-4E3D-9E37-C73CE0C4330E}"/>
              </a:ext>
            </a:extLst>
          </p:cNvPr>
          <p:cNvSpPr txBox="1"/>
          <p:nvPr/>
        </p:nvSpPr>
        <p:spPr>
          <a:xfrm>
            <a:off x="206843" y="4971166"/>
            <a:ext cx="5139429" cy="230832"/>
          </a:xfrm>
          <a:prstGeom prst="rect">
            <a:avLst/>
          </a:prstGeom>
          <a:noFill/>
        </p:spPr>
        <p:txBody>
          <a:bodyPr wrap="square" rtlCol="0">
            <a:spAutoFit/>
          </a:bodyPr>
          <a:lstStyle/>
          <a:p>
            <a:r>
              <a:rPr lang="es-CR" sz="900" dirty="0">
                <a:hlinkClick r:id="rId4" tooltip="http://www.fogonazos.es/2013/08/pensar-en-mover-un-dedo-lo-fortalece.html"/>
              </a:rPr>
              <a:t>Esta foto</a:t>
            </a:r>
            <a:r>
              <a:rPr lang="es-CR" sz="900" dirty="0"/>
              <a:t> de Autor desconocido está bajo licencia </a:t>
            </a:r>
            <a:r>
              <a:rPr lang="es-CR" sz="900" dirty="0">
                <a:hlinkClick r:id="rId5" tooltip="https://creativecommons.org/licenses/by-nc-nd/3.0/"/>
              </a:rPr>
              <a:t>CC BY-NC-ND</a:t>
            </a:r>
            <a:endParaRPr lang="es-CR" sz="900" dirty="0"/>
          </a:p>
        </p:txBody>
      </p:sp>
      <p:sp>
        <p:nvSpPr>
          <p:cNvPr id="11" name="Marcador de contenido 2">
            <a:extLst>
              <a:ext uri="{FF2B5EF4-FFF2-40B4-BE49-F238E27FC236}">
                <a16:creationId xmlns:a16="http://schemas.microsoft.com/office/drawing/2014/main" id="{61000CED-B900-4BFC-881F-5BF9962678AE}"/>
              </a:ext>
            </a:extLst>
          </p:cNvPr>
          <p:cNvSpPr>
            <a:spLocks noGrp="1"/>
          </p:cNvSpPr>
          <p:nvPr>
            <p:ph idx="1"/>
          </p:nvPr>
        </p:nvSpPr>
        <p:spPr>
          <a:xfrm>
            <a:off x="5633883" y="360668"/>
            <a:ext cx="6423797" cy="4634133"/>
          </a:xfrm>
        </p:spPr>
        <p:txBody>
          <a:bodyPr>
            <a:noAutofit/>
          </a:bodyPr>
          <a:lstStyle/>
          <a:p>
            <a:pPr marL="0" indent="0">
              <a:lnSpc>
                <a:spcPct val="150000"/>
              </a:lnSpc>
              <a:buNone/>
            </a:pPr>
            <a:r>
              <a:rPr lang="es-MX" sz="2000" dirty="0">
                <a:latin typeface="Manjari" panose="02000503000000000000"/>
              </a:rPr>
              <a:t>La movilización articular o movilización de las articulaciones comprende una serie de movimientos independientes o integrados que se realizan a nivel de las articulaciones.</a:t>
            </a:r>
          </a:p>
          <a:p>
            <a:pPr marL="0" indent="0">
              <a:lnSpc>
                <a:spcPct val="150000"/>
              </a:lnSpc>
              <a:buNone/>
            </a:pPr>
            <a:r>
              <a:rPr lang="es-MX" sz="2000" dirty="0">
                <a:latin typeface="Manjari" panose="02000503000000000000"/>
              </a:rPr>
              <a:t>Es decir, estas movilizaciones se pueden realizar en una articulación a la vez o bien mediante movimientos que mueven varias articulaciones al mismo tiempo. </a:t>
            </a:r>
          </a:p>
          <a:p>
            <a:pPr marL="0" indent="0">
              <a:lnSpc>
                <a:spcPct val="150000"/>
              </a:lnSpc>
              <a:buNone/>
            </a:pPr>
            <a:r>
              <a:rPr lang="es-MX" sz="2000" dirty="0">
                <a:latin typeface="Manjari" panose="02000503000000000000"/>
              </a:rPr>
              <a:t>Tanto los ejercicios de movilidad articular como los estiramientos son esenciales para asegurar la completa preparación de los tejidos corporales ante una actividad de esfuerzo o movimientos repetitivos. Se sugiere iniciar con las movilizaciones y luego continuar con estiramientos.</a:t>
            </a:r>
            <a:endParaRPr lang="es-ES" sz="2000" dirty="0">
              <a:latin typeface="Manjari" panose="02000503000000000000"/>
              <a:cs typeface="Manjari" panose="02000503000000000000" pitchFamily="2" charset="0"/>
            </a:endParaRPr>
          </a:p>
        </p:txBody>
      </p:sp>
    </p:spTree>
    <p:extLst>
      <p:ext uri="{BB962C8B-B14F-4D97-AF65-F5344CB8AC3E}">
        <p14:creationId xmlns:p14="http://schemas.microsoft.com/office/powerpoint/2010/main" val="177438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11" name="Marcador de contenido 2">
            <a:extLst>
              <a:ext uri="{FF2B5EF4-FFF2-40B4-BE49-F238E27FC236}">
                <a16:creationId xmlns:a16="http://schemas.microsoft.com/office/drawing/2014/main" id="{24D00ED8-4BE2-4DD1-B5C9-2FB502289201}"/>
              </a:ext>
            </a:extLst>
          </p:cNvPr>
          <p:cNvSpPr txBox="1">
            <a:spLocks/>
          </p:cNvSpPr>
          <p:nvPr/>
        </p:nvSpPr>
        <p:spPr>
          <a:xfrm>
            <a:off x="562708" y="962323"/>
            <a:ext cx="11424433" cy="951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endParaRPr lang="es-ES" sz="2000" dirty="0">
              <a:latin typeface="Montserrat Medium" panose="00000600000000000000" pitchFamily="2" charset="0"/>
            </a:endParaRPr>
          </a:p>
        </p:txBody>
      </p:sp>
      <p:sp>
        <p:nvSpPr>
          <p:cNvPr id="7" name="Título 1">
            <a:extLst>
              <a:ext uri="{FF2B5EF4-FFF2-40B4-BE49-F238E27FC236}">
                <a16:creationId xmlns:a16="http://schemas.microsoft.com/office/drawing/2014/main" id="{47040E7B-9436-45B6-BA87-C4468B3452C0}"/>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Ejercicios para movilización de manos</a:t>
            </a:r>
            <a:endParaRPr lang="es-CR" sz="3000" b="1" dirty="0">
              <a:latin typeface="Manjari" panose="02000503000000000000" pitchFamily="2" charset="0"/>
              <a:cs typeface="Manjari" panose="02000503000000000000" pitchFamily="2" charset="0"/>
            </a:endParaRPr>
          </a:p>
        </p:txBody>
      </p:sp>
      <p:sp>
        <p:nvSpPr>
          <p:cNvPr id="12" name="Marcador de contenido 2">
            <a:extLst>
              <a:ext uri="{FF2B5EF4-FFF2-40B4-BE49-F238E27FC236}">
                <a16:creationId xmlns:a16="http://schemas.microsoft.com/office/drawing/2014/main" id="{447B1F78-87F0-4E64-9ED3-FB3846B5B175}"/>
              </a:ext>
            </a:extLst>
          </p:cNvPr>
          <p:cNvSpPr>
            <a:spLocks noGrp="1"/>
          </p:cNvSpPr>
          <p:nvPr>
            <p:ph idx="1"/>
          </p:nvPr>
        </p:nvSpPr>
        <p:spPr>
          <a:xfrm>
            <a:off x="445401" y="1684762"/>
            <a:ext cx="4031349" cy="3858788"/>
          </a:xfrm>
        </p:spPr>
        <p:txBody>
          <a:bodyPr>
            <a:normAutofit/>
          </a:bodyPr>
          <a:lstStyle/>
          <a:p>
            <a:pPr algn="l"/>
            <a:endParaRPr lang="es-CR" sz="1800" b="0" i="0" u="none" strike="noStrike" baseline="0" dirty="0">
              <a:solidFill>
                <a:srgbClr val="000000"/>
              </a:solidFill>
              <a:latin typeface="Arial" panose="020B0604020202020204" pitchFamily="34" charset="0"/>
            </a:endParaRPr>
          </a:p>
          <a:p>
            <a:pPr marL="0" indent="0">
              <a:buNone/>
            </a:pPr>
            <a:r>
              <a:rPr lang="es-CR" sz="2000" b="1" i="0" u="none" strike="noStrike" baseline="0" dirty="0">
                <a:solidFill>
                  <a:srgbClr val="000000"/>
                </a:solidFill>
                <a:latin typeface="Manjari" panose="02000503000000000000"/>
              </a:rPr>
              <a:t>Ejercicio N. 3 </a:t>
            </a:r>
          </a:p>
          <a:p>
            <a:pPr marL="0" indent="0">
              <a:buNone/>
            </a:pPr>
            <a:r>
              <a:rPr lang="es-MX" sz="2000" b="0" i="0" u="none" strike="noStrike" baseline="0" dirty="0">
                <a:solidFill>
                  <a:srgbClr val="000000"/>
                </a:solidFill>
                <a:latin typeface="Manjari" panose="02000503000000000000"/>
              </a:rPr>
              <a:t>Presión digital con el pulgar sobre los demás dedos.</a:t>
            </a:r>
            <a:r>
              <a:rPr lang="es-MX" sz="1800" b="0" i="0" u="none" strike="noStrike" baseline="0" dirty="0">
                <a:solidFill>
                  <a:srgbClr val="000000"/>
                </a:solidFill>
                <a:latin typeface="Arial" panose="020B0604020202020204" pitchFamily="34" charset="0"/>
              </a:rPr>
              <a:t>	</a:t>
            </a:r>
          </a:p>
          <a:p>
            <a:pPr marL="0" indent="0">
              <a:buNone/>
            </a:pPr>
            <a:r>
              <a:rPr lang="es-CR" sz="1800" b="0" i="0" u="none" strike="noStrike" baseline="0" dirty="0">
                <a:solidFill>
                  <a:srgbClr val="000000"/>
                </a:solidFill>
                <a:latin typeface="Arial" panose="020B0604020202020204" pitchFamily="34" charset="0"/>
              </a:rPr>
              <a:t>	</a:t>
            </a:r>
          </a:p>
          <a:p>
            <a:pPr marL="0" indent="0">
              <a:buNone/>
            </a:pPr>
            <a:endParaRPr lang="es-CR" sz="180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endParaRPr lang="es-ES" sz="2400" dirty="0">
              <a:latin typeface="Montserrat Medium" panose="00000600000000000000" pitchFamily="2" charset="0"/>
            </a:endParaRPr>
          </a:p>
          <a:p>
            <a:pPr marL="0" indent="0">
              <a:buNone/>
            </a:pPr>
            <a:endParaRPr lang="es-ES" sz="2400" dirty="0">
              <a:latin typeface="Montserrat Medium" panose="00000600000000000000" pitchFamily="2" charset="0"/>
            </a:endParaRPr>
          </a:p>
        </p:txBody>
      </p:sp>
      <p:sp>
        <p:nvSpPr>
          <p:cNvPr id="13" name="Marcador de contenido 2">
            <a:extLst>
              <a:ext uri="{FF2B5EF4-FFF2-40B4-BE49-F238E27FC236}">
                <a16:creationId xmlns:a16="http://schemas.microsoft.com/office/drawing/2014/main" id="{CC4491B3-3026-4136-9FD6-BE44868B6EF9}"/>
              </a:ext>
            </a:extLst>
          </p:cNvPr>
          <p:cNvSpPr txBox="1">
            <a:spLocks/>
          </p:cNvSpPr>
          <p:nvPr/>
        </p:nvSpPr>
        <p:spPr>
          <a:xfrm>
            <a:off x="6322785" y="1690688"/>
            <a:ext cx="2463806" cy="3573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R" sz="1800" dirty="0">
              <a:solidFill>
                <a:srgbClr val="000000"/>
              </a:solidFill>
              <a:latin typeface="Arial" panose="020B0604020202020204" pitchFamily="34" charset="0"/>
            </a:endParaRPr>
          </a:p>
          <a:p>
            <a:pPr marL="0" indent="0">
              <a:buNone/>
            </a:pPr>
            <a:r>
              <a:rPr lang="es-CR" sz="2000" b="1" dirty="0">
                <a:solidFill>
                  <a:srgbClr val="000000"/>
                </a:solidFill>
                <a:latin typeface="Manjari" panose="02000503000000000000"/>
              </a:rPr>
              <a:t>Ejercicio N. 4 </a:t>
            </a:r>
          </a:p>
          <a:p>
            <a:pPr marL="0" indent="0">
              <a:buNone/>
            </a:pPr>
            <a:r>
              <a:rPr lang="es-CR" sz="1800" b="0" i="0" u="none" strike="noStrike" baseline="0" dirty="0">
                <a:solidFill>
                  <a:srgbClr val="000000"/>
                </a:solidFill>
                <a:latin typeface="Arial" panose="020B0604020202020204" pitchFamily="34" charset="0"/>
              </a:rPr>
              <a:t>Estiramiento dedo por dedo. 	</a:t>
            </a:r>
          </a:p>
          <a:p>
            <a:pPr marL="0" indent="0">
              <a:buFont typeface="Arial" panose="020B0604020202020204" pitchFamily="34" charset="0"/>
              <a:buNone/>
            </a:pPr>
            <a:r>
              <a:rPr lang="es-MX" sz="1800" dirty="0">
                <a:solidFill>
                  <a:srgbClr val="000000"/>
                </a:solidFill>
                <a:latin typeface="Arial" panose="020B0604020202020204" pitchFamily="34" charset="0"/>
              </a:rPr>
              <a:t>	</a:t>
            </a:r>
          </a:p>
          <a:p>
            <a:pPr marL="0" indent="0">
              <a:buFont typeface="Arial" panose="020B0604020202020204" pitchFamily="34" charset="0"/>
              <a:buNone/>
            </a:pPr>
            <a:r>
              <a:rPr lang="es-CR" sz="1800" dirty="0">
                <a:solidFill>
                  <a:srgbClr val="000000"/>
                </a:solidFill>
                <a:latin typeface="Arial" panose="020B0604020202020204" pitchFamily="34" charset="0"/>
              </a:rPr>
              <a:t>	</a:t>
            </a: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lnSpc>
                <a:spcPct val="160000"/>
              </a:lnSpc>
              <a:buFont typeface="Arial" panose="020B0604020202020204" pitchFamily="34" charset="0"/>
              <a:buNone/>
            </a:pPr>
            <a:endParaRPr lang="es-ES" sz="2000" dirty="0">
              <a:latin typeface="Manjari" panose="02000503000000000000" pitchFamily="2" charset="0"/>
              <a:cs typeface="Manjari" panose="02000503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p:txBody>
      </p:sp>
      <p:pic>
        <p:nvPicPr>
          <p:cNvPr id="3" name="Imagen 2">
            <a:extLst>
              <a:ext uri="{FF2B5EF4-FFF2-40B4-BE49-F238E27FC236}">
                <a16:creationId xmlns:a16="http://schemas.microsoft.com/office/drawing/2014/main" id="{786B3149-C7DB-41F2-B9DF-76D387CDEAC9}"/>
              </a:ext>
            </a:extLst>
          </p:cNvPr>
          <p:cNvPicPr>
            <a:picLocks noChangeAspect="1"/>
          </p:cNvPicPr>
          <p:nvPr/>
        </p:nvPicPr>
        <p:blipFill>
          <a:blip r:embed="rId3"/>
          <a:stretch>
            <a:fillRect/>
          </a:stretch>
        </p:blipFill>
        <p:spPr>
          <a:xfrm>
            <a:off x="2264682" y="2847061"/>
            <a:ext cx="3135086" cy="3224893"/>
          </a:xfrm>
          <a:prstGeom prst="rect">
            <a:avLst/>
          </a:prstGeom>
        </p:spPr>
      </p:pic>
      <p:pic>
        <p:nvPicPr>
          <p:cNvPr id="6" name="Imagen 5">
            <a:extLst>
              <a:ext uri="{FF2B5EF4-FFF2-40B4-BE49-F238E27FC236}">
                <a16:creationId xmlns:a16="http://schemas.microsoft.com/office/drawing/2014/main" id="{4699180D-9F54-4AE3-B467-09ECF6442A24}"/>
              </a:ext>
            </a:extLst>
          </p:cNvPr>
          <p:cNvPicPr>
            <a:picLocks noChangeAspect="1"/>
          </p:cNvPicPr>
          <p:nvPr/>
        </p:nvPicPr>
        <p:blipFill>
          <a:blip r:embed="rId4"/>
          <a:stretch>
            <a:fillRect/>
          </a:stretch>
        </p:blipFill>
        <p:spPr>
          <a:xfrm>
            <a:off x="7337885" y="3094264"/>
            <a:ext cx="4408714" cy="2449286"/>
          </a:xfrm>
          <a:prstGeom prst="rect">
            <a:avLst/>
          </a:prstGeom>
        </p:spPr>
      </p:pic>
      <p:sp>
        <p:nvSpPr>
          <p:cNvPr id="9" name="CuadroTexto 8">
            <a:extLst>
              <a:ext uri="{FF2B5EF4-FFF2-40B4-BE49-F238E27FC236}">
                <a16:creationId xmlns:a16="http://schemas.microsoft.com/office/drawing/2014/main" id="{C9662384-D1D4-429A-A00B-2CA1D1F6104A}"/>
              </a:ext>
            </a:extLst>
          </p:cNvPr>
          <p:cNvSpPr txBox="1"/>
          <p:nvPr/>
        </p:nvSpPr>
        <p:spPr>
          <a:xfrm>
            <a:off x="562708" y="6267017"/>
            <a:ext cx="9963443" cy="369332"/>
          </a:xfrm>
          <a:prstGeom prst="rect">
            <a:avLst/>
          </a:prstGeom>
          <a:noFill/>
        </p:spPr>
        <p:txBody>
          <a:bodyPr wrap="square">
            <a:spAutoFit/>
          </a:bodyPr>
          <a:lstStyle/>
          <a:p>
            <a:pPr marL="457200" lvl="1" indent="-457200">
              <a:lnSpc>
                <a:spcPct val="100000"/>
              </a:lnSpc>
              <a:spcAft>
                <a:spcPts val="1000"/>
              </a:spcAft>
              <a:buNone/>
            </a:pPr>
            <a:r>
              <a:rPr lang="es-MX" sz="1800" dirty="0">
                <a:solidFill>
                  <a:srgbClr val="000000"/>
                </a:solidFill>
                <a:latin typeface="Manjari" panose="02000503000000000000"/>
              </a:rPr>
              <a:t>Fuente: Ruiz, K. (2015). </a:t>
            </a:r>
            <a:r>
              <a:rPr lang="es-MX" sz="1800" i="1" dirty="0">
                <a:solidFill>
                  <a:srgbClr val="000000"/>
                </a:solidFill>
                <a:latin typeface="Manjari" panose="02000503000000000000"/>
              </a:rPr>
              <a:t>Aplicación de masaje relajante</a:t>
            </a:r>
            <a:r>
              <a:rPr lang="es-MX" sz="1800" dirty="0">
                <a:solidFill>
                  <a:srgbClr val="000000"/>
                </a:solidFill>
                <a:latin typeface="Manjari" panose="02000503000000000000"/>
              </a:rPr>
              <a:t>. Instituto Nacional de Aprendizaje, Costa Rica. </a:t>
            </a:r>
          </a:p>
        </p:txBody>
      </p:sp>
    </p:spTree>
    <p:extLst>
      <p:ext uri="{BB962C8B-B14F-4D97-AF65-F5344CB8AC3E}">
        <p14:creationId xmlns:p14="http://schemas.microsoft.com/office/powerpoint/2010/main" val="77461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11" name="Marcador de contenido 2">
            <a:extLst>
              <a:ext uri="{FF2B5EF4-FFF2-40B4-BE49-F238E27FC236}">
                <a16:creationId xmlns:a16="http://schemas.microsoft.com/office/drawing/2014/main" id="{24D00ED8-4BE2-4DD1-B5C9-2FB502289201}"/>
              </a:ext>
            </a:extLst>
          </p:cNvPr>
          <p:cNvSpPr txBox="1">
            <a:spLocks/>
          </p:cNvSpPr>
          <p:nvPr/>
        </p:nvSpPr>
        <p:spPr>
          <a:xfrm>
            <a:off x="562708" y="962323"/>
            <a:ext cx="11424433" cy="951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endParaRPr lang="es-ES" sz="2000" dirty="0">
              <a:latin typeface="Montserrat Medium" panose="00000600000000000000" pitchFamily="2" charset="0"/>
            </a:endParaRPr>
          </a:p>
        </p:txBody>
      </p:sp>
      <p:sp>
        <p:nvSpPr>
          <p:cNvPr id="3" name="Título 2">
            <a:extLst>
              <a:ext uri="{FF2B5EF4-FFF2-40B4-BE49-F238E27FC236}">
                <a16:creationId xmlns:a16="http://schemas.microsoft.com/office/drawing/2014/main" id="{D02021B7-B74F-49B2-8F4A-A303F2FC5FF2}"/>
              </a:ext>
            </a:extLst>
          </p:cNvPr>
          <p:cNvSpPr>
            <a:spLocks noGrp="1"/>
          </p:cNvSpPr>
          <p:nvPr>
            <p:ph type="title"/>
          </p:nvPr>
        </p:nvSpPr>
        <p:spPr/>
        <p:txBody>
          <a:bodyPr/>
          <a:lstStyle/>
          <a:p>
            <a:endParaRPr lang="es-CR" dirty="0"/>
          </a:p>
        </p:txBody>
      </p:sp>
      <p:sp>
        <p:nvSpPr>
          <p:cNvPr id="14" name="Título 1">
            <a:extLst>
              <a:ext uri="{FF2B5EF4-FFF2-40B4-BE49-F238E27FC236}">
                <a16:creationId xmlns:a16="http://schemas.microsoft.com/office/drawing/2014/main" id="{3CDA1D11-3F77-4F2B-B1CC-7405EC3BBA37}"/>
              </a:ext>
            </a:extLst>
          </p:cNvPr>
          <p:cNvSpPr txBox="1">
            <a:spLocks/>
          </p:cNvSpPr>
          <p:nvPr/>
        </p:nvSpPr>
        <p:spPr>
          <a:xfrm>
            <a:off x="54864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000" b="1" dirty="0">
                <a:latin typeface="Manjari" panose="02000503000000000000" pitchFamily="2" charset="0"/>
                <a:cs typeface="Manjari" panose="02000503000000000000" pitchFamily="2" charset="0"/>
              </a:rPr>
              <a:t>Ejercicios para movilización de manos</a:t>
            </a:r>
            <a:endParaRPr lang="es-CR" sz="3000" b="1" dirty="0">
              <a:latin typeface="Manjari" panose="02000503000000000000" pitchFamily="2" charset="0"/>
              <a:cs typeface="Manjari" panose="02000503000000000000" pitchFamily="2" charset="0"/>
            </a:endParaRPr>
          </a:p>
        </p:txBody>
      </p:sp>
      <p:sp>
        <p:nvSpPr>
          <p:cNvPr id="15" name="Marcador de contenido 2">
            <a:extLst>
              <a:ext uri="{FF2B5EF4-FFF2-40B4-BE49-F238E27FC236}">
                <a16:creationId xmlns:a16="http://schemas.microsoft.com/office/drawing/2014/main" id="{98FF4402-EF36-4569-9920-F84361B555B1}"/>
              </a:ext>
            </a:extLst>
          </p:cNvPr>
          <p:cNvSpPr>
            <a:spLocks noGrp="1"/>
          </p:cNvSpPr>
          <p:nvPr>
            <p:ph idx="1"/>
          </p:nvPr>
        </p:nvSpPr>
        <p:spPr>
          <a:xfrm>
            <a:off x="445401" y="1684762"/>
            <a:ext cx="4031349" cy="3858788"/>
          </a:xfrm>
        </p:spPr>
        <p:txBody>
          <a:bodyPr>
            <a:normAutofit/>
          </a:bodyPr>
          <a:lstStyle/>
          <a:p>
            <a:pPr algn="l"/>
            <a:endParaRPr lang="es-CR" sz="1800" b="0" i="0" u="none" strike="noStrike" baseline="0" dirty="0">
              <a:solidFill>
                <a:srgbClr val="000000"/>
              </a:solidFill>
              <a:latin typeface="Arial" panose="020B0604020202020204" pitchFamily="34" charset="0"/>
            </a:endParaRPr>
          </a:p>
          <a:p>
            <a:pPr marL="0" indent="0">
              <a:buNone/>
            </a:pPr>
            <a:r>
              <a:rPr lang="es-CR" sz="2000" b="1" i="0" u="none" strike="noStrike" baseline="0" dirty="0">
                <a:solidFill>
                  <a:srgbClr val="000000"/>
                </a:solidFill>
                <a:latin typeface="Manjari" panose="02000503000000000000"/>
              </a:rPr>
              <a:t>Ejercicio N. 5 </a:t>
            </a:r>
          </a:p>
          <a:p>
            <a:pPr marL="0" indent="0">
              <a:buNone/>
            </a:pPr>
            <a:r>
              <a:rPr lang="es-MX" sz="2000" b="0" i="0" u="none" strike="noStrike" baseline="0" dirty="0">
                <a:solidFill>
                  <a:srgbClr val="000000"/>
                </a:solidFill>
                <a:latin typeface="Manjari" panose="02000503000000000000"/>
              </a:rPr>
              <a:t>Extensión de los dedos con las manos entrelazadas.</a:t>
            </a:r>
            <a:r>
              <a:rPr lang="es-MX" sz="1800" b="0" i="0" u="none" strike="noStrike" baseline="0" dirty="0">
                <a:solidFill>
                  <a:srgbClr val="000000"/>
                </a:solidFill>
                <a:latin typeface="Arial" panose="020B0604020202020204" pitchFamily="34" charset="0"/>
              </a:rPr>
              <a:t>	</a:t>
            </a:r>
          </a:p>
          <a:p>
            <a:pPr marL="0" indent="0">
              <a:buNone/>
            </a:pPr>
            <a:r>
              <a:rPr lang="es-CR" sz="1800" b="0" i="0" u="none" strike="noStrike" baseline="0" dirty="0">
                <a:solidFill>
                  <a:srgbClr val="000000"/>
                </a:solidFill>
                <a:latin typeface="Arial" panose="020B0604020202020204" pitchFamily="34" charset="0"/>
              </a:rPr>
              <a:t>	</a:t>
            </a:r>
          </a:p>
          <a:p>
            <a:pPr marL="0" indent="0">
              <a:buNone/>
            </a:pPr>
            <a:endParaRPr lang="es-CR" sz="180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endParaRPr lang="es-ES" sz="2400" dirty="0">
              <a:latin typeface="Montserrat Medium" panose="00000600000000000000" pitchFamily="2" charset="0"/>
            </a:endParaRPr>
          </a:p>
          <a:p>
            <a:pPr marL="0" indent="0">
              <a:buNone/>
            </a:pPr>
            <a:endParaRPr lang="es-ES" sz="2400" dirty="0">
              <a:latin typeface="Montserrat Medium" panose="00000600000000000000" pitchFamily="2" charset="0"/>
            </a:endParaRPr>
          </a:p>
        </p:txBody>
      </p:sp>
      <p:pic>
        <p:nvPicPr>
          <p:cNvPr id="16" name="Imagen 15">
            <a:extLst>
              <a:ext uri="{FF2B5EF4-FFF2-40B4-BE49-F238E27FC236}">
                <a16:creationId xmlns:a16="http://schemas.microsoft.com/office/drawing/2014/main" id="{D6DC8E7D-C192-4DDB-9448-1ADDC8339665}"/>
              </a:ext>
            </a:extLst>
          </p:cNvPr>
          <p:cNvPicPr>
            <a:picLocks noChangeAspect="1"/>
          </p:cNvPicPr>
          <p:nvPr/>
        </p:nvPicPr>
        <p:blipFill>
          <a:blip r:embed="rId3"/>
          <a:stretch>
            <a:fillRect/>
          </a:stretch>
        </p:blipFill>
        <p:spPr>
          <a:xfrm>
            <a:off x="1009649" y="3215907"/>
            <a:ext cx="3748675" cy="2425192"/>
          </a:xfrm>
          <a:prstGeom prst="rect">
            <a:avLst/>
          </a:prstGeom>
        </p:spPr>
      </p:pic>
      <p:sp>
        <p:nvSpPr>
          <p:cNvPr id="17" name="Marcador de contenido 2">
            <a:extLst>
              <a:ext uri="{FF2B5EF4-FFF2-40B4-BE49-F238E27FC236}">
                <a16:creationId xmlns:a16="http://schemas.microsoft.com/office/drawing/2014/main" id="{674135CF-89FC-4FBA-A583-87E049FC0464}"/>
              </a:ext>
            </a:extLst>
          </p:cNvPr>
          <p:cNvSpPr txBox="1">
            <a:spLocks/>
          </p:cNvSpPr>
          <p:nvPr/>
        </p:nvSpPr>
        <p:spPr>
          <a:xfrm>
            <a:off x="6322785" y="1690688"/>
            <a:ext cx="2463806" cy="3573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R" sz="1800" dirty="0">
              <a:solidFill>
                <a:srgbClr val="000000"/>
              </a:solidFill>
              <a:latin typeface="Arial" panose="020B0604020202020204" pitchFamily="34" charset="0"/>
            </a:endParaRPr>
          </a:p>
          <a:p>
            <a:pPr marL="0" indent="0">
              <a:buNone/>
            </a:pPr>
            <a:r>
              <a:rPr lang="es-CR" sz="2000" b="1" dirty="0">
                <a:solidFill>
                  <a:srgbClr val="000000"/>
                </a:solidFill>
                <a:latin typeface="Manjari" panose="02000503000000000000"/>
              </a:rPr>
              <a:t>Ejercicio N. 6 </a:t>
            </a:r>
          </a:p>
          <a:p>
            <a:pPr marL="0" indent="0">
              <a:buFont typeface="Arial" panose="020B0604020202020204" pitchFamily="34" charset="0"/>
              <a:buNone/>
            </a:pPr>
            <a:r>
              <a:rPr lang="es-MX" sz="2000" dirty="0">
                <a:solidFill>
                  <a:srgbClr val="000000"/>
                </a:solidFill>
                <a:latin typeface="Manjari" panose="02000503000000000000"/>
              </a:rPr>
              <a:t>Comenzando por el meñique, cerrar los dedos en abanico, ejerciendo presión sobre la palma de la mano.</a:t>
            </a:r>
            <a:r>
              <a:rPr lang="es-MX" sz="1800" dirty="0">
                <a:solidFill>
                  <a:srgbClr val="000000"/>
                </a:solidFill>
                <a:latin typeface="Arial" panose="020B0604020202020204" pitchFamily="34" charset="0"/>
              </a:rPr>
              <a:t>	</a:t>
            </a:r>
          </a:p>
          <a:p>
            <a:pPr marL="0" indent="0">
              <a:buFont typeface="Arial" panose="020B0604020202020204" pitchFamily="34" charset="0"/>
              <a:buNone/>
            </a:pPr>
            <a:r>
              <a:rPr lang="es-CR" sz="1800" dirty="0">
                <a:solidFill>
                  <a:srgbClr val="000000"/>
                </a:solidFill>
                <a:latin typeface="Arial" panose="020B0604020202020204" pitchFamily="34" charset="0"/>
              </a:rPr>
              <a:t>	</a:t>
            </a: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lnSpc>
                <a:spcPct val="160000"/>
              </a:lnSpc>
              <a:buFont typeface="Arial" panose="020B0604020202020204" pitchFamily="34" charset="0"/>
              <a:buNone/>
            </a:pPr>
            <a:endParaRPr lang="es-ES" sz="2000" dirty="0">
              <a:latin typeface="Manjari" panose="02000503000000000000" pitchFamily="2" charset="0"/>
              <a:cs typeface="Manjari" panose="02000503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p:txBody>
      </p:sp>
      <p:pic>
        <p:nvPicPr>
          <p:cNvPr id="18" name="Imagen 17">
            <a:extLst>
              <a:ext uri="{FF2B5EF4-FFF2-40B4-BE49-F238E27FC236}">
                <a16:creationId xmlns:a16="http://schemas.microsoft.com/office/drawing/2014/main" id="{72E13E3B-2D27-4EDB-A92A-812BB410E88E}"/>
              </a:ext>
            </a:extLst>
          </p:cNvPr>
          <p:cNvPicPr>
            <a:picLocks noChangeAspect="1"/>
          </p:cNvPicPr>
          <p:nvPr/>
        </p:nvPicPr>
        <p:blipFill>
          <a:blip r:embed="rId4"/>
          <a:stretch>
            <a:fillRect/>
          </a:stretch>
        </p:blipFill>
        <p:spPr>
          <a:xfrm>
            <a:off x="8816166" y="1861797"/>
            <a:ext cx="3069771" cy="3510643"/>
          </a:xfrm>
          <a:prstGeom prst="rect">
            <a:avLst/>
          </a:prstGeom>
        </p:spPr>
      </p:pic>
      <p:sp>
        <p:nvSpPr>
          <p:cNvPr id="19" name="CuadroTexto 18">
            <a:extLst>
              <a:ext uri="{FF2B5EF4-FFF2-40B4-BE49-F238E27FC236}">
                <a16:creationId xmlns:a16="http://schemas.microsoft.com/office/drawing/2014/main" id="{8A60CCDA-6221-4B8A-9C19-1CC8A425CD31}"/>
              </a:ext>
            </a:extLst>
          </p:cNvPr>
          <p:cNvSpPr txBox="1"/>
          <p:nvPr/>
        </p:nvSpPr>
        <p:spPr>
          <a:xfrm>
            <a:off x="963974" y="6267017"/>
            <a:ext cx="9963443" cy="369332"/>
          </a:xfrm>
          <a:prstGeom prst="rect">
            <a:avLst/>
          </a:prstGeom>
          <a:noFill/>
        </p:spPr>
        <p:txBody>
          <a:bodyPr wrap="square">
            <a:spAutoFit/>
          </a:bodyPr>
          <a:lstStyle/>
          <a:p>
            <a:pPr marL="457200" lvl="1" indent="-457200">
              <a:lnSpc>
                <a:spcPct val="100000"/>
              </a:lnSpc>
              <a:spcAft>
                <a:spcPts val="1000"/>
              </a:spcAft>
              <a:buNone/>
            </a:pPr>
            <a:r>
              <a:rPr lang="es-MX" sz="1800" dirty="0">
                <a:solidFill>
                  <a:srgbClr val="000000"/>
                </a:solidFill>
                <a:latin typeface="Manjari" panose="02000503000000000000"/>
              </a:rPr>
              <a:t>Fuente: Ruiz, K. (2015). </a:t>
            </a:r>
            <a:r>
              <a:rPr lang="es-MX" sz="1800" i="1" dirty="0">
                <a:solidFill>
                  <a:srgbClr val="000000"/>
                </a:solidFill>
                <a:latin typeface="Manjari" panose="02000503000000000000"/>
              </a:rPr>
              <a:t>Aplicación de masaje relajante</a:t>
            </a:r>
            <a:r>
              <a:rPr lang="es-MX" sz="1800" dirty="0">
                <a:solidFill>
                  <a:srgbClr val="000000"/>
                </a:solidFill>
                <a:latin typeface="Manjari" panose="02000503000000000000"/>
              </a:rPr>
              <a:t>. Instituto Nacional de Aprendizaje, Costa Rica. </a:t>
            </a:r>
          </a:p>
        </p:txBody>
      </p:sp>
    </p:spTree>
    <p:extLst>
      <p:ext uri="{BB962C8B-B14F-4D97-AF65-F5344CB8AC3E}">
        <p14:creationId xmlns:p14="http://schemas.microsoft.com/office/powerpoint/2010/main" val="336882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11" name="Marcador de contenido 2">
            <a:extLst>
              <a:ext uri="{FF2B5EF4-FFF2-40B4-BE49-F238E27FC236}">
                <a16:creationId xmlns:a16="http://schemas.microsoft.com/office/drawing/2014/main" id="{24D00ED8-4BE2-4DD1-B5C9-2FB502289201}"/>
              </a:ext>
            </a:extLst>
          </p:cNvPr>
          <p:cNvSpPr txBox="1">
            <a:spLocks/>
          </p:cNvSpPr>
          <p:nvPr/>
        </p:nvSpPr>
        <p:spPr>
          <a:xfrm>
            <a:off x="562708" y="962323"/>
            <a:ext cx="11424433" cy="951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endParaRPr lang="es-ES" sz="2000" dirty="0">
              <a:latin typeface="Montserrat Medium" panose="00000600000000000000" pitchFamily="2" charset="0"/>
            </a:endParaRPr>
          </a:p>
        </p:txBody>
      </p:sp>
      <p:sp>
        <p:nvSpPr>
          <p:cNvPr id="7" name="Título 1">
            <a:extLst>
              <a:ext uri="{FF2B5EF4-FFF2-40B4-BE49-F238E27FC236}">
                <a16:creationId xmlns:a16="http://schemas.microsoft.com/office/drawing/2014/main" id="{47040E7B-9436-45B6-BA87-C4468B3452C0}"/>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Ejercicios para movilización de manos</a:t>
            </a:r>
            <a:endParaRPr lang="es-CR" sz="3000" b="1" dirty="0">
              <a:latin typeface="Manjari" panose="02000503000000000000" pitchFamily="2" charset="0"/>
              <a:cs typeface="Manjari" panose="02000503000000000000" pitchFamily="2" charset="0"/>
            </a:endParaRPr>
          </a:p>
        </p:txBody>
      </p:sp>
      <p:sp>
        <p:nvSpPr>
          <p:cNvPr id="12" name="Marcador de contenido 2">
            <a:extLst>
              <a:ext uri="{FF2B5EF4-FFF2-40B4-BE49-F238E27FC236}">
                <a16:creationId xmlns:a16="http://schemas.microsoft.com/office/drawing/2014/main" id="{447B1F78-87F0-4E64-9ED3-FB3846B5B175}"/>
              </a:ext>
            </a:extLst>
          </p:cNvPr>
          <p:cNvSpPr>
            <a:spLocks noGrp="1"/>
          </p:cNvSpPr>
          <p:nvPr>
            <p:ph idx="1"/>
          </p:nvPr>
        </p:nvSpPr>
        <p:spPr>
          <a:xfrm>
            <a:off x="445402" y="1684762"/>
            <a:ext cx="2463806" cy="3858788"/>
          </a:xfrm>
        </p:spPr>
        <p:txBody>
          <a:bodyPr>
            <a:normAutofit/>
          </a:bodyPr>
          <a:lstStyle/>
          <a:p>
            <a:pPr algn="l"/>
            <a:endParaRPr lang="es-CR" sz="1800" b="0" i="0" u="none" strike="noStrike" baseline="0" dirty="0">
              <a:solidFill>
                <a:srgbClr val="000000"/>
              </a:solidFill>
              <a:latin typeface="Arial" panose="020B0604020202020204" pitchFamily="34" charset="0"/>
            </a:endParaRPr>
          </a:p>
          <a:p>
            <a:pPr marL="0" indent="0">
              <a:buNone/>
            </a:pPr>
            <a:r>
              <a:rPr lang="es-CR" sz="2000" b="1" i="0" u="none" strike="noStrike" baseline="0" dirty="0">
                <a:solidFill>
                  <a:srgbClr val="000000"/>
                </a:solidFill>
                <a:latin typeface="Manjari" panose="02000503000000000000"/>
              </a:rPr>
              <a:t>Ejercicio N. 7 </a:t>
            </a:r>
          </a:p>
          <a:p>
            <a:pPr marL="0" indent="0">
              <a:buNone/>
            </a:pPr>
            <a:r>
              <a:rPr lang="es-MX" sz="2000" b="0" i="0" u="none" strike="noStrike" baseline="0" dirty="0">
                <a:solidFill>
                  <a:srgbClr val="000000"/>
                </a:solidFill>
                <a:latin typeface="Manjari" panose="02000503000000000000"/>
              </a:rPr>
              <a:t>Trazar círculos con los pulgares sobre los laterales de los dedos índices.</a:t>
            </a:r>
            <a:r>
              <a:rPr lang="es-MX" sz="1800" b="0" i="0" u="none" strike="noStrike" baseline="0" dirty="0">
                <a:solidFill>
                  <a:srgbClr val="000000"/>
                </a:solidFill>
                <a:latin typeface="Arial" panose="020B0604020202020204" pitchFamily="34" charset="0"/>
              </a:rPr>
              <a:t>	</a:t>
            </a:r>
          </a:p>
          <a:p>
            <a:pPr marL="0" indent="0">
              <a:buNone/>
            </a:pPr>
            <a:r>
              <a:rPr lang="es-CR" sz="1800" b="0" i="0" u="none" strike="noStrike" baseline="0" dirty="0">
                <a:solidFill>
                  <a:srgbClr val="000000"/>
                </a:solidFill>
                <a:latin typeface="Arial" panose="020B0604020202020204" pitchFamily="34" charset="0"/>
              </a:rPr>
              <a:t>	</a:t>
            </a:r>
          </a:p>
          <a:p>
            <a:pPr marL="0" indent="0">
              <a:buNone/>
            </a:pPr>
            <a:endParaRPr lang="es-CR" sz="180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endParaRPr lang="es-ES" sz="2400" dirty="0">
              <a:latin typeface="Montserrat Medium" panose="00000600000000000000" pitchFamily="2" charset="0"/>
            </a:endParaRPr>
          </a:p>
          <a:p>
            <a:pPr marL="0" indent="0">
              <a:buNone/>
            </a:pPr>
            <a:endParaRPr lang="es-ES" sz="2400" dirty="0">
              <a:latin typeface="Montserrat Medium" panose="00000600000000000000" pitchFamily="2" charset="0"/>
            </a:endParaRPr>
          </a:p>
        </p:txBody>
      </p:sp>
      <p:sp>
        <p:nvSpPr>
          <p:cNvPr id="13" name="Marcador de contenido 2">
            <a:extLst>
              <a:ext uri="{FF2B5EF4-FFF2-40B4-BE49-F238E27FC236}">
                <a16:creationId xmlns:a16="http://schemas.microsoft.com/office/drawing/2014/main" id="{CC4491B3-3026-4136-9FD6-BE44868B6EF9}"/>
              </a:ext>
            </a:extLst>
          </p:cNvPr>
          <p:cNvSpPr txBox="1">
            <a:spLocks/>
          </p:cNvSpPr>
          <p:nvPr/>
        </p:nvSpPr>
        <p:spPr>
          <a:xfrm>
            <a:off x="6322785" y="1690688"/>
            <a:ext cx="2463806" cy="3573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R" sz="1800" dirty="0">
              <a:solidFill>
                <a:srgbClr val="000000"/>
              </a:solidFill>
              <a:latin typeface="Arial" panose="020B0604020202020204" pitchFamily="34" charset="0"/>
            </a:endParaRPr>
          </a:p>
          <a:p>
            <a:pPr marL="0" indent="0">
              <a:buNone/>
            </a:pPr>
            <a:r>
              <a:rPr lang="es-CR" sz="2000" b="1" dirty="0">
                <a:solidFill>
                  <a:srgbClr val="000000"/>
                </a:solidFill>
                <a:latin typeface="Manjari" panose="02000503000000000000"/>
              </a:rPr>
              <a:t>Ejercicio N. 8 </a:t>
            </a:r>
          </a:p>
          <a:p>
            <a:pPr marL="0" indent="0">
              <a:buNone/>
            </a:pPr>
            <a:r>
              <a:rPr lang="es-MX" sz="1800" b="0" i="0" u="none" strike="noStrike" baseline="0" dirty="0">
                <a:solidFill>
                  <a:srgbClr val="000000"/>
                </a:solidFill>
                <a:latin typeface="Arial" panose="020B0604020202020204" pitchFamily="34" charset="0"/>
              </a:rPr>
              <a:t>Palmadas alternativas con una mano cerrada y otra abierta.</a:t>
            </a:r>
            <a:r>
              <a:rPr lang="es-CR" sz="1800" b="0" i="0" u="none" strike="noStrike" baseline="0" dirty="0">
                <a:solidFill>
                  <a:srgbClr val="000000"/>
                </a:solidFill>
                <a:latin typeface="Arial" panose="020B0604020202020204" pitchFamily="34" charset="0"/>
              </a:rPr>
              <a:t>	</a:t>
            </a:r>
          </a:p>
          <a:p>
            <a:pPr marL="0" indent="0">
              <a:buFont typeface="Arial" panose="020B0604020202020204" pitchFamily="34" charset="0"/>
              <a:buNone/>
            </a:pPr>
            <a:r>
              <a:rPr lang="es-MX" sz="1800" dirty="0">
                <a:solidFill>
                  <a:srgbClr val="000000"/>
                </a:solidFill>
                <a:latin typeface="Arial" panose="020B0604020202020204" pitchFamily="34" charset="0"/>
              </a:rPr>
              <a:t>	</a:t>
            </a:r>
          </a:p>
          <a:p>
            <a:pPr marL="0" indent="0">
              <a:buFont typeface="Arial" panose="020B0604020202020204" pitchFamily="34" charset="0"/>
              <a:buNone/>
            </a:pPr>
            <a:r>
              <a:rPr lang="es-CR" sz="1800" dirty="0">
                <a:solidFill>
                  <a:srgbClr val="000000"/>
                </a:solidFill>
                <a:latin typeface="Arial" panose="020B0604020202020204" pitchFamily="34" charset="0"/>
              </a:rPr>
              <a:t>	</a:t>
            </a: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lnSpc>
                <a:spcPct val="160000"/>
              </a:lnSpc>
              <a:buFont typeface="Arial" panose="020B0604020202020204" pitchFamily="34" charset="0"/>
              <a:buNone/>
            </a:pPr>
            <a:endParaRPr lang="es-ES" sz="2000" dirty="0">
              <a:latin typeface="Manjari" panose="02000503000000000000" pitchFamily="2" charset="0"/>
              <a:cs typeface="Manjari" panose="02000503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p:txBody>
      </p:sp>
      <p:pic>
        <p:nvPicPr>
          <p:cNvPr id="5" name="Imagen 4">
            <a:extLst>
              <a:ext uri="{FF2B5EF4-FFF2-40B4-BE49-F238E27FC236}">
                <a16:creationId xmlns:a16="http://schemas.microsoft.com/office/drawing/2014/main" id="{21C485A3-4E5B-439E-91E6-2BD6B4658936}"/>
              </a:ext>
            </a:extLst>
          </p:cNvPr>
          <p:cNvPicPr>
            <a:picLocks noChangeAspect="1"/>
          </p:cNvPicPr>
          <p:nvPr/>
        </p:nvPicPr>
        <p:blipFill>
          <a:blip r:embed="rId3"/>
          <a:stretch>
            <a:fillRect/>
          </a:stretch>
        </p:blipFill>
        <p:spPr>
          <a:xfrm>
            <a:off x="3424011" y="2030658"/>
            <a:ext cx="2383971" cy="3396343"/>
          </a:xfrm>
          <a:prstGeom prst="rect">
            <a:avLst/>
          </a:prstGeom>
        </p:spPr>
      </p:pic>
      <p:pic>
        <p:nvPicPr>
          <p:cNvPr id="9" name="Imagen 8">
            <a:extLst>
              <a:ext uri="{FF2B5EF4-FFF2-40B4-BE49-F238E27FC236}">
                <a16:creationId xmlns:a16="http://schemas.microsoft.com/office/drawing/2014/main" id="{3299BFF5-F00F-4DEE-82EC-E416B1CFCD6B}"/>
              </a:ext>
            </a:extLst>
          </p:cNvPr>
          <p:cNvPicPr>
            <a:picLocks noChangeAspect="1"/>
          </p:cNvPicPr>
          <p:nvPr/>
        </p:nvPicPr>
        <p:blipFill>
          <a:blip r:embed="rId4"/>
          <a:stretch>
            <a:fillRect/>
          </a:stretch>
        </p:blipFill>
        <p:spPr>
          <a:xfrm>
            <a:off x="8949951" y="2146312"/>
            <a:ext cx="2873829" cy="3314700"/>
          </a:xfrm>
          <a:prstGeom prst="rect">
            <a:avLst/>
          </a:prstGeom>
        </p:spPr>
      </p:pic>
      <p:sp>
        <p:nvSpPr>
          <p:cNvPr id="10" name="CuadroTexto 9">
            <a:extLst>
              <a:ext uri="{FF2B5EF4-FFF2-40B4-BE49-F238E27FC236}">
                <a16:creationId xmlns:a16="http://schemas.microsoft.com/office/drawing/2014/main" id="{9906CF5A-35AB-4E92-A7D3-F608C44A173D}"/>
              </a:ext>
            </a:extLst>
          </p:cNvPr>
          <p:cNvSpPr txBox="1"/>
          <p:nvPr/>
        </p:nvSpPr>
        <p:spPr>
          <a:xfrm>
            <a:off x="562708" y="6267017"/>
            <a:ext cx="9963443" cy="369332"/>
          </a:xfrm>
          <a:prstGeom prst="rect">
            <a:avLst/>
          </a:prstGeom>
          <a:noFill/>
        </p:spPr>
        <p:txBody>
          <a:bodyPr wrap="square">
            <a:spAutoFit/>
          </a:bodyPr>
          <a:lstStyle/>
          <a:p>
            <a:pPr marL="457200" lvl="1" indent="-457200">
              <a:lnSpc>
                <a:spcPct val="100000"/>
              </a:lnSpc>
              <a:spcAft>
                <a:spcPts val="1000"/>
              </a:spcAft>
              <a:buNone/>
            </a:pPr>
            <a:r>
              <a:rPr lang="es-MX" sz="1800" dirty="0">
                <a:solidFill>
                  <a:srgbClr val="000000"/>
                </a:solidFill>
                <a:latin typeface="Manjari" panose="02000503000000000000"/>
              </a:rPr>
              <a:t>Fuente: Ruiz, K. (2015). </a:t>
            </a:r>
            <a:r>
              <a:rPr lang="es-MX" sz="1800" i="1" dirty="0">
                <a:solidFill>
                  <a:srgbClr val="000000"/>
                </a:solidFill>
                <a:latin typeface="Manjari" panose="02000503000000000000"/>
              </a:rPr>
              <a:t>Aplicación de masaje relajante</a:t>
            </a:r>
            <a:r>
              <a:rPr lang="es-MX" sz="1800" dirty="0">
                <a:solidFill>
                  <a:srgbClr val="000000"/>
                </a:solidFill>
                <a:latin typeface="Manjari" panose="02000503000000000000"/>
              </a:rPr>
              <a:t>. Instituto Nacional de Aprendizaje, Costa Rica. </a:t>
            </a:r>
          </a:p>
        </p:txBody>
      </p:sp>
    </p:spTree>
    <p:extLst>
      <p:ext uri="{BB962C8B-B14F-4D97-AF65-F5344CB8AC3E}">
        <p14:creationId xmlns:p14="http://schemas.microsoft.com/office/powerpoint/2010/main" val="310452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11" name="Marcador de contenido 2">
            <a:extLst>
              <a:ext uri="{FF2B5EF4-FFF2-40B4-BE49-F238E27FC236}">
                <a16:creationId xmlns:a16="http://schemas.microsoft.com/office/drawing/2014/main" id="{24D00ED8-4BE2-4DD1-B5C9-2FB502289201}"/>
              </a:ext>
            </a:extLst>
          </p:cNvPr>
          <p:cNvSpPr txBox="1">
            <a:spLocks/>
          </p:cNvSpPr>
          <p:nvPr/>
        </p:nvSpPr>
        <p:spPr>
          <a:xfrm>
            <a:off x="562708" y="962323"/>
            <a:ext cx="11424433" cy="951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endParaRPr lang="es-ES" sz="2000" dirty="0">
              <a:latin typeface="Montserrat Medium" panose="00000600000000000000" pitchFamily="2" charset="0"/>
            </a:endParaRPr>
          </a:p>
        </p:txBody>
      </p:sp>
      <p:sp>
        <p:nvSpPr>
          <p:cNvPr id="14" name="Título 1">
            <a:extLst>
              <a:ext uri="{FF2B5EF4-FFF2-40B4-BE49-F238E27FC236}">
                <a16:creationId xmlns:a16="http://schemas.microsoft.com/office/drawing/2014/main" id="{846E4765-4184-4D90-B48B-4D4E9C6AEF09}"/>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Ejercicios para movilización de manos</a:t>
            </a:r>
            <a:endParaRPr lang="es-CR" sz="3000" b="1" dirty="0">
              <a:latin typeface="Manjari" panose="02000503000000000000" pitchFamily="2" charset="0"/>
              <a:cs typeface="Manjari" panose="02000503000000000000" pitchFamily="2" charset="0"/>
            </a:endParaRPr>
          </a:p>
        </p:txBody>
      </p:sp>
      <p:sp>
        <p:nvSpPr>
          <p:cNvPr id="15" name="Marcador de contenido 2">
            <a:extLst>
              <a:ext uri="{FF2B5EF4-FFF2-40B4-BE49-F238E27FC236}">
                <a16:creationId xmlns:a16="http://schemas.microsoft.com/office/drawing/2014/main" id="{E685DF73-0728-44DB-A9D5-38D943EAD3BC}"/>
              </a:ext>
            </a:extLst>
          </p:cNvPr>
          <p:cNvSpPr>
            <a:spLocks noGrp="1"/>
          </p:cNvSpPr>
          <p:nvPr>
            <p:ph idx="1"/>
          </p:nvPr>
        </p:nvSpPr>
        <p:spPr>
          <a:xfrm>
            <a:off x="445401" y="1684762"/>
            <a:ext cx="4031349" cy="3858788"/>
          </a:xfrm>
        </p:spPr>
        <p:txBody>
          <a:bodyPr>
            <a:normAutofit/>
          </a:bodyPr>
          <a:lstStyle/>
          <a:p>
            <a:pPr algn="l"/>
            <a:endParaRPr lang="es-CR" sz="1800" b="0" i="0" u="none" strike="noStrike" baseline="0" dirty="0">
              <a:solidFill>
                <a:srgbClr val="000000"/>
              </a:solidFill>
              <a:latin typeface="Arial" panose="020B0604020202020204" pitchFamily="34" charset="0"/>
            </a:endParaRPr>
          </a:p>
          <a:p>
            <a:pPr marL="0" indent="0">
              <a:buNone/>
            </a:pPr>
            <a:r>
              <a:rPr lang="es-CR" sz="2000" b="1" i="0" u="none" strike="noStrike" baseline="0" dirty="0">
                <a:solidFill>
                  <a:srgbClr val="000000"/>
                </a:solidFill>
                <a:latin typeface="Manjari" panose="02000503000000000000"/>
              </a:rPr>
              <a:t>Ejercicio N. 10 </a:t>
            </a:r>
          </a:p>
          <a:p>
            <a:pPr marL="0" indent="0">
              <a:buNone/>
            </a:pPr>
            <a:r>
              <a:rPr lang="es-MX" sz="1800" b="0" i="0" u="none" strike="noStrike" baseline="0" dirty="0">
                <a:solidFill>
                  <a:srgbClr val="000000"/>
                </a:solidFill>
                <a:latin typeface="Arial" panose="020B0604020202020204" pitchFamily="34" charset="0"/>
              </a:rPr>
              <a:t>Rotación de muñecas en ambos sentidos. 	</a:t>
            </a:r>
          </a:p>
          <a:p>
            <a:pPr marL="0" indent="0">
              <a:buNone/>
            </a:pPr>
            <a:r>
              <a:rPr lang="es-MX" sz="1800" b="0" i="0" u="none" strike="noStrike" baseline="0" dirty="0">
                <a:solidFill>
                  <a:srgbClr val="000000"/>
                </a:solidFill>
                <a:latin typeface="Arial" panose="020B0604020202020204" pitchFamily="34" charset="0"/>
              </a:rPr>
              <a:t>	</a:t>
            </a:r>
          </a:p>
          <a:p>
            <a:pPr marL="0" indent="0">
              <a:buNone/>
            </a:pPr>
            <a:r>
              <a:rPr lang="es-CR" sz="1800" b="0" i="0" u="none" strike="noStrike" baseline="0" dirty="0">
                <a:solidFill>
                  <a:srgbClr val="000000"/>
                </a:solidFill>
                <a:latin typeface="Arial" panose="020B0604020202020204" pitchFamily="34" charset="0"/>
              </a:rPr>
              <a:t>	</a:t>
            </a:r>
          </a:p>
          <a:p>
            <a:pPr marL="0" indent="0">
              <a:buNone/>
            </a:pPr>
            <a:endParaRPr lang="es-CR" sz="180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buNone/>
            </a:pPr>
            <a:endParaRPr lang="es-CR" sz="1800" b="0" i="0" u="none" strike="noStrike" baseline="0" dirty="0">
              <a:solidFill>
                <a:srgbClr val="000000"/>
              </a:solidFill>
              <a:latin typeface="Arial" panose="020B0604020202020204" pitchFamily="34" charset="0"/>
            </a:endParaRP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endParaRPr lang="es-ES" sz="2400" dirty="0">
              <a:latin typeface="Montserrat Medium" panose="00000600000000000000" pitchFamily="2" charset="0"/>
            </a:endParaRPr>
          </a:p>
          <a:p>
            <a:pPr marL="0" indent="0">
              <a:buNone/>
            </a:pPr>
            <a:endParaRPr lang="es-ES" sz="2400" dirty="0">
              <a:latin typeface="Montserrat Medium" panose="00000600000000000000" pitchFamily="2" charset="0"/>
            </a:endParaRPr>
          </a:p>
        </p:txBody>
      </p:sp>
      <p:pic>
        <p:nvPicPr>
          <p:cNvPr id="16" name="Imagen 15">
            <a:extLst>
              <a:ext uri="{FF2B5EF4-FFF2-40B4-BE49-F238E27FC236}">
                <a16:creationId xmlns:a16="http://schemas.microsoft.com/office/drawing/2014/main" id="{9CD1A003-760D-4D6E-83CA-EACE28A6AA24}"/>
              </a:ext>
            </a:extLst>
          </p:cNvPr>
          <p:cNvPicPr>
            <a:picLocks noChangeAspect="1"/>
          </p:cNvPicPr>
          <p:nvPr/>
        </p:nvPicPr>
        <p:blipFill>
          <a:blip r:embed="rId3"/>
          <a:stretch>
            <a:fillRect/>
          </a:stretch>
        </p:blipFill>
        <p:spPr>
          <a:xfrm>
            <a:off x="2801983" y="2824420"/>
            <a:ext cx="3004457" cy="2816679"/>
          </a:xfrm>
          <a:prstGeom prst="rect">
            <a:avLst/>
          </a:prstGeom>
        </p:spPr>
      </p:pic>
      <p:sp>
        <p:nvSpPr>
          <p:cNvPr id="17" name="Marcador de contenido 2">
            <a:extLst>
              <a:ext uri="{FF2B5EF4-FFF2-40B4-BE49-F238E27FC236}">
                <a16:creationId xmlns:a16="http://schemas.microsoft.com/office/drawing/2014/main" id="{782DDD9B-63C2-4CEA-AA1B-A3BF84BCE24C}"/>
              </a:ext>
            </a:extLst>
          </p:cNvPr>
          <p:cNvSpPr txBox="1">
            <a:spLocks/>
          </p:cNvSpPr>
          <p:nvPr/>
        </p:nvSpPr>
        <p:spPr>
          <a:xfrm>
            <a:off x="6322785" y="1711003"/>
            <a:ext cx="5423814" cy="39504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R" sz="1800" dirty="0">
              <a:solidFill>
                <a:srgbClr val="000000"/>
              </a:solidFill>
              <a:latin typeface="Arial" panose="020B0604020202020204" pitchFamily="34" charset="0"/>
            </a:endParaRPr>
          </a:p>
          <a:p>
            <a:pPr marL="0" indent="0">
              <a:buNone/>
            </a:pPr>
            <a:r>
              <a:rPr lang="es-CR" sz="2000" b="1" dirty="0">
                <a:solidFill>
                  <a:srgbClr val="000000"/>
                </a:solidFill>
                <a:latin typeface="Manjari" panose="02000503000000000000"/>
              </a:rPr>
              <a:t>Recuerde: </a:t>
            </a:r>
          </a:p>
          <a:p>
            <a:pPr marL="0" indent="0">
              <a:buNone/>
            </a:pPr>
            <a:r>
              <a:rPr lang="es-CR" sz="2000" b="1" dirty="0">
                <a:solidFill>
                  <a:srgbClr val="000000"/>
                </a:solidFill>
                <a:latin typeface="Manjari" panose="02000503000000000000"/>
              </a:rPr>
              <a:t> </a:t>
            </a:r>
            <a:r>
              <a:rPr lang="es-CR" sz="2000" dirty="0">
                <a:solidFill>
                  <a:srgbClr val="000000"/>
                </a:solidFill>
                <a:latin typeface="Manjari" panose="02000503000000000000"/>
              </a:rPr>
              <a:t>- Las movilizaciones no deben generar dolor, si esto sucede consulte con un profesional en salud.</a:t>
            </a:r>
          </a:p>
          <a:p>
            <a:pPr>
              <a:buFontTx/>
              <a:buChar char="-"/>
            </a:pPr>
            <a:r>
              <a:rPr lang="es-CR" sz="2000" dirty="0">
                <a:solidFill>
                  <a:srgbClr val="000000"/>
                </a:solidFill>
                <a:latin typeface="Manjari" panose="02000503000000000000"/>
              </a:rPr>
              <a:t>Realice los movimientos de manera lenta y controlada. </a:t>
            </a:r>
          </a:p>
          <a:p>
            <a:pPr>
              <a:buFontTx/>
              <a:buChar char="-"/>
            </a:pPr>
            <a:r>
              <a:rPr lang="es-CR" sz="2000" dirty="0">
                <a:solidFill>
                  <a:srgbClr val="000000"/>
                </a:solidFill>
                <a:latin typeface="Manjari" panose="02000503000000000000"/>
              </a:rPr>
              <a:t>No sobrepase los límites de su propio cuerpo, respete la capacidad de movimiento de sus articulaciones. </a:t>
            </a:r>
          </a:p>
          <a:p>
            <a:pPr>
              <a:buFontTx/>
              <a:buChar char="-"/>
            </a:pPr>
            <a:r>
              <a:rPr lang="es-CR" sz="2000" dirty="0">
                <a:solidFill>
                  <a:srgbClr val="000000"/>
                </a:solidFill>
                <a:latin typeface="Manjari" panose="02000503000000000000"/>
              </a:rPr>
              <a:t>Puede realizar las movilizaciones en cualquier posición, lo importante es mantener la higiene postural. </a:t>
            </a: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buFont typeface="Arial" panose="020B0604020202020204" pitchFamily="34" charset="0"/>
              <a:buNone/>
            </a:pPr>
            <a:endParaRPr lang="es-CR" sz="1800" dirty="0">
              <a:solidFill>
                <a:srgbClr val="000000"/>
              </a:solidFill>
              <a:latin typeface="Arial" panose="020B0604020202020204" pitchFamily="34" charset="0"/>
            </a:endParaRPr>
          </a:p>
          <a:p>
            <a:pPr marL="0" indent="0">
              <a:lnSpc>
                <a:spcPct val="160000"/>
              </a:lnSpc>
              <a:buFont typeface="Arial" panose="020B0604020202020204" pitchFamily="34" charset="0"/>
              <a:buNone/>
            </a:pPr>
            <a:endParaRPr lang="es-ES" sz="2000" dirty="0">
              <a:latin typeface="Manjari" panose="02000503000000000000" pitchFamily="2" charset="0"/>
              <a:cs typeface="Manjari" panose="02000503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a:p>
            <a:pPr marL="0" indent="0">
              <a:buFont typeface="Arial" panose="020B0604020202020204" pitchFamily="34" charset="0"/>
              <a:buNone/>
            </a:pPr>
            <a:endParaRPr lang="es-ES" sz="2400" dirty="0">
              <a:latin typeface="Montserrat Medium" panose="00000600000000000000" pitchFamily="2" charset="0"/>
            </a:endParaRPr>
          </a:p>
        </p:txBody>
      </p:sp>
      <p:sp>
        <p:nvSpPr>
          <p:cNvPr id="18" name="CuadroTexto 17">
            <a:extLst>
              <a:ext uri="{FF2B5EF4-FFF2-40B4-BE49-F238E27FC236}">
                <a16:creationId xmlns:a16="http://schemas.microsoft.com/office/drawing/2014/main" id="{1217B4A2-B0BF-47F8-BE6B-F13FBEDC9D1F}"/>
              </a:ext>
            </a:extLst>
          </p:cNvPr>
          <p:cNvSpPr txBox="1"/>
          <p:nvPr/>
        </p:nvSpPr>
        <p:spPr>
          <a:xfrm>
            <a:off x="548640" y="6267017"/>
            <a:ext cx="9963443" cy="369332"/>
          </a:xfrm>
          <a:prstGeom prst="rect">
            <a:avLst/>
          </a:prstGeom>
          <a:noFill/>
        </p:spPr>
        <p:txBody>
          <a:bodyPr wrap="square">
            <a:spAutoFit/>
          </a:bodyPr>
          <a:lstStyle/>
          <a:p>
            <a:pPr marL="457200" lvl="1" indent="-457200">
              <a:lnSpc>
                <a:spcPct val="100000"/>
              </a:lnSpc>
              <a:spcAft>
                <a:spcPts val="1000"/>
              </a:spcAft>
              <a:buNone/>
            </a:pPr>
            <a:r>
              <a:rPr lang="es-MX" sz="1800" dirty="0">
                <a:solidFill>
                  <a:srgbClr val="000000"/>
                </a:solidFill>
                <a:latin typeface="Manjari" panose="02000503000000000000"/>
              </a:rPr>
              <a:t>Fuente: Ruiz, K. (2015). </a:t>
            </a:r>
            <a:r>
              <a:rPr lang="es-MX" sz="1800" i="1" dirty="0">
                <a:solidFill>
                  <a:srgbClr val="000000"/>
                </a:solidFill>
                <a:latin typeface="Manjari" panose="02000503000000000000"/>
              </a:rPr>
              <a:t>Aplicación de masaje relajante</a:t>
            </a:r>
            <a:r>
              <a:rPr lang="es-MX" sz="1800" dirty="0">
                <a:solidFill>
                  <a:srgbClr val="000000"/>
                </a:solidFill>
                <a:latin typeface="Manjari" panose="02000503000000000000"/>
              </a:rPr>
              <a:t>. Instituto Nacional de Aprendizaje, Costa Rica. </a:t>
            </a:r>
          </a:p>
        </p:txBody>
      </p:sp>
    </p:spTree>
    <p:extLst>
      <p:ext uri="{BB962C8B-B14F-4D97-AF65-F5344CB8AC3E}">
        <p14:creationId xmlns:p14="http://schemas.microsoft.com/office/powerpoint/2010/main" val="3032292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Título 1"/>
          <p:cNvSpPr txBox="1">
            <a:spLocks noGrp="1"/>
          </p:cNvSpPr>
          <p:nvPr>
            <p:ph type="ctrTitle"/>
          </p:nvPr>
        </p:nvSpPr>
        <p:spPr>
          <a:xfrm>
            <a:off x="1524000" y="723424"/>
            <a:ext cx="9144000" cy="1353552"/>
          </a:xfrm>
          <a:prstGeom prst="rect">
            <a:avLst/>
          </a:prstGeom>
        </p:spPr>
        <p:txBody>
          <a:bodyPr/>
          <a:lstStyle/>
          <a:p>
            <a:r>
              <a:rPr lang="es-MX" dirty="0">
                <a:latin typeface="Manjari"/>
              </a:rPr>
              <a:t>Continuación…</a:t>
            </a:r>
            <a:endParaRPr dirty="0">
              <a:latin typeface="Manjari"/>
            </a:endParaRPr>
          </a:p>
        </p:txBody>
      </p:sp>
      <p:sp>
        <p:nvSpPr>
          <p:cNvPr id="113" name="Subtítulo 2"/>
          <p:cNvSpPr txBox="1">
            <a:spLocks noGrp="1"/>
          </p:cNvSpPr>
          <p:nvPr>
            <p:ph type="subTitle" sz="quarter" idx="1"/>
          </p:nvPr>
        </p:nvSpPr>
        <p:spPr>
          <a:xfrm>
            <a:off x="0" y="2773179"/>
            <a:ext cx="12192000" cy="2502205"/>
          </a:xfrm>
          <a:prstGeom prst="rect">
            <a:avLst/>
          </a:prstGeom>
          <a:solidFill>
            <a:schemeClr val="bg1"/>
          </a:solidFill>
        </p:spPr>
        <p:txBody>
          <a:bodyPr>
            <a:normAutofit/>
          </a:bodyPr>
          <a:lstStyle/>
          <a:p>
            <a:pPr marL="900113" lvl="2" indent="0" algn="l">
              <a:tabLst>
                <a:tab pos="11212513" algn="l"/>
              </a:tabLst>
            </a:pPr>
            <a:r>
              <a:rPr lang="es-CR" dirty="0">
                <a:latin typeface="Manjari"/>
              </a:rPr>
              <a:t>Para continuar con el estudio de este tema, continúe con el recurso llamado “Parte II </a:t>
            </a:r>
            <a:r>
              <a:rPr lang="es-MX" dirty="0">
                <a:latin typeface="Manjari"/>
              </a:rPr>
              <a:t>Estiramientos y movilización de previo a la realización de automasaje”</a:t>
            </a:r>
            <a:endParaRPr lang="es-CR" dirty="0">
              <a:latin typeface="Manjari"/>
            </a:endParaRPr>
          </a:p>
          <a:p>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Marcador de contenido 2">
            <a:extLst>
              <a:ext uri="{FF2B5EF4-FFF2-40B4-BE49-F238E27FC236}">
                <a16:creationId xmlns:a16="http://schemas.microsoft.com/office/drawing/2014/main" id="{48B08FA4-C32A-4199-8B6A-0CD4B7ABC0AA}"/>
              </a:ext>
            </a:extLst>
          </p:cNvPr>
          <p:cNvSpPr txBox="1">
            <a:spLocks/>
          </p:cNvSpPr>
          <p:nvPr/>
        </p:nvSpPr>
        <p:spPr>
          <a:xfrm>
            <a:off x="787790" y="1406766"/>
            <a:ext cx="5753687" cy="417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s-MX" sz="2000" dirty="0">
                <a:solidFill>
                  <a:srgbClr val="010101"/>
                </a:solidFill>
                <a:latin typeface="Manjari" panose="02000503000000000000"/>
              </a:rPr>
              <a:t>Ayuda a reducir el dolor.</a:t>
            </a:r>
          </a:p>
          <a:p>
            <a:pPr>
              <a:lnSpc>
                <a:spcPct val="170000"/>
              </a:lnSpc>
            </a:pPr>
            <a:r>
              <a:rPr lang="es-MX" sz="2000" dirty="0">
                <a:solidFill>
                  <a:srgbClr val="010101"/>
                </a:solidFill>
                <a:latin typeface="Manjari" panose="02000503000000000000"/>
              </a:rPr>
              <a:t>Mejora de la movilidad y flexibilidad articular.</a:t>
            </a:r>
          </a:p>
          <a:p>
            <a:pPr>
              <a:lnSpc>
                <a:spcPct val="170000"/>
              </a:lnSpc>
            </a:pPr>
            <a:r>
              <a:rPr lang="es-MX" sz="2000" dirty="0">
                <a:solidFill>
                  <a:srgbClr val="010101"/>
                </a:solidFill>
                <a:latin typeface="Manjari" panose="02000503000000000000"/>
              </a:rPr>
              <a:t>Mayor elasticidad a los tejidos.</a:t>
            </a:r>
          </a:p>
          <a:p>
            <a:pPr>
              <a:lnSpc>
                <a:spcPct val="170000"/>
              </a:lnSpc>
            </a:pPr>
            <a:r>
              <a:rPr lang="es-MX" sz="2000" dirty="0">
                <a:solidFill>
                  <a:srgbClr val="010101"/>
                </a:solidFill>
                <a:latin typeface="Manjari" panose="02000503000000000000"/>
              </a:rPr>
              <a:t>Ampliación de los movimientos.</a:t>
            </a:r>
          </a:p>
          <a:p>
            <a:pPr>
              <a:lnSpc>
                <a:spcPct val="170000"/>
              </a:lnSpc>
            </a:pPr>
            <a:r>
              <a:rPr lang="es-MX" sz="2000" dirty="0">
                <a:solidFill>
                  <a:srgbClr val="010101"/>
                </a:solidFill>
                <a:latin typeface="Manjari" panose="02000503000000000000"/>
              </a:rPr>
              <a:t>Ayuda a elevar la temperatura (calentamiento) </a:t>
            </a:r>
          </a:p>
          <a:p>
            <a:pPr>
              <a:lnSpc>
                <a:spcPct val="170000"/>
              </a:lnSpc>
            </a:pPr>
            <a:r>
              <a:rPr lang="es-MX" sz="2000" dirty="0">
                <a:solidFill>
                  <a:srgbClr val="010101"/>
                </a:solidFill>
                <a:latin typeface="Manjari" panose="02000503000000000000"/>
              </a:rPr>
              <a:t>Mejorar el equilibrio y la fortaleza.</a:t>
            </a:r>
          </a:p>
        </p:txBody>
      </p:sp>
      <p:sp>
        <p:nvSpPr>
          <p:cNvPr id="9" name="CuadroTexto 8">
            <a:extLst>
              <a:ext uri="{FF2B5EF4-FFF2-40B4-BE49-F238E27FC236}">
                <a16:creationId xmlns:a16="http://schemas.microsoft.com/office/drawing/2014/main" id="{FEA346FB-39E8-4260-A121-B1B1276542A7}"/>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Beneficios de las movilizaciones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pic>
        <p:nvPicPr>
          <p:cNvPr id="2050" name="Picture 2" descr="Qué son los beneficios? — Steemit">
            <a:extLst>
              <a:ext uri="{FF2B5EF4-FFF2-40B4-BE49-F238E27FC236}">
                <a16:creationId xmlns:a16="http://schemas.microsoft.com/office/drawing/2014/main" id="{988B34F6-EB1E-4055-86C4-0DE5CFF36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561" y="1406766"/>
            <a:ext cx="4809602" cy="355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4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2716"/>
            <a:ext cx="12192000" cy="1119352"/>
          </a:xfrm>
          <a:prstGeom prst="rect">
            <a:avLst/>
          </a:prstGeom>
        </p:spPr>
      </p:pic>
      <p:sp>
        <p:nvSpPr>
          <p:cNvPr id="9" name="CuadroTexto 8">
            <a:extLst>
              <a:ext uri="{FF2B5EF4-FFF2-40B4-BE49-F238E27FC236}">
                <a16:creationId xmlns:a16="http://schemas.microsoft.com/office/drawing/2014/main" id="{FEA346FB-39E8-4260-A121-B1B1276542A7}"/>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Contraindicaciones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5" name="CuadroTexto 4">
            <a:extLst>
              <a:ext uri="{FF2B5EF4-FFF2-40B4-BE49-F238E27FC236}">
                <a16:creationId xmlns:a16="http://schemas.microsoft.com/office/drawing/2014/main" id="{95C0D422-D2C4-4E17-9120-24E05D57AFA2}"/>
              </a:ext>
            </a:extLst>
          </p:cNvPr>
          <p:cNvSpPr txBox="1"/>
          <p:nvPr/>
        </p:nvSpPr>
        <p:spPr>
          <a:xfrm>
            <a:off x="633908" y="1606084"/>
            <a:ext cx="6582818" cy="3276282"/>
          </a:xfrm>
          <a:prstGeom prst="rect">
            <a:avLst/>
          </a:prstGeom>
          <a:noFill/>
        </p:spPr>
        <p:txBody>
          <a:bodyPr wrap="square">
            <a:spAutoFit/>
          </a:bodyPr>
          <a:lstStyle/>
          <a:p>
            <a:pPr algn="just">
              <a:lnSpc>
                <a:spcPct val="150000"/>
              </a:lnSpc>
            </a:pPr>
            <a:r>
              <a:rPr lang="es-MX" sz="2000" dirty="0">
                <a:solidFill>
                  <a:srgbClr val="010101"/>
                </a:solidFill>
                <a:latin typeface="Manjari" panose="02000503000000000000"/>
              </a:rPr>
              <a:t>Para este curso, se recomienda la realización de ejercicios de movilización previos a la realización de técnicas de automasaje. Sin embargo, se debe tomar en cuenta que toda técnica tiene sus contraindicaciones, por lo tanto, se sugiere tomar en cuenta la siguiente información y abstenerse de realizar movilizaciones si se tiene alguna de estas condiciones. </a:t>
            </a:r>
          </a:p>
        </p:txBody>
      </p:sp>
      <p:pic>
        <p:nvPicPr>
          <p:cNvPr id="2" name="Imagen 1">
            <a:extLst>
              <a:ext uri="{FF2B5EF4-FFF2-40B4-BE49-F238E27FC236}">
                <a16:creationId xmlns:a16="http://schemas.microsoft.com/office/drawing/2014/main" id="{ED8DE2F3-6DC0-4C30-A6ED-86E618A7417F}"/>
              </a:ext>
            </a:extLst>
          </p:cNvPr>
          <p:cNvPicPr>
            <a:picLocks noChangeAspect="1"/>
          </p:cNvPicPr>
          <p:nvPr/>
        </p:nvPicPr>
        <p:blipFill>
          <a:blip r:embed="rId3"/>
          <a:stretch>
            <a:fillRect/>
          </a:stretch>
        </p:blipFill>
        <p:spPr>
          <a:xfrm>
            <a:off x="7941365" y="1520672"/>
            <a:ext cx="3514798" cy="3447106"/>
          </a:xfrm>
          <a:prstGeom prst="rect">
            <a:avLst/>
          </a:prstGeom>
        </p:spPr>
      </p:pic>
    </p:spTree>
    <p:extLst>
      <p:ext uri="{BB962C8B-B14F-4D97-AF65-F5344CB8AC3E}">
        <p14:creationId xmlns:p14="http://schemas.microsoft.com/office/powerpoint/2010/main" val="118980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5" name="Título 1">
            <a:extLst>
              <a:ext uri="{FF2B5EF4-FFF2-40B4-BE49-F238E27FC236}">
                <a16:creationId xmlns:a16="http://schemas.microsoft.com/office/drawing/2014/main" id="{69F07B7C-83C0-4AA3-B53B-0472E4747691}"/>
              </a:ext>
            </a:extLst>
          </p:cNvPr>
          <p:cNvSpPr>
            <a:spLocks noGrp="1"/>
          </p:cNvSpPr>
          <p:nvPr>
            <p:ph type="title"/>
          </p:nvPr>
        </p:nvSpPr>
        <p:spPr>
          <a:xfrm>
            <a:off x="548640" y="365125"/>
            <a:ext cx="10515600" cy="915035"/>
          </a:xfrm>
        </p:spPr>
        <p:txBody>
          <a:bodyPr>
            <a:normAutofit/>
          </a:bodyPr>
          <a:lstStyle/>
          <a:p>
            <a:r>
              <a:rPr lang="es-ES" sz="3000" b="1" dirty="0">
                <a:latin typeface="Manjari" panose="02000503000000000000" pitchFamily="2" charset="0"/>
                <a:cs typeface="Manjari" panose="02000503000000000000" pitchFamily="2" charset="0"/>
              </a:rPr>
              <a:t>Contraindicaciones de las movilizaciones </a:t>
            </a:r>
            <a:endParaRPr lang="es-CR" sz="3000" b="1" dirty="0">
              <a:latin typeface="Manjari" panose="02000503000000000000" pitchFamily="2" charset="0"/>
              <a:cs typeface="Manjari" panose="02000503000000000000" pitchFamily="2" charset="0"/>
            </a:endParaRPr>
          </a:p>
        </p:txBody>
      </p:sp>
      <p:sp>
        <p:nvSpPr>
          <p:cNvPr id="7" name="CuadroTexto 6">
            <a:extLst>
              <a:ext uri="{FF2B5EF4-FFF2-40B4-BE49-F238E27FC236}">
                <a16:creationId xmlns:a16="http://schemas.microsoft.com/office/drawing/2014/main" id="{913551A0-7FAB-418B-B0B8-254775B6CE84}"/>
              </a:ext>
            </a:extLst>
          </p:cNvPr>
          <p:cNvSpPr txBox="1"/>
          <p:nvPr/>
        </p:nvSpPr>
        <p:spPr>
          <a:xfrm>
            <a:off x="6096000" y="1646236"/>
            <a:ext cx="5702104" cy="2814617"/>
          </a:xfrm>
          <a:prstGeom prst="rect">
            <a:avLst/>
          </a:prstGeom>
          <a:noFill/>
        </p:spPr>
        <p:txBody>
          <a:bodyPr wrap="square">
            <a:spAutoFit/>
          </a:bodyPr>
          <a:lstStyle/>
          <a:p>
            <a:pPr algn="l">
              <a:lnSpc>
                <a:spcPct val="150000"/>
              </a:lnSpc>
              <a:buFont typeface="Arial" panose="020B0604020202020204" pitchFamily="34" charset="0"/>
              <a:buChar char="•"/>
            </a:pPr>
            <a:r>
              <a:rPr lang="es-MX" sz="2000" dirty="0">
                <a:solidFill>
                  <a:srgbClr val="010101"/>
                </a:solidFill>
                <a:latin typeface="Manjari" panose="02000503000000000000"/>
              </a:rPr>
              <a:t>P</a:t>
            </a:r>
            <a:r>
              <a:rPr lang="es-MX" sz="2000" b="0" i="0" dirty="0">
                <a:solidFill>
                  <a:srgbClr val="010101"/>
                </a:solidFill>
                <a:effectLst/>
                <a:latin typeface="Manjari" panose="02000503000000000000"/>
              </a:rPr>
              <a:t>resencia de dolor agudo y punzante de la articulación que se quiera mover.</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Si se está en estado de embarazo, consultar antes con su médico.</a:t>
            </a:r>
          </a:p>
          <a:p>
            <a:pPr algn="l">
              <a:lnSpc>
                <a:spcPct val="150000"/>
              </a:lnSpc>
              <a:buFont typeface="Arial" panose="020B0604020202020204" pitchFamily="34" charset="0"/>
              <a:buChar char="•"/>
            </a:pPr>
            <a:r>
              <a:rPr lang="es-MX" sz="2000" b="1" u="sng" dirty="0">
                <a:solidFill>
                  <a:srgbClr val="010101"/>
                </a:solidFill>
                <a:latin typeface="Manjari" panose="02000503000000000000"/>
              </a:rPr>
              <a:t>Consulte con un profesional en salud si tiene dudas sobre otra condición. </a:t>
            </a:r>
            <a:endParaRPr lang="es-MX" sz="2000" b="1" i="0" u="sng" dirty="0">
              <a:solidFill>
                <a:srgbClr val="010101"/>
              </a:solidFill>
              <a:effectLst/>
              <a:latin typeface="Manjari" panose="02000503000000000000"/>
            </a:endParaRPr>
          </a:p>
        </p:txBody>
      </p:sp>
      <p:sp>
        <p:nvSpPr>
          <p:cNvPr id="8" name="CuadroTexto 7">
            <a:extLst>
              <a:ext uri="{FF2B5EF4-FFF2-40B4-BE49-F238E27FC236}">
                <a16:creationId xmlns:a16="http://schemas.microsoft.com/office/drawing/2014/main" id="{050D2763-DA61-4796-B8DE-119D4DB94815}"/>
              </a:ext>
            </a:extLst>
          </p:cNvPr>
          <p:cNvSpPr txBox="1"/>
          <p:nvPr/>
        </p:nvSpPr>
        <p:spPr>
          <a:xfrm>
            <a:off x="393896" y="1560027"/>
            <a:ext cx="5477023" cy="3737946"/>
          </a:xfrm>
          <a:prstGeom prst="rect">
            <a:avLst/>
          </a:prstGeom>
          <a:noFill/>
        </p:spPr>
        <p:txBody>
          <a:bodyPr wrap="square">
            <a:spAutoFit/>
          </a:bodyPr>
          <a:lstStyle/>
          <a:p>
            <a:pPr algn="l">
              <a:lnSpc>
                <a:spcPct val="150000"/>
              </a:lnSpc>
              <a:buFont typeface="Arial" panose="020B0604020202020204" pitchFamily="34" charset="0"/>
              <a:buChar char="•"/>
            </a:pPr>
            <a:r>
              <a:rPr lang="es-MX" sz="2000" dirty="0">
                <a:solidFill>
                  <a:srgbClr val="010101"/>
                </a:solidFill>
                <a:latin typeface="Manjari" panose="02000503000000000000"/>
              </a:rPr>
              <a:t>Evitar movilizar la columna en caso de tener hernias. </a:t>
            </a:r>
          </a:p>
          <a:p>
            <a:pPr algn="l">
              <a:lnSpc>
                <a:spcPct val="150000"/>
              </a:lnSpc>
              <a:buFont typeface="Arial" panose="020B0604020202020204" pitchFamily="34" charset="0"/>
              <a:buChar char="•"/>
            </a:pPr>
            <a:r>
              <a:rPr lang="es-MX" sz="2000" dirty="0">
                <a:solidFill>
                  <a:srgbClr val="010101"/>
                </a:solidFill>
                <a:latin typeface="Manjari" panose="02000503000000000000"/>
              </a:rPr>
              <a:t>F</a:t>
            </a:r>
            <a:r>
              <a:rPr lang="es-MX" sz="2000" b="0" i="0" dirty="0">
                <a:solidFill>
                  <a:srgbClr val="010101"/>
                </a:solidFill>
                <a:effectLst/>
                <a:latin typeface="Manjari" panose="02000503000000000000"/>
              </a:rPr>
              <a:t>racturas o fisuras óseas. </a:t>
            </a:r>
          </a:p>
          <a:p>
            <a:pPr>
              <a:lnSpc>
                <a:spcPct val="150000"/>
              </a:lnSpc>
              <a:buFont typeface="Arial" panose="020B0604020202020204" pitchFamily="34" charset="0"/>
              <a:buChar char="•"/>
            </a:pPr>
            <a:r>
              <a:rPr lang="es-MX" sz="2000" dirty="0">
                <a:solidFill>
                  <a:srgbClr val="010101"/>
                </a:solidFill>
                <a:latin typeface="Manjari" panose="02000503000000000000"/>
              </a:rPr>
              <a:t>E</a:t>
            </a:r>
            <a:r>
              <a:rPr lang="es-MX" sz="2000" b="0" i="0" dirty="0">
                <a:solidFill>
                  <a:srgbClr val="010101"/>
                </a:solidFill>
                <a:effectLst/>
                <a:latin typeface="Manjari" panose="02000503000000000000"/>
              </a:rPr>
              <a:t>star en presencia de un proceso inflamatorio agudo o uno infeccioso.</a:t>
            </a:r>
          </a:p>
          <a:p>
            <a:pPr>
              <a:lnSpc>
                <a:spcPct val="150000"/>
              </a:lnSpc>
              <a:buFont typeface="Arial" panose="020B0604020202020204" pitchFamily="34" charset="0"/>
              <a:buChar char="•"/>
            </a:pPr>
            <a:r>
              <a:rPr lang="es-MX" sz="2000" dirty="0">
                <a:solidFill>
                  <a:srgbClr val="010101"/>
                </a:solidFill>
                <a:latin typeface="Manjari" panose="02000503000000000000"/>
              </a:rPr>
              <a:t>Heridas abiertas o lesiones agudas en la articulación que se desea mover. </a:t>
            </a:r>
            <a:endParaRPr lang="es-MX" sz="2000" b="0" i="0" dirty="0">
              <a:solidFill>
                <a:srgbClr val="010101"/>
              </a:solidFill>
              <a:effectLst/>
              <a:latin typeface="Manjari" panose="02000503000000000000"/>
            </a:endParaRPr>
          </a:p>
          <a:p>
            <a:pPr>
              <a:lnSpc>
                <a:spcPct val="150000"/>
              </a:lnSpc>
              <a:buFont typeface="Arial" panose="020B0604020202020204" pitchFamily="34" charset="0"/>
              <a:buChar char="•"/>
            </a:pPr>
            <a:endParaRPr lang="es-MX" sz="2000" b="0" i="0" dirty="0">
              <a:solidFill>
                <a:srgbClr val="010101"/>
              </a:solidFill>
              <a:effectLst/>
              <a:latin typeface="Manjari" panose="02000503000000000000"/>
            </a:endParaRPr>
          </a:p>
        </p:txBody>
      </p:sp>
    </p:spTree>
    <p:extLst>
      <p:ext uri="{BB962C8B-B14F-4D97-AF65-F5344CB8AC3E}">
        <p14:creationId xmlns:p14="http://schemas.microsoft.com/office/powerpoint/2010/main" val="326663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5" name="Título 1">
            <a:extLst>
              <a:ext uri="{FF2B5EF4-FFF2-40B4-BE49-F238E27FC236}">
                <a16:creationId xmlns:a16="http://schemas.microsoft.com/office/drawing/2014/main" id="{69F07B7C-83C0-4AA3-B53B-0472E4747691}"/>
              </a:ext>
            </a:extLst>
          </p:cNvPr>
          <p:cNvSpPr>
            <a:spLocks noGrp="1"/>
          </p:cNvSpPr>
          <p:nvPr>
            <p:ph type="title"/>
          </p:nvPr>
        </p:nvSpPr>
        <p:spPr>
          <a:xfrm>
            <a:off x="838200" y="2264263"/>
            <a:ext cx="10515600" cy="915035"/>
          </a:xfrm>
        </p:spPr>
        <p:txBody>
          <a:bodyPr>
            <a:normAutofit fontScale="90000"/>
          </a:bodyPr>
          <a:lstStyle/>
          <a:p>
            <a:pPr algn="ctr">
              <a:lnSpc>
                <a:spcPct val="150000"/>
              </a:lnSpc>
            </a:pPr>
            <a:r>
              <a:rPr lang="es-ES" sz="3000" b="1" dirty="0">
                <a:latin typeface="Manjari" panose="02000503000000000000" pitchFamily="2" charset="0"/>
                <a:cs typeface="Manjari" panose="02000503000000000000" pitchFamily="2" charset="0"/>
              </a:rPr>
              <a:t>Rutina de movilizaciones propuesta previo a la realización de automasaje relajante </a:t>
            </a: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50273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381528" y="1374754"/>
            <a:ext cx="11428943" cy="5122941"/>
          </a:xfrm>
          <a:prstGeom prst="rect">
            <a:avLst/>
          </a:prstGeom>
          <a:noFill/>
        </p:spPr>
        <p:txBody>
          <a:bodyPr wrap="square">
            <a:spAutoFit/>
          </a:bodyPr>
          <a:lstStyle/>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Realice los ejercicios de movilizaciones respetando su capacidad de movimiento, no ejerza presión en ningún movimiento. </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Siempre </a:t>
            </a:r>
            <a:r>
              <a:rPr lang="es-MX" sz="2000" dirty="0">
                <a:solidFill>
                  <a:srgbClr val="010101"/>
                </a:solidFill>
                <a:latin typeface="Manjari" panose="02000503000000000000"/>
              </a:rPr>
              <a:t>se debe velar por mantener una higiene postural adecuada (ante todo cuello y espalda recta)</a:t>
            </a:r>
            <a:r>
              <a:rPr lang="es-MX" sz="2000" b="0" i="0" dirty="0">
                <a:solidFill>
                  <a:srgbClr val="010101"/>
                </a:solidFill>
                <a:effectLst/>
                <a:latin typeface="Manjari" panose="02000503000000000000"/>
              </a:rPr>
              <a:t>.</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Se recomienda realizar de </a:t>
            </a:r>
            <a:r>
              <a:rPr lang="es-MX" sz="2000" b="1" i="0" dirty="0">
                <a:solidFill>
                  <a:srgbClr val="010101"/>
                </a:solidFill>
                <a:effectLst/>
                <a:latin typeface="Manjari" panose="02000503000000000000"/>
              </a:rPr>
              <a:t>3 repeticiones </a:t>
            </a:r>
            <a:r>
              <a:rPr lang="es-MX" sz="2000" b="0" i="0" dirty="0">
                <a:solidFill>
                  <a:srgbClr val="010101"/>
                </a:solidFill>
                <a:effectLst/>
                <a:latin typeface="Manjari" panose="02000503000000000000"/>
              </a:rPr>
              <a:t>de c</a:t>
            </a:r>
            <a:r>
              <a:rPr lang="es-MX" sz="2000" dirty="0">
                <a:solidFill>
                  <a:srgbClr val="010101"/>
                </a:solidFill>
                <a:latin typeface="Manjari" panose="02000503000000000000"/>
              </a:rPr>
              <a:t>ada movimiento</a:t>
            </a:r>
            <a:r>
              <a:rPr lang="es-MX" sz="2000" b="0" i="0" dirty="0">
                <a:solidFill>
                  <a:srgbClr val="010101"/>
                </a:solidFill>
                <a:effectLst/>
                <a:latin typeface="Manjari" panose="02000503000000000000"/>
              </a:rPr>
              <a:t>.</a:t>
            </a:r>
          </a:p>
          <a:p>
            <a:pPr algn="l">
              <a:lnSpc>
                <a:spcPct val="150000"/>
              </a:lnSpc>
              <a:buFont typeface="Arial" panose="020B0604020202020204" pitchFamily="34" charset="0"/>
              <a:buChar char="•"/>
            </a:pPr>
            <a:r>
              <a:rPr lang="es-MX" sz="2000" dirty="0">
                <a:solidFill>
                  <a:srgbClr val="010101"/>
                </a:solidFill>
                <a:latin typeface="Manjari" panose="02000503000000000000"/>
              </a:rPr>
              <a:t>Realice los movimientos de lenta y cuidadosamente. </a:t>
            </a:r>
          </a:p>
          <a:p>
            <a:pPr algn="l">
              <a:lnSpc>
                <a:spcPct val="150000"/>
              </a:lnSpc>
              <a:buFont typeface="Arial" panose="020B0604020202020204" pitchFamily="34" charset="0"/>
              <a:buChar char="•"/>
            </a:pPr>
            <a:r>
              <a:rPr lang="es-MX" sz="2000" dirty="0">
                <a:solidFill>
                  <a:srgbClr val="010101"/>
                </a:solidFill>
                <a:latin typeface="Manjari" panose="02000503000000000000"/>
              </a:rPr>
              <a:t>Deténgase si siente dolor. Es normal que sienta cierta molestia al principio. Si el dolor persiste, consulte con un profesional de salud. </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Procure realizar las movilizaciones siempre en el mismo orden. Si desea realizar movilizaciones en todo el cuerpo, lo ideal es iniciar de la cabeza a los pies. </a:t>
            </a:r>
          </a:p>
          <a:p>
            <a:pPr algn="l">
              <a:lnSpc>
                <a:spcPct val="150000"/>
              </a:lnSpc>
              <a:buFont typeface="Arial" panose="020B0604020202020204" pitchFamily="34" charset="0"/>
              <a:buChar char="•"/>
            </a:pPr>
            <a:r>
              <a:rPr lang="es-MX" sz="2000" dirty="0">
                <a:solidFill>
                  <a:srgbClr val="010101"/>
                </a:solidFill>
                <a:latin typeface="Manjari" panose="02000503000000000000"/>
              </a:rPr>
              <a:t>Durante las movilizaciones se debe mantener una </a:t>
            </a:r>
            <a:r>
              <a:rPr lang="es-MX" sz="2000" b="1" dirty="0">
                <a:solidFill>
                  <a:srgbClr val="010101"/>
                </a:solidFill>
                <a:latin typeface="Manjari" panose="02000503000000000000"/>
              </a:rPr>
              <a:t>respiración</a:t>
            </a:r>
            <a:r>
              <a:rPr lang="es-MX" sz="2000" dirty="0">
                <a:solidFill>
                  <a:srgbClr val="010101"/>
                </a:solidFill>
                <a:latin typeface="Manjari" panose="02000503000000000000"/>
              </a:rPr>
              <a:t> constante y profunda, no se debe sostener la respiración.</a:t>
            </a:r>
            <a:endParaRPr lang="es-MX" sz="2000" b="0" i="0" dirty="0">
              <a:solidFill>
                <a:srgbClr val="010101"/>
              </a:solidFill>
              <a:effectLst/>
              <a:latin typeface="Manjari" panose="02000503000000000000"/>
            </a:endParaRPr>
          </a:p>
        </p:txBody>
      </p:sp>
      <p:sp>
        <p:nvSpPr>
          <p:cNvPr id="7" name="CuadroTexto 6">
            <a:extLst>
              <a:ext uri="{FF2B5EF4-FFF2-40B4-BE49-F238E27FC236}">
                <a16:creationId xmlns:a16="http://schemas.microsoft.com/office/drawing/2014/main" id="{503DA1B9-12C7-4468-910D-22803660BE83}"/>
              </a:ext>
            </a:extLst>
          </p:cNvPr>
          <p:cNvSpPr txBox="1"/>
          <p:nvPr/>
        </p:nvSpPr>
        <p:spPr>
          <a:xfrm>
            <a:off x="521367" y="581385"/>
            <a:ext cx="7862978" cy="523220"/>
          </a:xfrm>
          <a:prstGeom prst="rect">
            <a:avLst/>
          </a:prstGeom>
          <a:noFill/>
        </p:spPr>
        <p:txBody>
          <a:bodyPr wrap="square">
            <a:spAutoFit/>
          </a:bodyPr>
          <a:lstStyle/>
          <a:p>
            <a:r>
              <a:rPr lang="es-MX" sz="2800" b="1" dirty="0">
                <a:solidFill>
                  <a:srgbClr val="010101"/>
                </a:solidFill>
                <a:latin typeface="Manjari" panose="02000503000000000000"/>
              </a:rPr>
              <a:t>Metodología para movilizaciones </a:t>
            </a:r>
            <a:endParaRPr lang="es-CR" sz="28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150455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67347" y="1618860"/>
            <a:ext cx="5524603" cy="3477875"/>
          </a:xfrm>
          <a:prstGeom prst="rect">
            <a:avLst/>
          </a:prstGeom>
          <a:noFill/>
        </p:spPr>
        <p:txBody>
          <a:bodyPr wrap="square">
            <a:spAutoFit/>
          </a:bodyPr>
          <a:lstStyle/>
          <a:p>
            <a:pPr marL="457200" indent="-457200">
              <a:buAutoNum type="arabicPeriod"/>
            </a:pPr>
            <a:r>
              <a:rPr lang="es-MX" sz="2000" dirty="0">
                <a:solidFill>
                  <a:srgbClr val="010101"/>
                </a:solidFill>
                <a:latin typeface="Manjari" panose="02000503000000000000"/>
              </a:rPr>
              <a:t>Posición inicial: Puede sentarse o pararse. Mire de frente. Sus hombros deben estar rectos y relajados.</a:t>
            </a:r>
          </a:p>
          <a:p>
            <a:pPr marL="457200" indent="-457200">
              <a:buAutoNum type="arabicPeriod"/>
            </a:pPr>
            <a:endParaRPr lang="es-MX" sz="2000" dirty="0">
              <a:solidFill>
                <a:srgbClr val="010101"/>
              </a:solidFill>
              <a:latin typeface="Manjari" panose="02000503000000000000"/>
            </a:endParaRPr>
          </a:p>
          <a:p>
            <a:pPr marL="457200" indent="-457200">
              <a:buAutoNum type="arabicPeriod"/>
            </a:pPr>
            <a:r>
              <a:rPr lang="es-MX" sz="2000" dirty="0">
                <a:solidFill>
                  <a:srgbClr val="010101"/>
                </a:solidFill>
                <a:latin typeface="Manjari" panose="02000503000000000000"/>
              </a:rPr>
              <a:t>Inclinación de cabeza hacia adelante y hacia atrás: Incline su cabeza suavemente tratando que su mentón toque su pecho. Levante su barbilla hasta la posición inicial. Incline su cabeza hacia atrás lo más que pueda de manera que quede mirando hacia el cielo raso. Regrese su cabeza a la posición inicial.</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Movilizaciones de cuello</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309491" y="5870948"/>
            <a:ext cx="11566867" cy="646331"/>
          </a:xfrm>
          <a:prstGeom prst="rect">
            <a:avLst/>
          </a:prstGeom>
          <a:noFill/>
        </p:spPr>
        <p:txBody>
          <a:bodyPr wrap="square">
            <a:spAutoFit/>
          </a:bodyPr>
          <a:lstStyle/>
          <a:p>
            <a:r>
              <a:rPr lang="es-MX" sz="1800" dirty="0"/>
              <a:t>Fuente: </a:t>
            </a:r>
            <a:r>
              <a:rPr lang="es-MX" dirty="0"/>
              <a:t>Drugs.com.</a:t>
            </a:r>
            <a:r>
              <a:rPr lang="es-MX" sz="1800" dirty="0"/>
              <a:t> (2022). Ejercicios de rango de movimiento articular activo. </a:t>
            </a:r>
            <a:r>
              <a:rPr lang="es-MX" sz="1800" dirty="0">
                <a:hlinkClick r:id="rId3"/>
              </a:rPr>
              <a:t>https://www.drugs.com/cg_esp/ejercicios-de-rango-de-movimiento-activo.html</a:t>
            </a:r>
            <a:r>
              <a:rPr lang="es-MX" sz="1800" dirty="0"/>
              <a:t> </a:t>
            </a:r>
            <a:r>
              <a:rPr lang="es-MX" dirty="0"/>
              <a:t> </a:t>
            </a:r>
            <a:endParaRPr lang="es-MX" sz="2000" dirty="0">
              <a:solidFill>
                <a:srgbClr val="010101"/>
              </a:solidFill>
              <a:latin typeface="Manjari" panose="02000503000000000000"/>
            </a:endParaRPr>
          </a:p>
        </p:txBody>
      </p:sp>
      <p:pic>
        <p:nvPicPr>
          <p:cNvPr id="5" name="Imagen 4">
            <a:extLst>
              <a:ext uri="{FF2B5EF4-FFF2-40B4-BE49-F238E27FC236}">
                <a16:creationId xmlns:a16="http://schemas.microsoft.com/office/drawing/2014/main" id="{89289F86-A0D9-418E-8121-FAA95A9C4CDB}"/>
              </a:ext>
            </a:extLst>
          </p:cNvPr>
          <p:cNvPicPr>
            <a:picLocks noChangeAspect="1"/>
          </p:cNvPicPr>
          <p:nvPr/>
        </p:nvPicPr>
        <p:blipFill rotWithShape="1">
          <a:blip r:embed="rId4"/>
          <a:srcRect l="44483" t="28495" r="36897" b="31945"/>
          <a:stretch/>
        </p:blipFill>
        <p:spPr>
          <a:xfrm>
            <a:off x="112541" y="1762668"/>
            <a:ext cx="2615743" cy="3124360"/>
          </a:xfrm>
          <a:prstGeom prst="rect">
            <a:avLst/>
          </a:prstGeom>
        </p:spPr>
      </p:pic>
      <p:pic>
        <p:nvPicPr>
          <p:cNvPr id="9" name="Imagen 8">
            <a:extLst>
              <a:ext uri="{FF2B5EF4-FFF2-40B4-BE49-F238E27FC236}">
                <a16:creationId xmlns:a16="http://schemas.microsoft.com/office/drawing/2014/main" id="{9C661A17-A2A2-422A-8561-B1C1FE861429}"/>
              </a:ext>
            </a:extLst>
          </p:cNvPr>
          <p:cNvPicPr>
            <a:picLocks noChangeAspect="1"/>
          </p:cNvPicPr>
          <p:nvPr/>
        </p:nvPicPr>
        <p:blipFill rotWithShape="1">
          <a:blip r:embed="rId5"/>
          <a:srcRect l="46695" t="24295" r="30308" b="37637"/>
          <a:stretch/>
        </p:blipFill>
        <p:spPr>
          <a:xfrm>
            <a:off x="2871698" y="1699189"/>
            <a:ext cx="3364777" cy="3131566"/>
          </a:xfrm>
          <a:prstGeom prst="rect">
            <a:avLst/>
          </a:prstGeom>
        </p:spPr>
      </p:pic>
    </p:spTree>
    <p:extLst>
      <p:ext uri="{BB962C8B-B14F-4D97-AF65-F5344CB8AC3E}">
        <p14:creationId xmlns:p14="http://schemas.microsoft.com/office/powerpoint/2010/main" val="27398424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8E156A4674AD34E80549F9903209FC7" ma:contentTypeVersion="14" ma:contentTypeDescription="Crear nuevo documento." ma:contentTypeScope="" ma:versionID="9a19e94fa92c6703d29aaa674c5b0158">
  <xsd:schema xmlns:xsd="http://www.w3.org/2001/XMLSchema" xmlns:xs="http://www.w3.org/2001/XMLSchema" xmlns:p="http://schemas.microsoft.com/office/2006/metadata/properties" xmlns:ns3="70ab383b-58b9-46d8-b118-db47001474ef" xmlns:ns4="1171030a-9e6b-4f0d-bee7-c0e2ebeff5d2" targetNamespace="http://schemas.microsoft.com/office/2006/metadata/properties" ma:root="true" ma:fieldsID="b37f07afa12f9894de981218e87f845e" ns3:_="" ns4:_="">
    <xsd:import namespace="70ab383b-58b9-46d8-b118-db47001474ef"/>
    <xsd:import namespace="1171030a-9e6b-4f0d-bee7-c0e2ebeff5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b383b-58b9-46d8-b118-db47001474ef"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71030a-9e6b-4f0d-bee7-c0e2ebeff5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45485-6978-471F-8FB3-70CCCE8A1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b383b-58b9-46d8-b118-db47001474ef"/>
    <ds:schemaRef ds:uri="1171030a-9e6b-4f0d-bee7-c0e2ebeff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8046C-3822-489F-BC11-FF2F0D07DBDB}">
  <ds:schemaRefs>
    <ds:schemaRef ds:uri="http://purl.org/dc/elements/1.1/"/>
    <ds:schemaRef ds:uri="http://purl.org/dc/dcmitype/"/>
    <ds:schemaRef ds:uri="http://schemas.microsoft.com/office/2006/documentManagement/types"/>
    <ds:schemaRef ds:uri="70ab383b-58b9-46d8-b118-db47001474ef"/>
    <ds:schemaRef ds:uri="1171030a-9e6b-4f0d-bee7-c0e2ebeff5d2"/>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8B91E93C-2ECE-408B-B694-D79972820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2029</TotalTime>
  <Words>2871</Words>
  <Application>Microsoft Office PowerPoint</Application>
  <PresentationFormat>Panorámica</PresentationFormat>
  <Paragraphs>218</Paragraphs>
  <Slides>34</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34</vt:i4>
      </vt:variant>
    </vt:vector>
  </HeadingPairs>
  <TitlesOfParts>
    <vt:vector size="43" baseType="lpstr">
      <vt:lpstr>-apple-system</vt:lpstr>
      <vt:lpstr>Arial</vt:lpstr>
      <vt:lpstr>Calibri</vt:lpstr>
      <vt:lpstr>Calibri Light</vt:lpstr>
      <vt:lpstr>Helvetica</vt:lpstr>
      <vt:lpstr>Manjari</vt:lpstr>
      <vt:lpstr>Montserrat Medium</vt:lpstr>
      <vt:lpstr>Tema de Office</vt:lpstr>
      <vt:lpstr>1_Tema de Office</vt:lpstr>
      <vt:lpstr>Presentación de PowerPoint</vt:lpstr>
      <vt:lpstr>1. Movilización </vt:lpstr>
      <vt:lpstr>Presentación de PowerPoint</vt:lpstr>
      <vt:lpstr>Presentación de PowerPoint</vt:lpstr>
      <vt:lpstr>Presentación de PowerPoint</vt:lpstr>
      <vt:lpstr>Contraindicaciones de las movilizaciones </vt:lpstr>
      <vt:lpstr>Rutina de movilizaciones propuesta previo a la realización de automasaje relajante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Ejercicios para movilización de manos</vt:lpstr>
      <vt:lpstr>Ejercicios para movilización de manos</vt:lpstr>
      <vt:lpstr>Presentación de PowerPoint</vt:lpstr>
      <vt:lpstr>Ejercicios para movilización de manos</vt:lpstr>
      <vt:lpstr>Ejercicios para movilización de manos</vt:lpstr>
      <vt:lpstr>Continuación…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Jimenez Vargas</dc:creator>
  <cp:lastModifiedBy>Sylvia Alexandra</cp:lastModifiedBy>
  <cp:revision>106</cp:revision>
  <dcterms:created xsi:type="dcterms:W3CDTF">2021-03-17T02:02:25Z</dcterms:created>
  <dcterms:modified xsi:type="dcterms:W3CDTF">2022-07-21T20:50:17Z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0x010100D8E156A4674AD34E80549F9903209FC7</vt:lpwstr>
  </property>
</Properties>
</file>