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40"/>
  </p:notesMasterIdLst>
  <p:sldIdLst>
    <p:sldId id="447" r:id="rId6"/>
    <p:sldId id="450" r:id="rId7"/>
    <p:sldId id="411" r:id="rId8"/>
    <p:sldId id="418" r:id="rId9"/>
    <p:sldId id="424" r:id="rId10"/>
    <p:sldId id="425" r:id="rId11"/>
    <p:sldId id="412" r:id="rId12"/>
    <p:sldId id="426" r:id="rId13"/>
    <p:sldId id="419" r:id="rId14"/>
    <p:sldId id="428" r:id="rId15"/>
    <p:sldId id="429" r:id="rId16"/>
    <p:sldId id="430" r:id="rId17"/>
    <p:sldId id="413" r:id="rId18"/>
    <p:sldId id="427" r:id="rId19"/>
    <p:sldId id="431" r:id="rId20"/>
    <p:sldId id="432" r:id="rId21"/>
    <p:sldId id="433" r:id="rId22"/>
    <p:sldId id="415" r:id="rId23"/>
    <p:sldId id="435" r:id="rId24"/>
    <p:sldId id="434" r:id="rId25"/>
    <p:sldId id="436" r:id="rId26"/>
    <p:sldId id="416" r:id="rId27"/>
    <p:sldId id="437" r:id="rId28"/>
    <p:sldId id="438" r:id="rId29"/>
    <p:sldId id="439" r:id="rId30"/>
    <p:sldId id="440" r:id="rId31"/>
    <p:sldId id="441" r:id="rId32"/>
    <p:sldId id="313" r:id="rId33"/>
    <p:sldId id="325" r:id="rId34"/>
    <p:sldId id="323" r:id="rId35"/>
    <p:sldId id="443" r:id="rId36"/>
    <p:sldId id="444" r:id="rId37"/>
    <p:sldId id="445" r:id="rId38"/>
    <p:sldId id="446" r:id="rId39"/>
  </p:sldIdLst>
  <p:sldSz cx="12192000" cy="6858000"/>
  <p:notesSz cx="6858000" cy="9144000"/>
  <p:defaultText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gela Cristina Lara Escalante" initials="ACLE" lastIdx="1" clrIdx="0">
    <p:extLst>
      <p:ext uri="{19B8F6BF-5375-455C-9EA6-DF929625EA0E}">
        <p15:presenceInfo xmlns:p15="http://schemas.microsoft.com/office/powerpoint/2012/main" userId="Angela Cristina Lara Escalant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405575-511B-4AC4-BC07-9C8985347850}" v="259" dt="2021-10-12T16:54:54.211"/>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456" autoAdjust="0"/>
    <p:restoredTop sz="91969" autoAdjust="0"/>
  </p:normalViewPr>
  <p:slideViewPr>
    <p:cSldViewPr snapToGrid="0" snapToObjects="1">
      <p:cViewPr varScale="1">
        <p:scale>
          <a:sx n="62" d="100"/>
          <a:sy n="62" d="100"/>
        </p:scale>
        <p:origin x="696" y="52"/>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R"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F3E2CA-E898-4314-A99E-6CDA1FBB338C}" type="datetimeFigureOut">
              <a:rPr lang="es-CR" smtClean="0"/>
              <a:t>22/7/2022</a:t>
            </a:fld>
            <a:endParaRPr lang="es-CR"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R"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R"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EEC47A-2F14-4525-8332-EA8B184F9C3A}" type="slidenum">
              <a:rPr lang="es-CR" smtClean="0"/>
              <a:t>‹Nº›</a:t>
            </a:fld>
            <a:endParaRPr lang="es-CR" dirty="0"/>
          </a:p>
        </p:txBody>
      </p:sp>
    </p:spTree>
    <p:extLst>
      <p:ext uri="{BB962C8B-B14F-4D97-AF65-F5344CB8AC3E}">
        <p14:creationId xmlns:p14="http://schemas.microsoft.com/office/powerpoint/2010/main" val="1093010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dirty="0"/>
          </a:p>
        </p:txBody>
      </p:sp>
      <p:sp>
        <p:nvSpPr>
          <p:cNvPr id="4" name="Marcador de número de diapositiva 3"/>
          <p:cNvSpPr>
            <a:spLocks noGrp="1"/>
          </p:cNvSpPr>
          <p:nvPr>
            <p:ph type="sldNum" sz="quarter" idx="5"/>
          </p:nvPr>
        </p:nvSpPr>
        <p:spPr/>
        <p:txBody>
          <a:bodyPr/>
          <a:lstStyle/>
          <a:p>
            <a:fld id="{F0EEC47A-2F14-4525-8332-EA8B184F9C3A}" type="slidenum">
              <a:rPr lang="es-CR" smtClean="0"/>
              <a:t>4</a:t>
            </a:fld>
            <a:endParaRPr lang="es-CR" dirty="0"/>
          </a:p>
        </p:txBody>
      </p:sp>
    </p:spTree>
    <p:extLst>
      <p:ext uri="{BB962C8B-B14F-4D97-AF65-F5344CB8AC3E}">
        <p14:creationId xmlns:p14="http://schemas.microsoft.com/office/powerpoint/2010/main" val="4007640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dirty="0"/>
          </a:p>
        </p:txBody>
      </p:sp>
      <p:sp>
        <p:nvSpPr>
          <p:cNvPr id="4" name="Marcador de número de diapositiva 3"/>
          <p:cNvSpPr>
            <a:spLocks noGrp="1"/>
          </p:cNvSpPr>
          <p:nvPr>
            <p:ph type="sldNum" sz="quarter" idx="5"/>
          </p:nvPr>
        </p:nvSpPr>
        <p:spPr/>
        <p:txBody>
          <a:bodyPr/>
          <a:lstStyle/>
          <a:p>
            <a:fld id="{F0EEC47A-2F14-4525-8332-EA8B184F9C3A}" type="slidenum">
              <a:rPr lang="es-CR" smtClean="0"/>
              <a:t>15</a:t>
            </a:fld>
            <a:endParaRPr lang="es-CR" dirty="0"/>
          </a:p>
        </p:txBody>
      </p:sp>
    </p:spTree>
    <p:extLst>
      <p:ext uri="{BB962C8B-B14F-4D97-AF65-F5344CB8AC3E}">
        <p14:creationId xmlns:p14="http://schemas.microsoft.com/office/powerpoint/2010/main" val="1397295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dirty="0"/>
          </a:p>
        </p:txBody>
      </p:sp>
      <p:sp>
        <p:nvSpPr>
          <p:cNvPr id="4" name="Marcador de número de diapositiva 3"/>
          <p:cNvSpPr>
            <a:spLocks noGrp="1"/>
          </p:cNvSpPr>
          <p:nvPr>
            <p:ph type="sldNum" sz="quarter" idx="5"/>
          </p:nvPr>
        </p:nvSpPr>
        <p:spPr/>
        <p:txBody>
          <a:bodyPr/>
          <a:lstStyle/>
          <a:p>
            <a:fld id="{F0EEC47A-2F14-4525-8332-EA8B184F9C3A}" type="slidenum">
              <a:rPr lang="es-CR" smtClean="0"/>
              <a:t>19</a:t>
            </a:fld>
            <a:endParaRPr lang="es-CR" dirty="0"/>
          </a:p>
        </p:txBody>
      </p:sp>
    </p:spTree>
    <p:extLst>
      <p:ext uri="{BB962C8B-B14F-4D97-AF65-F5344CB8AC3E}">
        <p14:creationId xmlns:p14="http://schemas.microsoft.com/office/powerpoint/2010/main" val="4204095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dirty="0"/>
          </a:p>
        </p:txBody>
      </p:sp>
      <p:sp>
        <p:nvSpPr>
          <p:cNvPr id="4" name="Marcador de número de diapositiva 3"/>
          <p:cNvSpPr>
            <a:spLocks noGrp="1"/>
          </p:cNvSpPr>
          <p:nvPr>
            <p:ph type="sldNum" sz="quarter" idx="5"/>
          </p:nvPr>
        </p:nvSpPr>
        <p:spPr/>
        <p:txBody>
          <a:bodyPr/>
          <a:lstStyle/>
          <a:p>
            <a:fld id="{F0EEC47A-2F14-4525-8332-EA8B184F9C3A}" type="slidenum">
              <a:rPr lang="es-CR" smtClean="0"/>
              <a:t>20</a:t>
            </a:fld>
            <a:endParaRPr lang="es-CR" dirty="0"/>
          </a:p>
        </p:txBody>
      </p:sp>
    </p:spTree>
    <p:extLst>
      <p:ext uri="{BB962C8B-B14F-4D97-AF65-F5344CB8AC3E}">
        <p14:creationId xmlns:p14="http://schemas.microsoft.com/office/powerpoint/2010/main" val="311286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dirty="0"/>
          </a:p>
        </p:txBody>
      </p:sp>
      <p:sp>
        <p:nvSpPr>
          <p:cNvPr id="4" name="Marcador de número de diapositiva 3"/>
          <p:cNvSpPr>
            <a:spLocks noGrp="1"/>
          </p:cNvSpPr>
          <p:nvPr>
            <p:ph type="sldNum" sz="quarter" idx="5"/>
          </p:nvPr>
        </p:nvSpPr>
        <p:spPr/>
        <p:txBody>
          <a:bodyPr/>
          <a:lstStyle/>
          <a:p>
            <a:fld id="{F0EEC47A-2F14-4525-8332-EA8B184F9C3A}" type="slidenum">
              <a:rPr lang="es-CR" smtClean="0"/>
              <a:t>21</a:t>
            </a:fld>
            <a:endParaRPr lang="es-CR" dirty="0"/>
          </a:p>
        </p:txBody>
      </p:sp>
    </p:spTree>
    <p:extLst>
      <p:ext uri="{BB962C8B-B14F-4D97-AF65-F5344CB8AC3E}">
        <p14:creationId xmlns:p14="http://schemas.microsoft.com/office/powerpoint/2010/main" val="28245283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dirty="0"/>
          </a:p>
        </p:txBody>
      </p:sp>
      <p:sp>
        <p:nvSpPr>
          <p:cNvPr id="4" name="Marcador de número de diapositiva 3"/>
          <p:cNvSpPr>
            <a:spLocks noGrp="1"/>
          </p:cNvSpPr>
          <p:nvPr>
            <p:ph type="sldNum" sz="quarter" idx="5"/>
          </p:nvPr>
        </p:nvSpPr>
        <p:spPr/>
        <p:txBody>
          <a:bodyPr/>
          <a:lstStyle/>
          <a:p>
            <a:fld id="{F0EEC47A-2F14-4525-8332-EA8B184F9C3A}" type="slidenum">
              <a:rPr lang="es-CR" smtClean="0"/>
              <a:t>23</a:t>
            </a:fld>
            <a:endParaRPr lang="es-CR" dirty="0"/>
          </a:p>
        </p:txBody>
      </p:sp>
    </p:spTree>
    <p:extLst>
      <p:ext uri="{BB962C8B-B14F-4D97-AF65-F5344CB8AC3E}">
        <p14:creationId xmlns:p14="http://schemas.microsoft.com/office/powerpoint/2010/main" val="4365272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dirty="0"/>
          </a:p>
        </p:txBody>
      </p:sp>
      <p:sp>
        <p:nvSpPr>
          <p:cNvPr id="4" name="Marcador de número de diapositiva 3"/>
          <p:cNvSpPr>
            <a:spLocks noGrp="1"/>
          </p:cNvSpPr>
          <p:nvPr>
            <p:ph type="sldNum" sz="quarter" idx="5"/>
          </p:nvPr>
        </p:nvSpPr>
        <p:spPr/>
        <p:txBody>
          <a:bodyPr/>
          <a:lstStyle/>
          <a:p>
            <a:fld id="{F0EEC47A-2F14-4525-8332-EA8B184F9C3A}" type="slidenum">
              <a:rPr lang="es-CR" smtClean="0"/>
              <a:t>24</a:t>
            </a:fld>
            <a:endParaRPr lang="es-CR" dirty="0"/>
          </a:p>
        </p:txBody>
      </p:sp>
    </p:spTree>
    <p:extLst>
      <p:ext uri="{BB962C8B-B14F-4D97-AF65-F5344CB8AC3E}">
        <p14:creationId xmlns:p14="http://schemas.microsoft.com/office/powerpoint/2010/main" val="40867081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dirty="0"/>
          </a:p>
        </p:txBody>
      </p:sp>
      <p:sp>
        <p:nvSpPr>
          <p:cNvPr id="4" name="Marcador de número de diapositiva 3"/>
          <p:cNvSpPr>
            <a:spLocks noGrp="1"/>
          </p:cNvSpPr>
          <p:nvPr>
            <p:ph type="sldNum" sz="quarter" idx="5"/>
          </p:nvPr>
        </p:nvSpPr>
        <p:spPr/>
        <p:txBody>
          <a:bodyPr/>
          <a:lstStyle/>
          <a:p>
            <a:fld id="{F0EEC47A-2F14-4525-8332-EA8B184F9C3A}" type="slidenum">
              <a:rPr lang="es-CR" smtClean="0"/>
              <a:t>25</a:t>
            </a:fld>
            <a:endParaRPr lang="es-CR" dirty="0"/>
          </a:p>
        </p:txBody>
      </p:sp>
    </p:spTree>
    <p:extLst>
      <p:ext uri="{BB962C8B-B14F-4D97-AF65-F5344CB8AC3E}">
        <p14:creationId xmlns:p14="http://schemas.microsoft.com/office/powerpoint/2010/main" val="29001713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dirty="0"/>
          </a:p>
        </p:txBody>
      </p:sp>
      <p:sp>
        <p:nvSpPr>
          <p:cNvPr id="4" name="Marcador de número de diapositiva 3"/>
          <p:cNvSpPr>
            <a:spLocks noGrp="1"/>
          </p:cNvSpPr>
          <p:nvPr>
            <p:ph type="sldNum" sz="quarter" idx="5"/>
          </p:nvPr>
        </p:nvSpPr>
        <p:spPr/>
        <p:txBody>
          <a:bodyPr/>
          <a:lstStyle/>
          <a:p>
            <a:fld id="{F0EEC47A-2F14-4525-8332-EA8B184F9C3A}" type="slidenum">
              <a:rPr lang="es-CR" smtClean="0"/>
              <a:t>26</a:t>
            </a:fld>
            <a:endParaRPr lang="es-CR" dirty="0"/>
          </a:p>
        </p:txBody>
      </p:sp>
    </p:spTree>
    <p:extLst>
      <p:ext uri="{BB962C8B-B14F-4D97-AF65-F5344CB8AC3E}">
        <p14:creationId xmlns:p14="http://schemas.microsoft.com/office/powerpoint/2010/main" val="34568821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dirty="0"/>
          </a:p>
        </p:txBody>
      </p:sp>
      <p:sp>
        <p:nvSpPr>
          <p:cNvPr id="4" name="Marcador de número de diapositiva 3"/>
          <p:cNvSpPr>
            <a:spLocks noGrp="1"/>
          </p:cNvSpPr>
          <p:nvPr>
            <p:ph type="sldNum" sz="quarter" idx="5"/>
          </p:nvPr>
        </p:nvSpPr>
        <p:spPr/>
        <p:txBody>
          <a:bodyPr/>
          <a:lstStyle/>
          <a:p>
            <a:fld id="{F0EEC47A-2F14-4525-8332-EA8B184F9C3A}" type="slidenum">
              <a:rPr lang="es-CR" smtClean="0"/>
              <a:t>27</a:t>
            </a:fld>
            <a:endParaRPr lang="es-CR" dirty="0"/>
          </a:p>
        </p:txBody>
      </p:sp>
    </p:spTree>
    <p:extLst>
      <p:ext uri="{BB962C8B-B14F-4D97-AF65-F5344CB8AC3E}">
        <p14:creationId xmlns:p14="http://schemas.microsoft.com/office/powerpoint/2010/main" val="4219576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dirty="0"/>
          </a:p>
        </p:txBody>
      </p:sp>
      <p:sp>
        <p:nvSpPr>
          <p:cNvPr id="4" name="Marcador de número de diapositiva 3"/>
          <p:cNvSpPr>
            <a:spLocks noGrp="1"/>
          </p:cNvSpPr>
          <p:nvPr>
            <p:ph type="sldNum" sz="quarter" idx="5"/>
          </p:nvPr>
        </p:nvSpPr>
        <p:spPr/>
        <p:txBody>
          <a:bodyPr/>
          <a:lstStyle/>
          <a:p>
            <a:fld id="{F0EEC47A-2F14-4525-8332-EA8B184F9C3A}" type="slidenum">
              <a:rPr lang="es-CR" smtClean="0"/>
              <a:t>5</a:t>
            </a:fld>
            <a:endParaRPr lang="es-CR" dirty="0"/>
          </a:p>
        </p:txBody>
      </p:sp>
    </p:spTree>
    <p:extLst>
      <p:ext uri="{BB962C8B-B14F-4D97-AF65-F5344CB8AC3E}">
        <p14:creationId xmlns:p14="http://schemas.microsoft.com/office/powerpoint/2010/main" val="2377387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dirty="0"/>
          </a:p>
        </p:txBody>
      </p:sp>
      <p:sp>
        <p:nvSpPr>
          <p:cNvPr id="4" name="Marcador de número de diapositiva 3"/>
          <p:cNvSpPr>
            <a:spLocks noGrp="1"/>
          </p:cNvSpPr>
          <p:nvPr>
            <p:ph type="sldNum" sz="quarter" idx="5"/>
          </p:nvPr>
        </p:nvSpPr>
        <p:spPr/>
        <p:txBody>
          <a:bodyPr/>
          <a:lstStyle/>
          <a:p>
            <a:fld id="{F0EEC47A-2F14-4525-8332-EA8B184F9C3A}" type="slidenum">
              <a:rPr lang="es-CR" smtClean="0"/>
              <a:t>6</a:t>
            </a:fld>
            <a:endParaRPr lang="es-CR" dirty="0"/>
          </a:p>
        </p:txBody>
      </p:sp>
    </p:spTree>
    <p:extLst>
      <p:ext uri="{BB962C8B-B14F-4D97-AF65-F5344CB8AC3E}">
        <p14:creationId xmlns:p14="http://schemas.microsoft.com/office/powerpoint/2010/main" val="8103204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dirty="0"/>
          </a:p>
        </p:txBody>
      </p:sp>
      <p:sp>
        <p:nvSpPr>
          <p:cNvPr id="4" name="Marcador de número de diapositiva 3"/>
          <p:cNvSpPr>
            <a:spLocks noGrp="1"/>
          </p:cNvSpPr>
          <p:nvPr>
            <p:ph type="sldNum" sz="quarter" idx="5"/>
          </p:nvPr>
        </p:nvSpPr>
        <p:spPr/>
        <p:txBody>
          <a:bodyPr/>
          <a:lstStyle/>
          <a:p>
            <a:fld id="{F0EEC47A-2F14-4525-8332-EA8B184F9C3A}" type="slidenum">
              <a:rPr lang="es-CR" smtClean="0"/>
              <a:t>8</a:t>
            </a:fld>
            <a:endParaRPr lang="es-CR" dirty="0"/>
          </a:p>
        </p:txBody>
      </p:sp>
    </p:spTree>
    <p:extLst>
      <p:ext uri="{BB962C8B-B14F-4D97-AF65-F5344CB8AC3E}">
        <p14:creationId xmlns:p14="http://schemas.microsoft.com/office/powerpoint/2010/main" val="1897262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dirty="0"/>
          </a:p>
        </p:txBody>
      </p:sp>
      <p:sp>
        <p:nvSpPr>
          <p:cNvPr id="4" name="Marcador de número de diapositiva 3"/>
          <p:cNvSpPr>
            <a:spLocks noGrp="1"/>
          </p:cNvSpPr>
          <p:nvPr>
            <p:ph type="sldNum" sz="quarter" idx="5"/>
          </p:nvPr>
        </p:nvSpPr>
        <p:spPr/>
        <p:txBody>
          <a:bodyPr/>
          <a:lstStyle/>
          <a:p>
            <a:fld id="{F0EEC47A-2F14-4525-8332-EA8B184F9C3A}" type="slidenum">
              <a:rPr lang="es-CR" smtClean="0"/>
              <a:t>9</a:t>
            </a:fld>
            <a:endParaRPr lang="es-CR" dirty="0"/>
          </a:p>
        </p:txBody>
      </p:sp>
    </p:spTree>
    <p:extLst>
      <p:ext uri="{BB962C8B-B14F-4D97-AF65-F5344CB8AC3E}">
        <p14:creationId xmlns:p14="http://schemas.microsoft.com/office/powerpoint/2010/main" val="980595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dirty="0"/>
          </a:p>
        </p:txBody>
      </p:sp>
      <p:sp>
        <p:nvSpPr>
          <p:cNvPr id="4" name="Marcador de número de diapositiva 3"/>
          <p:cNvSpPr>
            <a:spLocks noGrp="1"/>
          </p:cNvSpPr>
          <p:nvPr>
            <p:ph type="sldNum" sz="quarter" idx="5"/>
          </p:nvPr>
        </p:nvSpPr>
        <p:spPr/>
        <p:txBody>
          <a:bodyPr/>
          <a:lstStyle/>
          <a:p>
            <a:fld id="{F0EEC47A-2F14-4525-8332-EA8B184F9C3A}" type="slidenum">
              <a:rPr lang="es-CR" smtClean="0"/>
              <a:t>10</a:t>
            </a:fld>
            <a:endParaRPr lang="es-CR" dirty="0"/>
          </a:p>
        </p:txBody>
      </p:sp>
    </p:spTree>
    <p:extLst>
      <p:ext uri="{BB962C8B-B14F-4D97-AF65-F5344CB8AC3E}">
        <p14:creationId xmlns:p14="http://schemas.microsoft.com/office/powerpoint/2010/main" val="2984673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dirty="0"/>
          </a:p>
        </p:txBody>
      </p:sp>
      <p:sp>
        <p:nvSpPr>
          <p:cNvPr id="4" name="Marcador de número de diapositiva 3"/>
          <p:cNvSpPr>
            <a:spLocks noGrp="1"/>
          </p:cNvSpPr>
          <p:nvPr>
            <p:ph type="sldNum" sz="quarter" idx="5"/>
          </p:nvPr>
        </p:nvSpPr>
        <p:spPr/>
        <p:txBody>
          <a:bodyPr/>
          <a:lstStyle/>
          <a:p>
            <a:fld id="{F0EEC47A-2F14-4525-8332-EA8B184F9C3A}" type="slidenum">
              <a:rPr lang="es-CR" smtClean="0"/>
              <a:t>11</a:t>
            </a:fld>
            <a:endParaRPr lang="es-CR" dirty="0"/>
          </a:p>
        </p:txBody>
      </p:sp>
    </p:spTree>
    <p:extLst>
      <p:ext uri="{BB962C8B-B14F-4D97-AF65-F5344CB8AC3E}">
        <p14:creationId xmlns:p14="http://schemas.microsoft.com/office/powerpoint/2010/main" val="2138054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dirty="0"/>
          </a:p>
        </p:txBody>
      </p:sp>
      <p:sp>
        <p:nvSpPr>
          <p:cNvPr id="4" name="Marcador de número de diapositiva 3"/>
          <p:cNvSpPr>
            <a:spLocks noGrp="1"/>
          </p:cNvSpPr>
          <p:nvPr>
            <p:ph type="sldNum" sz="quarter" idx="5"/>
          </p:nvPr>
        </p:nvSpPr>
        <p:spPr/>
        <p:txBody>
          <a:bodyPr/>
          <a:lstStyle/>
          <a:p>
            <a:fld id="{F0EEC47A-2F14-4525-8332-EA8B184F9C3A}" type="slidenum">
              <a:rPr lang="es-CR" smtClean="0"/>
              <a:t>12</a:t>
            </a:fld>
            <a:endParaRPr lang="es-CR" dirty="0"/>
          </a:p>
        </p:txBody>
      </p:sp>
    </p:spTree>
    <p:extLst>
      <p:ext uri="{BB962C8B-B14F-4D97-AF65-F5344CB8AC3E}">
        <p14:creationId xmlns:p14="http://schemas.microsoft.com/office/powerpoint/2010/main" val="641398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dirty="0"/>
          </a:p>
        </p:txBody>
      </p:sp>
      <p:sp>
        <p:nvSpPr>
          <p:cNvPr id="4" name="Marcador de número de diapositiva 3"/>
          <p:cNvSpPr>
            <a:spLocks noGrp="1"/>
          </p:cNvSpPr>
          <p:nvPr>
            <p:ph type="sldNum" sz="quarter" idx="5"/>
          </p:nvPr>
        </p:nvSpPr>
        <p:spPr/>
        <p:txBody>
          <a:bodyPr/>
          <a:lstStyle/>
          <a:p>
            <a:fld id="{F0EEC47A-2F14-4525-8332-EA8B184F9C3A}" type="slidenum">
              <a:rPr lang="es-CR" smtClean="0"/>
              <a:t>14</a:t>
            </a:fld>
            <a:endParaRPr lang="es-CR" dirty="0"/>
          </a:p>
        </p:txBody>
      </p:sp>
    </p:spTree>
    <p:extLst>
      <p:ext uri="{BB962C8B-B14F-4D97-AF65-F5344CB8AC3E}">
        <p14:creationId xmlns:p14="http://schemas.microsoft.com/office/powerpoint/2010/main" val="46355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E99502-26AA-2F41-A3D7-5A3026EDDC5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R"/>
          </a:p>
        </p:txBody>
      </p:sp>
      <p:sp>
        <p:nvSpPr>
          <p:cNvPr id="3" name="Subtítulo 2">
            <a:extLst>
              <a:ext uri="{FF2B5EF4-FFF2-40B4-BE49-F238E27FC236}">
                <a16:creationId xmlns:a16="http://schemas.microsoft.com/office/drawing/2014/main" id="{43606148-8857-7B4B-A979-A6F56F5E0E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R"/>
          </a:p>
        </p:txBody>
      </p:sp>
      <p:sp>
        <p:nvSpPr>
          <p:cNvPr id="4" name="Marcador de fecha 3">
            <a:extLst>
              <a:ext uri="{FF2B5EF4-FFF2-40B4-BE49-F238E27FC236}">
                <a16:creationId xmlns:a16="http://schemas.microsoft.com/office/drawing/2014/main" id="{13D5DDEC-4B31-E74A-8399-4519D630F639}"/>
              </a:ext>
            </a:extLst>
          </p:cNvPr>
          <p:cNvSpPr>
            <a:spLocks noGrp="1"/>
          </p:cNvSpPr>
          <p:nvPr>
            <p:ph type="dt" sz="half" idx="10"/>
          </p:nvPr>
        </p:nvSpPr>
        <p:spPr/>
        <p:txBody>
          <a:bodyPr/>
          <a:lstStyle/>
          <a:p>
            <a:fld id="{B71144A3-3847-AA4B-87A0-21A02EC8B801}" type="datetimeFigureOut">
              <a:rPr lang="es-CR" smtClean="0"/>
              <a:t>22/7/2022</a:t>
            </a:fld>
            <a:endParaRPr lang="es-CR" dirty="0"/>
          </a:p>
        </p:txBody>
      </p:sp>
      <p:sp>
        <p:nvSpPr>
          <p:cNvPr id="5" name="Marcador de pie de página 4">
            <a:extLst>
              <a:ext uri="{FF2B5EF4-FFF2-40B4-BE49-F238E27FC236}">
                <a16:creationId xmlns:a16="http://schemas.microsoft.com/office/drawing/2014/main" id="{7F3FBF09-B5EE-9E42-8101-7B7754C7C9FF}"/>
              </a:ext>
            </a:extLst>
          </p:cNvPr>
          <p:cNvSpPr>
            <a:spLocks noGrp="1"/>
          </p:cNvSpPr>
          <p:nvPr>
            <p:ph type="ftr" sz="quarter" idx="11"/>
          </p:nvPr>
        </p:nvSpPr>
        <p:spPr/>
        <p:txBody>
          <a:bodyPr/>
          <a:lstStyle/>
          <a:p>
            <a:endParaRPr lang="es-CR" dirty="0"/>
          </a:p>
        </p:txBody>
      </p:sp>
      <p:sp>
        <p:nvSpPr>
          <p:cNvPr id="6" name="Marcador de número de diapositiva 5">
            <a:extLst>
              <a:ext uri="{FF2B5EF4-FFF2-40B4-BE49-F238E27FC236}">
                <a16:creationId xmlns:a16="http://schemas.microsoft.com/office/drawing/2014/main" id="{2AD495DB-0E3F-954A-AA9B-8E78B35DE7F0}"/>
              </a:ext>
            </a:extLst>
          </p:cNvPr>
          <p:cNvSpPr>
            <a:spLocks noGrp="1"/>
          </p:cNvSpPr>
          <p:nvPr>
            <p:ph type="sldNum" sz="quarter" idx="12"/>
          </p:nvPr>
        </p:nvSpPr>
        <p:spPr/>
        <p:txBody>
          <a:bodyPr/>
          <a:lstStyle/>
          <a:p>
            <a:fld id="{8E5700A3-FC3D-FF44-9BE2-DCDC6E686313}" type="slidenum">
              <a:rPr lang="es-CR" smtClean="0"/>
              <a:t>‹Nº›</a:t>
            </a:fld>
            <a:endParaRPr lang="es-CR" dirty="0"/>
          </a:p>
        </p:txBody>
      </p:sp>
    </p:spTree>
    <p:extLst>
      <p:ext uri="{BB962C8B-B14F-4D97-AF65-F5344CB8AC3E}">
        <p14:creationId xmlns:p14="http://schemas.microsoft.com/office/powerpoint/2010/main" val="19504831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D49B6E-7A1C-374B-BF72-24BBCA5ECFB2}"/>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texto vertical 2">
            <a:extLst>
              <a:ext uri="{FF2B5EF4-FFF2-40B4-BE49-F238E27FC236}">
                <a16:creationId xmlns:a16="http://schemas.microsoft.com/office/drawing/2014/main" id="{F46448EC-2D9C-6C4B-B79D-42FE57856D7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a:extLst>
              <a:ext uri="{FF2B5EF4-FFF2-40B4-BE49-F238E27FC236}">
                <a16:creationId xmlns:a16="http://schemas.microsoft.com/office/drawing/2014/main" id="{01F13A7C-350B-8843-89F8-43629F6EEE9C}"/>
              </a:ext>
            </a:extLst>
          </p:cNvPr>
          <p:cNvSpPr>
            <a:spLocks noGrp="1"/>
          </p:cNvSpPr>
          <p:nvPr>
            <p:ph type="dt" sz="half" idx="10"/>
          </p:nvPr>
        </p:nvSpPr>
        <p:spPr/>
        <p:txBody>
          <a:bodyPr/>
          <a:lstStyle/>
          <a:p>
            <a:fld id="{B71144A3-3847-AA4B-87A0-21A02EC8B801}" type="datetimeFigureOut">
              <a:rPr lang="es-CR" smtClean="0"/>
              <a:t>22/7/2022</a:t>
            </a:fld>
            <a:endParaRPr lang="es-CR" dirty="0"/>
          </a:p>
        </p:txBody>
      </p:sp>
      <p:sp>
        <p:nvSpPr>
          <p:cNvPr id="5" name="Marcador de pie de página 4">
            <a:extLst>
              <a:ext uri="{FF2B5EF4-FFF2-40B4-BE49-F238E27FC236}">
                <a16:creationId xmlns:a16="http://schemas.microsoft.com/office/drawing/2014/main" id="{8C620130-C27F-1D47-B2A3-B36BF42178D5}"/>
              </a:ext>
            </a:extLst>
          </p:cNvPr>
          <p:cNvSpPr>
            <a:spLocks noGrp="1"/>
          </p:cNvSpPr>
          <p:nvPr>
            <p:ph type="ftr" sz="quarter" idx="11"/>
          </p:nvPr>
        </p:nvSpPr>
        <p:spPr/>
        <p:txBody>
          <a:bodyPr/>
          <a:lstStyle/>
          <a:p>
            <a:endParaRPr lang="es-CR" dirty="0"/>
          </a:p>
        </p:txBody>
      </p:sp>
      <p:sp>
        <p:nvSpPr>
          <p:cNvPr id="6" name="Marcador de número de diapositiva 5">
            <a:extLst>
              <a:ext uri="{FF2B5EF4-FFF2-40B4-BE49-F238E27FC236}">
                <a16:creationId xmlns:a16="http://schemas.microsoft.com/office/drawing/2014/main" id="{2342BDE1-2F8A-9547-9EE1-63DF527AE570}"/>
              </a:ext>
            </a:extLst>
          </p:cNvPr>
          <p:cNvSpPr>
            <a:spLocks noGrp="1"/>
          </p:cNvSpPr>
          <p:nvPr>
            <p:ph type="sldNum" sz="quarter" idx="12"/>
          </p:nvPr>
        </p:nvSpPr>
        <p:spPr/>
        <p:txBody>
          <a:bodyPr/>
          <a:lstStyle/>
          <a:p>
            <a:fld id="{8E5700A3-FC3D-FF44-9BE2-DCDC6E686313}" type="slidenum">
              <a:rPr lang="es-CR" smtClean="0"/>
              <a:t>‹Nº›</a:t>
            </a:fld>
            <a:endParaRPr lang="es-CR" dirty="0"/>
          </a:p>
        </p:txBody>
      </p:sp>
    </p:spTree>
    <p:extLst>
      <p:ext uri="{BB962C8B-B14F-4D97-AF65-F5344CB8AC3E}">
        <p14:creationId xmlns:p14="http://schemas.microsoft.com/office/powerpoint/2010/main" val="3299482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BDC32FEC-1B0E-E74D-B535-E7785FB1632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R"/>
          </a:p>
        </p:txBody>
      </p:sp>
      <p:sp>
        <p:nvSpPr>
          <p:cNvPr id="3" name="Marcador de texto vertical 2">
            <a:extLst>
              <a:ext uri="{FF2B5EF4-FFF2-40B4-BE49-F238E27FC236}">
                <a16:creationId xmlns:a16="http://schemas.microsoft.com/office/drawing/2014/main" id="{384BDD74-2A53-7C4F-BCE8-F3075FFEF49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a:extLst>
              <a:ext uri="{FF2B5EF4-FFF2-40B4-BE49-F238E27FC236}">
                <a16:creationId xmlns:a16="http://schemas.microsoft.com/office/drawing/2014/main" id="{B02D78FC-4E3F-A54A-85DF-CFDB3BF94D74}"/>
              </a:ext>
            </a:extLst>
          </p:cNvPr>
          <p:cNvSpPr>
            <a:spLocks noGrp="1"/>
          </p:cNvSpPr>
          <p:nvPr>
            <p:ph type="dt" sz="half" idx="10"/>
          </p:nvPr>
        </p:nvSpPr>
        <p:spPr/>
        <p:txBody>
          <a:bodyPr/>
          <a:lstStyle/>
          <a:p>
            <a:fld id="{B71144A3-3847-AA4B-87A0-21A02EC8B801}" type="datetimeFigureOut">
              <a:rPr lang="es-CR" smtClean="0"/>
              <a:t>22/7/2022</a:t>
            </a:fld>
            <a:endParaRPr lang="es-CR" dirty="0"/>
          </a:p>
        </p:txBody>
      </p:sp>
      <p:sp>
        <p:nvSpPr>
          <p:cNvPr id="5" name="Marcador de pie de página 4">
            <a:extLst>
              <a:ext uri="{FF2B5EF4-FFF2-40B4-BE49-F238E27FC236}">
                <a16:creationId xmlns:a16="http://schemas.microsoft.com/office/drawing/2014/main" id="{34C3F840-F362-5844-9F7D-96A90B785D3D}"/>
              </a:ext>
            </a:extLst>
          </p:cNvPr>
          <p:cNvSpPr>
            <a:spLocks noGrp="1"/>
          </p:cNvSpPr>
          <p:nvPr>
            <p:ph type="ftr" sz="quarter" idx="11"/>
          </p:nvPr>
        </p:nvSpPr>
        <p:spPr/>
        <p:txBody>
          <a:bodyPr/>
          <a:lstStyle/>
          <a:p>
            <a:endParaRPr lang="es-CR" dirty="0"/>
          </a:p>
        </p:txBody>
      </p:sp>
      <p:sp>
        <p:nvSpPr>
          <p:cNvPr id="6" name="Marcador de número de diapositiva 5">
            <a:extLst>
              <a:ext uri="{FF2B5EF4-FFF2-40B4-BE49-F238E27FC236}">
                <a16:creationId xmlns:a16="http://schemas.microsoft.com/office/drawing/2014/main" id="{D0CF0AAF-0E20-F444-8324-119CAE2AC7F6}"/>
              </a:ext>
            </a:extLst>
          </p:cNvPr>
          <p:cNvSpPr>
            <a:spLocks noGrp="1"/>
          </p:cNvSpPr>
          <p:nvPr>
            <p:ph type="sldNum" sz="quarter" idx="12"/>
          </p:nvPr>
        </p:nvSpPr>
        <p:spPr/>
        <p:txBody>
          <a:bodyPr/>
          <a:lstStyle/>
          <a:p>
            <a:fld id="{8E5700A3-FC3D-FF44-9BE2-DCDC6E686313}" type="slidenum">
              <a:rPr lang="es-CR" smtClean="0"/>
              <a:t>‹Nº›</a:t>
            </a:fld>
            <a:endParaRPr lang="es-CR" dirty="0"/>
          </a:p>
        </p:txBody>
      </p:sp>
    </p:spTree>
    <p:extLst>
      <p:ext uri="{BB962C8B-B14F-4D97-AF65-F5344CB8AC3E}">
        <p14:creationId xmlns:p14="http://schemas.microsoft.com/office/powerpoint/2010/main" val="3322163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11" name="Texto del título"/>
          <p:cNvSpPr txBox="1">
            <a:spLocks noGrp="1"/>
          </p:cNvSpPr>
          <p:nvPr>
            <p:ph type="title"/>
          </p:nvPr>
        </p:nvSpPr>
        <p:spPr>
          <a:xfrm>
            <a:off x="1524000" y="1122362"/>
            <a:ext cx="9144000" cy="2387601"/>
          </a:xfrm>
          <a:prstGeom prst="rect">
            <a:avLst/>
          </a:prstGeom>
        </p:spPr>
        <p:txBody>
          <a:bodyPr anchor="b"/>
          <a:lstStyle>
            <a:lvl1pPr algn="ctr">
              <a:defRPr sz="6000"/>
            </a:lvl1pPr>
          </a:lstStyle>
          <a:p>
            <a:r>
              <a:t>Texto del título</a:t>
            </a:r>
          </a:p>
        </p:txBody>
      </p:sp>
      <p:sp>
        <p:nvSpPr>
          <p:cNvPr id="12" name="Nivel de texto 1…"/>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Nivel de texto 1</a:t>
            </a:r>
          </a:p>
          <a:p>
            <a:pPr lvl="1"/>
            <a:r>
              <a:t>Nivel de texto 2</a:t>
            </a:r>
          </a:p>
          <a:p>
            <a:pPr lvl="2"/>
            <a:r>
              <a:t>Nivel de texto 3</a:t>
            </a:r>
          </a:p>
          <a:p>
            <a:pPr lvl="3"/>
            <a:r>
              <a:t>Nivel de texto 4</a:t>
            </a:r>
          </a:p>
          <a:p>
            <a:pPr lvl="4"/>
            <a:r>
              <a:t>Nivel de texto 5</a:t>
            </a:r>
          </a:p>
        </p:txBody>
      </p:sp>
      <p:sp>
        <p:nvSpPr>
          <p:cNvPr id="13" name="Número de diapositiva"/>
          <p:cNvSpPr txBox="1">
            <a:spLocks noGrp="1"/>
          </p:cNvSpPr>
          <p:nvPr>
            <p:ph type="sldNum" sz="quarter" idx="2"/>
          </p:nvPr>
        </p:nvSpPr>
        <p:spPr>
          <a:prstGeom prst="rect">
            <a:avLst/>
          </a:prstGeom>
        </p:spPr>
        <p:txBody>
          <a:bodyPr/>
          <a:lstStyle/>
          <a:p>
            <a:fld id="{86CB4B4D-7CA3-9044-876B-883B54F8677D}" type="slidenum">
              <a:t>‹Nº›</a:t>
            </a:fld>
            <a:endParaRPr dirty="0"/>
          </a:p>
        </p:txBody>
      </p:sp>
    </p:spTree>
    <p:extLst>
      <p:ext uri="{BB962C8B-B14F-4D97-AF65-F5344CB8AC3E}">
        <p14:creationId xmlns:p14="http://schemas.microsoft.com/office/powerpoint/2010/main" val="793182212"/>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Encabezado de sección">
    <p:spTree>
      <p:nvGrpSpPr>
        <p:cNvPr id="1" name=""/>
        <p:cNvGrpSpPr/>
        <p:nvPr/>
      </p:nvGrpSpPr>
      <p:grpSpPr>
        <a:xfrm>
          <a:off x="0" y="0"/>
          <a:ext cx="0" cy="0"/>
          <a:chOff x="0" y="0"/>
          <a:chExt cx="0" cy="0"/>
        </a:xfrm>
      </p:grpSpPr>
      <p:sp>
        <p:nvSpPr>
          <p:cNvPr id="29" name="Texto del título"/>
          <p:cNvSpPr txBox="1">
            <a:spLocks noGrp="1"/>
          </p:cNvSpPr>
          <p:nvPr>
            <p:ph type="title"/>
          </p:nvPr>
        </p:nvSpPr>
        <p:spPr>
          <a:xfrm>
            <a:off x="831850" y="1709738"/>
            <a:ext cx="10515600" cy="2852737"/>
          </a:xfrm>
          <a:prstGeom prst="rect">
            <a:avLst/>
          </a:prstGeom>
        </p:spPr>
        <p:txBody>
          <a:bodyPr anchor="b"/>
          <a:lstStyle>
            <a:lvl1pPr>
              <a:defRPr sz="6000"/>
            </a:lvl1pPr>
          </a:lstStyle>
          <a:p>
            <a:r>
              <a:t>Texto del título</a:t>
            </a:r>
          </a:p>
        </p:txBody>
      </p:sp>
      <p:sp>
        <p:nvSpPr>
          <p:cNvPr id="30" name="Nivel de texto 1…"/>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Nivel de texto 1</a:t>
            </a:r>
          </a:p>
          <a:p>
            <a:pPr lvl="1"/>
            <a:r>
              <a:t>Nivel de texto 2</a:t>
            </a:r>
          </a:p>
          <a:p>
            <a:pPr lvl="2"/>
            <a:r>
              <a:t>Nivel de texto 3</a:t>
            </a:r>
          </a:p>
          <a:p>
            <a:pPr lvl="3"/>
            <a:r>
              <a:t>Nivel de texto 4</a:t>
            </a:r>
          </a:p>
          <a:p>
            <a:pPr lvl="4"/>
            <a:r>
              <a:t>Nivel de texto 5</a:t>
            </a:r>
          </a:p>
        </p:txBody>
      </p:sp>
      <p:sp>
        <p:nvSpPr>
          <p:cNvPr id="31" name="Número de diapositiva"/>
          <p:cNvSpPr txBox="1">
            <a:spLocks noGrp="1"/>
          </p:cNvSpPr>
          <p:nvPr>
            <p:ph type="sldNum" sz="quarter" idx="2"/>
          </p:nvPr>
        </p:nvSpPr>
        <p:spPr>
          <a:prstGeom prst="rect">
            <a:avLst/>
          </a:prstGeom>
        </p:spPr>
        <p:txBody>
          <a:bodyPr/>
          <a:lstStyle/>
          <a:p>
            <a:fld id="{86CB4B4D-7CA3-9044-876B-883B54F8677D}" type="slidenum">
              <a:t>‹Nº›</a:t>
            </a:fld>
            <a:endParaRPr dirty="0"/>
          </a:p>
        </p:txBody>
      </p:sp>
    </p:spTree>
    <p:extLst>
      <p:ext uri="{BB962C8B-B14F-4D97-AF65-F5344CB8AC3E}">
        <p14:creationId xmlns:p14="http://schemas.microsoft.com/office/powerpoint/2010/main" val="3478479456"/>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Dos objetos">
    <p:spTree>
      <p:nvGrpSpPr>
        <p:cNvPr id="1" name=""/>
        <p:cNvGrpSpPr/>
        <p:nvPr/>
      </p:nvGrpSpPr>
      <p:grpSpPr>
        <a:xfrm>
          <a:off x="0" y="0"/>
          <a:ext cx="0" cy="0"/>
          <a:chOff x="0" y="0"/>
          <a:chExt cx="0" cy="0"/>
        </a:xfrm>
      </p:grpSpPr>
      <p:sp>
        <p:nvSpPr>
          <p:cNvPr id="38" name="Texto del título"/>
          <p:cNvSpPr txBox="1">
            <a:spLocks noGrp="1"/>
          </p:cNvSpPr>
          <p:nvPr>
            <p:ph type="title"/>
          </p:nvPr>
        </p:nvSpPr>
        <p:spPr>
          <a:prstGeom prst="rect">
            <a:avLst/>
          </a:prstGeom>
        </p:spPr>
        <p:txBody>
          <a:bodyPr/>
          <a:lstStyle/>
          <a:p>
            <a:r>
              <a:t>Texto del título</a:t>
            </a:r>
          </a:p>
        </p:txBody>
      </p:sp>
      <p:sp>
        <p:nvSpPr>
          <p:cNvPr id="39" name="Nivel de texto 1…"/>
          <p:cNvSpPr txBox="1">
            <a:spLocks noGrp="1"/>
          </p:cNvSpPr>
          <p:nvPr>
            <p:ph type="body" sz="half" idx="1"/>
          </p:nvPr>
        </p:nvSpPr>
        <p:spPr>
          <a:xfrm>
            <a:off x="838200" y="1825625"/>
            <a:ext cx="5181600" cy="4351338"/>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40" name="Número de diapositiva"/>
          <p:cNvSpPr txBox="1">
            <a:spLocks noGrp="1"/>
          </p:cNvSpPr>
          <p:nvPr>
            <p:ph type="sldNum" sz="quarter" idx="2"/>
          </p:nvPr>
        </p:nvSpPr>
        <p:spPr>
          <a:prstGeom prst="rect">
            <a:avLst/>
          </a:prstGeom>
        </p:spPr>
        <p:txBody>
          <a:bodyPr/>
          <a:lstStyle/>
          <a:p>
            <a:fld id="{86CB4B4D-7CA3-9044-876B-883B54F8677D}" type="slidenum">
              <a:t>‹Nº›</a:t>
            </a:fld>
            <a:endParaRPr dirty="0"/>
          </a:p>
        </p:txBody>
      </p:sp>
    </p:spTree>
    <p:extLst>
      <p:ext uri="{BB962C8B-B14F-4D97-AF65-F5344CB8AC3E}">
        <p14:creationId xmlns:p14="http://schemas.microsoft.com/office/powerpoint/2010/main" val="380339328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Comparación">
    <p:spTree>
      <p:nvGrpSpPr>
        <p:cNvPr id="1" name=""/>
        <p:cNvGrpSpPr/>
        <p:nvPr/>
      </p:nvGrpSpPr>
      <p:grpSpPr>
        <a:xfrm>
          <a:off x="0" y="0"/>
          <a:ext cx="0" cy="0"/>
          <a:chOff x="0" y="0"/>
          <a:chExt cx="0" cy="0"/>
        </a:xfrm>
      </p:grpSpPr>
      <p:sp>
        <p:nvSpPr>
          <p:cNvPr id="47" name="Texto del título"/>
          <p:cNvSpPr txBox="1">
            <a:spLocks noGrp="1"/>
          </p:cNvSpPr>
          <p:nvPr>
            <p:ph type="title"/>
          </p:nvPr>
        </p:nvSpPr>
        <p:spPr>
          <a:xfrm>
            <a:off x="839787" y="365125"/>
            <a:ext cx="10515601" cy="1325563"/>
          </a:xfrm>
          <a:prstGeom prst="rect">
            <a:avLst/>
          </a:prstGeom>
        </p:spPr>
        <p:txBody>
          <a:bodyPr/>
          <a:lstStyle/>
          <a:p>
            <a:r>
              <a:t>Texto del título</a:t>
            </a:r>
          </a:p>
        </p:txBody>
      </p:sp>
      <p:sp>
        <p:nvSpPr>
          <p:cNvPr id="48" name="Nivel de texto 1…"/>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Nivel de texto 1</a:t>
            </a:r>
          </a:p>
          <a:p>
            <a:pPr lvl="1"/>
            <a:r>
              <a:t>Nivel de texto 2</a:t>
            </a:r>
          </a:p>
          <a:p>
            <a:pPr lvl="2"/>
            <a:r>
              <a:t>Nivel de texto 3</a:t>
            </a:r>
          </a:p>
          <a:p>
            <a:pPr lvl="3"/>
            <a:r>
              <a:t>Nivel de texto 4</a:t>
            </a:r>
          </a:p>
          <a:p>
            <a:pPr lvl="4"/>
            <a:r>
              <a:t>Nivel de texto 5</a:t>
            </a:r>
          </a:p>
        </p:txBody>
      </p:sp>
      <p:sp>
        <p:nvSpPr>
          <p:cNvPr id="49" name="Marcador de texto 4"/>
          <p:cNvSpPr>
            <a:spLocks noGrp="1"/>
          </p:cNvSpPr>
          <p:nvPr>
            <p:ph type="body" sz="quarter" idx="13"/>
          </p:nvPr>
        </p:nvSpPr>
        <p:spPr>
          <a:xfrm>
            <a:off x="6172200" y="1681163"/>
            <a:ext cx="5183188" cy="823913"/>
          </a:xfrm>
          <a:prstGeom prst="rect">
            <a:avLst/>
          </a:prstGeom>
        </p:spPr>
        <p:txBody>
          <a:bodyPr anchor="b"/>
          <a:lstStyle/>
          <a:p>
            <a:pPr marL="0" indent="0">
              <a:buSzTx/>
              <a:buFontTx/>
              <a:buNone/>
              <a:defRPr sz="2400" b="1"/>
            </a:pPr>
            <a:endParaRPr/>
          </a:p>
        </p:txBody>
      </p:sp>
      <p:sp>
        <p:nvSpPr>
          <p:cNvPr id="50" name="Número de diapositiva"/>
          <p:cNvSpPr txBox="1">
            <a:spLocks noGrp="1"/>
          </p:cNvSpPr>
          <p:nvPr>
            <p:ph type="sldNum" sz="quarter" idx="2"/>
          </p:nvPr>
        </p:nvSpPr>
        <p:spPr>
          <a:prstGeom prst="rect">
            <a:avLst/>
          </a:prstGeom>
        </p:spPr>
        <p:txBody>
          <a:bodyPr/>
          <a:lstStyle/>
          <a:p>
            <a:fld id="{86CB4B4D-7CA3-9044-876B-883B54F8677D}" type="slidenum">
              <a:t>‹Nº›</a:t>
            </a:fld>
            <a:endParaRPr dirty="0"/>
          </a:p>
        </p:txBody>
      </p:sp>
    </p:spTree>
    <p:extLst>
      <p:ext uri="{BB962C8B-B14F-4D97-AF65-F5344CB8AC3E}">
        <p14:creationId xmlns:p14="http://schemas.microsoft.com/office/powerpoint/2010/main" val="3394189995"/>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Solo el título">
    <p:spTree>
      <p:nvGrpSpPr>
        <p:cNvPr id="1" name=""/>
        <p:cNvGrpSpPr/>
        <p:nvPr/>
      </p:nvGrpSpPr>
      <p:grpSpPr>
        <a:xfrm>
          <a:off x="0" y="0"/>
          <a:ext cx="0" cy="0"/>
          <a:chOff x="0" y="0"/>
          <a:chExt cx="0" cy="0"/>
        </a:xfrm>
      </p:grpSpPr>
      <p:sp>
        <p:nvSpPr>
          <p:cNvPr id="57" name="Texto del título"/>
          <p:cNvSpPr txBox="1">
            <a:spLocks noGrp="1"/>
          </p:cNvSpPr>
          <p:nvPr>
            <p:ph type="title"/>
          </p:nvPr>
        </p:nvSpPr>
        <p:spPr>
          <a:prstGeom prst="rect">
            <a:avLst/>
          </a:prstGeom>
        </p:spPr>
        <p:txBody>
          <a:bodyPr/>
          <a:lstStyle/>
          <a:p>
            <a:r>
              <a:t>Texto del título</a:t>
            </a:r>
          </a:p>
        </p:txBody>
      </p:sp>
      <p:sp>
        <p:nvSpPr>
          <p:cNvPr id="58" name="Número de diapositiva"/>
          <p:cNvSpPr txBox="1">
            <a:spLocks noGrp="1"/>
          </p:cNvSpPr>
          <p:nvPr>
            <p:ph type="sldNum" sz="quarter" idx="2"/>
          </p:nvPr>
        </p:nvSpPr>
        <p:spPr>
          <a:prstGeom prst="rect">
            <a:avLst/>
          </a:prstGeom>
        </p:spPr>
        <p:txBody>
          <a:bodyPr/>
          <a:lstStyle/>
          <a:p>
            <a:fld id="{86CB4B4D-7CA3-9044-876B-883B54F8677D}" type="slidenum">
              <a:t>‹Nº›</a:t>
            </a:fld>
            <a:endParaRPr dirty="0"/>
          </a:p>
        </p:txBody>
      </p:sp>
    </p:spTree>
    <p:extLst>
      <p:ext uri="{BB962C8B-B14F-4D97-AF65-F5344CB8AC3E}">
        <p14:creationId xmlns:p14="http://schemas.microsoft.com/office/powerpoint/2010/main" val="271721814"/>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En blanco">
    <p:spTree>
      <p:nvGrpSpPr>
        <p:cNvPr id="1" name=""/>
        <p:cNvGrpSpPr/>
        <p:nvPr/>
      </p:nvGrpSpPr>
      <p:grpSpPr>
        <a:xfrm>
          <a:off x="0" y="0"/>
          <a:ext cx="0" cy="0"/>
          <a:chOff x="0" y="0"/>
          <a:chExt cx="0" cy="0"/>
        </a:xfrm>
      </p:grpSpPr>
      <p:sp>
        <p:nvSpPr>
          <p:cNvPr id="65" name="Número de diapositiva"/>
          <p:cNvSpPr txBox="1">
            <a:spLocks noGrp="1"/>
          </p:cNvSpPr>
          <p:nvPr>
            <p:ph type="sldNum" sz="quarter" idx="2"/>
          </p:nvPr>
        </p:nvSpPr>
        <p:spPr>
          <a:prstGeom prst="rect">
            <a:avLst/>
          </a:prstGeom>
        </p:spPr>
        <p:txBody>
          <a:bodyPr/>
          <a:lstStyle/>
          <a:p>
            <a:fld id="{86CB4B4D-7CA3-9044-876B-883B54F8677D}" type="slidenum">
              <a:t>‹Nº›</a:t>
            </a:fld>
            <a:endParaRPr dirty="0"/>
          </a:p>
        </p:txBody>
      </p:sp>
    </p:spTree>
    <p:extLst>
      <p:ext uri="{BB962C8B-B14F-4D97-AF65-F5344CB8AC3E}">
        <p14:creationId xmlns:p14="http://schemas.microsoft.com/office/powerpoint/2010/main" val="2763039459"/>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Contenido con título">
    <p:spTree>
      <p:nvGrpSpPr>
        <p:cNvPr id="1" name=""/>
        <p:cNvGrpSpPr/>
        <p:nvPr/>
      </p:nvGrpSpPr>
      <p:grpSpPr>
        <a:xfrm>
          <a:off x="0" y="0"/>
          <a:ext cx="0" cy="0"/>
          <a:chOff x="0" y="0"/>
          <a:chExt cx="0" cy="0"/>
        </a:xfrm>
      </p:grpSpPr>
      <p:sp>
        <p:nvSpPr>
          <p:cNvPr id="72" name="Texto del título"/>
          <p:cNvSpPr txBox="1">
            <a:spLocks noGrp="1"/>
          </p:cNvSpPr>
          <p:nvPr>
            <p:ph type="title"/>
          </p:nvPr>
        </p:nvSpPr>
        <p:spPr>
          <a:xfrm>
            <a:off x="839787" y="457200"/>
            <a:ext cx="3932239" cy="1600200"/>
          </a:xfrm>
          <a:prstGeom prst="rect">
            <a:avLst/>
          </a:prstGeom>
        </p:spPr>
        <p:txBody>
          <a:bodyPr anchor="b"/>
          <a:lstStyle>
            <a:lvl1pPr>
              <a:defRPr sz="3200"/>
            </a:lvl1pPr>
          </a:lstStyle>
          <a:p>
            <a:r>
              <a:t>Texto del título</a:t>
            </a:r>
          </a:p>
        </p:txBody>
      </p:sp>
      <p:sp>
        <p:nvSpPr>
          <p:cNvPr id="73" name="Nivel de texto 1…"/>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Nivel de texto 1</a:t>
            </a:r>
          </a:p>
          <a:p>
            <a:pPr lvl="1"/>
            <a:r>
              <a:t>Nivel de texto 2</a:t>
            </a:r>
          </a:p>
          <a:p>
            <a:pPr lvl="2"/>
            <a:r>
              <a:t>Nivel de texto 3</a:t>
            </a:r>
          </a:p>
          <a:p>
            <a:pPr lvl="3"/>
            <a:r>
              <a:t>Nivel de texto 4</a:t>
            </a:r>
          </a:p>
          <a:p>
            <a:pPr lvl="4"/>
            <a:r>
              <a:t>Nivel de texto 5</a:t>
            </a:r>
          </a:p>
        </p:txBody>
      </p:sp>
      <p:sp>
        <p:nvSpPr>
          <p:cNvPr id="74" name="Marcador de texto 3"/>
          <p:cNvSpPr>
            <a:spLocks noGrp="1"/>
          </p:cNvSpPr>
          <p:nvPr>
            <p:ph type="body" sz="quarter" idx="13"/>
          </p:nvPr>
        </p:nvSpPr>
        <p:spPr>
          <a:xfrm>
            <a:off x="839787" y="2057400"/>
            <a:ext cx="3932239" cy="3811588"/>
          </a:xfrm>
          <a:prstGeom prst="rect">
            <a:avLst/>
          </a:prstGeom>
        </p:spPr>
        <p:txBody>
          <a:bodyPr/>
          <a:lstStyle/>
          <a:p>
            <a:pPr marL="0" indent="0">
              <a:buSzTx/>
              <a:buFontTx/>
              <a:buNone/>
              <a:defRPr sz="1600"/>
            </a:pPr>
            <a:endParaRPr/>
          </a:p>
        </p:txBody>
      </p:sp>
      <p:sp>
        <p:nvSpPr>
          <p:cNvPr id="75" name="Número de diapositiva"/>
          <p:cNvSpPr txBox="1">
            <a:spLocks noGrp="1"/>
          </p:cNvSpPr>
          <p:nvPr>
            <p:ph type="sldNum" sz="quarter" idx="2"/>
          </p:nvPr>
        </p:nvSpPr>
        <p:spPr>
          <a:prstGeom prst="rect">
            <a:avLst/>
          </a:prstGeom>
        </p:spPr>
        <p:txBody>
          <a:bodyPr/>
          <a:lstStyle/>
          <a:p>
            <a:fld id="{86CB4B4D-7CA3-9044-876B-883B54F8677D}" type="slidenum">
              <a:t>‹Nº›</a:t>
            </a:fld>
            <a:endParaRPr dirty="0"/>
          </a:p>
        </p:txBody>
      </p:sp>
    </p:spTree>
    <p:extLst>
      <p:ext uri="{BB962C8B-B14F-4D97-AF65-F5344CB8AC3E}">
        <p14:creationId xmlns:p14="http://schemas.microsoft.com/office/powerpoint/2010/main" val="833933057"/>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Imagen con título">
    <p:spTree>
      <p:nvGrpSpPr>
        <p:cNvPr id="1" name=""/>
        <p:cNvGrpSpPr/>
        <p:nvPr/>
      </p:nvGrpSpPr>
      <p:grpSpPr>
        <a:xfrm>
          <a:off x="0" y="0"/>
          <a:ext cx="0" cy="0"/>
          <a:chOff x="0" y="0"/>
          <a:chExt cx="0" cy="0"/>
        </a:xfrm>
      </p:grpSpPr>
      <p:sp>
        <p:nvSpPr>
          <p:cNvPr id="82" name="Texto del título"/>
          <p:cNvSpPr txBox="1">
            <a:spLocks noGrp="1"/>
          </p:cNvSpPr>
          <p:nvPr>
            <p:ph type="title"/>
          </p:nvPr>
        </p:nvSpPr>
        <p:spPr>
          <a:xfrm>
            <a:off x="839787" y="457200"/>
            <a:ext cx="3932239" cy="1600200"/>
          </a:xfrm>
          <a:prstGeom prst="rect">
            <a:avLst/>
          </a:prstGeom>
        </p:spPr>
        <p:txBody>
          <a:bodyPr anchor="b"/>
          <a:lstStyle>
            <a:lvl1pPr>
              <a:defRPr sz="3200"/>
            </a:lvl1pPr>
          </a:lstStyle>
          <a:p>
            <a:r>
              <a:t>Texto del título</a:t>
            </a:r>
          </a:p>
        </p:txBody>
      </p:sp>
      <p:sp>
        <p:nvSpPr>
          <p:cNvPr id="83" name="Marcador de posición de imagen 2"/>
          <p:cNvSpPr>
            <a:spLocks noGrp="1"/>
          </p:cNvSpPr>
          <p:nvPr>
            <p:ph type="pic" sz="half" idx="13"/>
          </p:nvPr>
        </p:nvSpPr>
        <p:spPr>
          <a:xfrm>
            <a:off x="5183187" y="987425"/>
            <a:ext cx="6172201" cy="4873625"/>
          </a:xfrm>
          <a:prstGeom prst="rect">
            <a:avLst/>
          </a:prstGeom>
        </p:spPr>
        <p:txBody>
          <a:bodyPr lIns="91439" rIns="91439">
            <a:noAutofit/>
          </a:bodyPr>
          <a:lstStyle/>
          <a:p>
            <a:endParaRPr dirty="0"/>
          </a:p>
        </p:txBody>
      </p:sp>
      <p:sp>
        <p:nvSpPr>
          <p:cNvPr id="84" name="Nivel de texto 1…"/>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Nivel de texto 1</a:t>
            </a:r>
          </a:p>
          <a:p>
            <a:pPr lvl="1"/>
            <a:r>
              <a:t>Nivel de texto 2</a:t>
            </a:r>
          </a:p>
          <a:p>
            <a:pPr lvl="2"/>
            <a:r>
              <a:t>Nivel de texto 3</a:t>
            </a:r>
          </a:p>
          <a:p>
            <a:pPr lvl="3"/>
            <a:r>
              <a:t>Nivel de texto 4</a:t>
            </a:r>
          </a:p>
          <a:p>
            <a:pPr lvl="4"/>
            <a:r>
              <a:t>Nivel de texto 5</a:t>
            </a:r>
          </a:p>
        </p:txBody>
      </p:sp>
      <p:sp>
        <p:nvSpPr>
          <p:cNvPr id="85" name="Número de diapositiva"/>
          <p:cNvSpPr txBox="1">
            <a:spLocks noGrp="1"/>
          </p:cNvSpPr>
          <p:nvPr>
            <p:ph type="sldNum" sz="quarter" idx="2"/>
          </p:nvPr>
        </p:nvSpPr>
        <p:spPr>
          <a:prstGeom prst="rect">
            <a:avLst/>
          </a:prstGeom>
        </p:spPr>
        <p:txBody>
          <a:bodyPr/>
          <a:lstStyle/>
          <a:p>
            <a:fld id="{86CB4B4D-7CA3-9044-876B-883B54F8677D}" type="slidenum">
              <a:t>‹Nº›</a:t>
            </a:fld>
            <a:endParaRPr dirty="0"/>
          </a:p>
        </p:txBody>
      </p:sp>
    </p:spTree>
    <p:extLst>
      <p:ext uri="{BB962C8B-B14F-4D97-AF65-F5344CB8AC3E}">
        <p14:creationId xmlns:p14="http://schemas.microsoft.com/office/powerpoint/2010/main" val="237131817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3FCDE4-4A8F-1B4C-8865-703D7821983A}"/>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contenido 2">
            <a:extLst>
              <a:ext uri="{FF2B5EF4-FFF2-40B4-BE49-F238E27FC236}">
                <a16:creationId xmlns:a16="http://schemas.microsoft.com/office/drawing/2014/main" id="{8A38D2C3-FE90-6546-84B7-F7E93D33E0C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a:extLst>
              <a:ext uri="{FF2B5EF4-FFF2-40B4-BE49-F238E27FC236}">
                <a16:creationId xmlns:a16="http://schemas.microsoft.com/office/drawing/2014/main" id="{078B7202-3BC8-314F-9FCD-523C23A8DAEA}"/>
              </a:ext>
            </a:extLst>
          </p:cNvPr>
          <p:cNvSpPr>
            <a:spLocks noGrp="1"/>
          </p:cNvSpPr>
          <p:nvPr>
            <p:ph type="dt" sz="half" idx="10"/>
          </p:nvPr>
        </p:nvSpPr>
        <p:spPr/>
        <p:txBody>
          <a:bodyPr/>
          <a:lstStyle/>
          <a:p>
            <a:fld id="{B71144A3-3847-AA4B-87A0-21A02EC8B801}" type="datetimeFigureOut">
              <a:rPr lang="es-CR" smtClean="0"/>
              <a:t>22/7/2022</a:t>
            </a:fld>
            <a:endParaRPr lang="es-CR" dirty="0"/>
          </a:p>
        </p:txBody>
      </p:sp>
      <p:sp>
        <p:nvSpPr>
          <p:cNvPr id="5" name="Marcador de pie de página 4">
            <a:extLst>
              <a:ext uri="{FF2B5EF4-FFF2-40B4-BE49-F238E27FC236}">
                <a16:creationId xmlns:a16="http://schemas.microsoft.com/office/drawing/2014/main" id="{D3CEFB4E-90F3-9848-B9DA-609F6635197A}"/>
              </a:ext>
            </a:extLst>
          </p:cNvPr>
          <p:cNvSpPr>
            <a:spLocks noGrp="1"/>
          </p:cNvSpPr>
          <p:nvPr>
            <p:ph type="ftr" sz="quarter" idx="11"/>
          </p:nvPr>
        </p:nvSpPr>
        <p:spPr/>
        <p:txBody>
          <a:bodyPr/>
          <a:lstStyle/>
          <a:p>
            <a:endParaRPr lang="es-CR" dirty="0"/>
          </a:p>
        </p:txBody>
      </p:sp>
      <p:sp>
        <p:nvSpPr>
          <p:cNvPr id="6" name="Marcador de número de diapositiva 5">
            <a:extLst>
              <a:ext uri="{FF2B5EF4-FFF2-40B4-BE49-F238E27FC236}">
                <a16:creationId xmlns:a16="http://schemas.microsoft.com/office/drawing/2014/main" id="{384BDD84-FEA6-4A45-A83F-BCE45CABDFDD}"/>
              </a:ext>
            </a:extLst>
          </p:cNvPr>
          <p:cNvSpPr>
            <a:spLocks noGrp="1"/>
          </p:cNvSpPr>
          <p:nvPr>
            <p:ph type="sldNum" sz="quarter" idx="12"/>
          </p:nvPr>
        </p:nvSpPr>
        <p:spPr/>
        <p:txBody>
          <a:bodyPr/>
          <a:lstStyle/>
          <a:p>
            <a:fld id="{8E5700A3-FC3D-FF44-9BE2-DCDC6E686313}" type="slidenum">
              <a:rPr lang="es-CR" smtClean="0"/>
              <a:t>‹Nº›</a:t>
            </a:fld>
            <a:endParaRPr lang="es-CR" dirty="0"/>
          </a:p>
        </p:txBody>
      </p:sp>
    </p:spTree>
    <p:extLst>
      <p:ext uri="{BB962C8B-B14F-4D97-AF65-F5344CB8AC3E}">
        <p14:creationId xmlns:p14="http://schemas.microsoft.com/office/powerpoint/2010/main" val="12527049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ítulo y texto vertical">
    <p:spTree>
      <p:nvGrpSpPr>
        <p:cNvPr id="1" name=""/>
        <p:cNvGrpSpPr/>
        <p:nvPr/>
      </p:nvGrpSpPr>
      <p:grpSpPr>
        <a:xfrm>
          <a:off x="0" y="0"/>
          <a:ext cx="0" cy="0"/>
          <a:chOff x="0" y="0"/>
          <a:chExt cx="0" cy="0"/>
        </a:xfrm>
      </p:grpSpPr>
      <p:sp>
        <p:nvSpPr>
          <p:cNvPr id="92" name="Texto del título"/>
          <p:cNvSpPr txBox="1">
            <a:spLocks noGrp="1"/>
          </p:cNvSpPr>
          <p:nvPr>
            <p:ph type="title"/>
          </p:nvPr>
        </p:nvSpPr>
        <p:spPr>
          <a:prstGeom prst="rect">
            <a:avLst/>
          </a:prstGeom>
        </p:spPr>
        <p:txBody>
          <a:bodyPr/>
          <a:lstStyle/>
          <a:p>
            <a:r>
              <a:t>Texto del título</a:t>
            </a:r>
          </a:p>
        </p:txBody>
      </p:sp>
      <p:sp>
        <p:nvSpPr>
          <p:cNvPr id="93" name="Nivel de texto 1…"/>
          <p:cNvSpPr txBox="1">
            <a:spLocks noGrp="1"/>
          </p:cNvSpPr>
          <p:nvPr>
            <p:ph type="body" idx="1"/>
          </p:nvPr>
        </p:nvSpPr>
        <p:spPr>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94" name="Número de diapositiva"/>
          <p:cNvSpPr txBox="1">
            <a:spLocks noGrp="1"/>
          </p:cNvSpPr>
          <p:nvPr>
            <p:ph type="sldNum" sz="quarter" idx="2"/>
          </p:nvPr>
        </p:nvSpPr>
        <p:spPr>
          <a:prstGeom prst="rect">
            <a:avLst/>
          </a:prstGeom>
        </p:spPr>
        <p:txBody>
          <a:bodyPr/>
          <a:lstStyle/>
          <a:p>
            <a:fld id="{86CB4B4D-7CA3-9044-876B-883B54F8677D}" type="slidenum">
              <a:t>‹Nº›</a:t>
            </a:fld>
            <a:endParaRPr dirty="0"/>
          </a:p>
        </p:txBody>
      </p:sp>
    </p:spTree>
    <p:extLst>
      <p:ext uri="{BB962C8B-B14F-4D97-AF65-F5344CB8AC3E}">
        <p14:creationId xmlns:p14="http://schemas.microsoft.com/office/powerpoint/2010/main" val="2056550477"/>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ítulo vertical y texto">
    <p:spTree>
      <p:nvGrpSpPr>
        <p:cNvPr id="1" name=""/>
        <p:cNvGrpSpPr/>
        <p:nvPr/>
      </p:nvGrpSpPr>
      <p:grpSpPr>
        <a:xfrm>
          <a:off x="0" y="0"/>
          <a:ext cx="0" cy="0"/>
          <a:chOff x="0" y="0"/>
          <a:chExt cx="0" cy="0"/>
        </a:xfrm>
      </p:grpSpPr>
      <p:sp>
        <p:nvSpPr>
          <p:cNvPr id="101" name="Texto del título"/>
          <p:cNvSpPr txBox="1">
            <a:spLocks noGrp="1"/>
          </p:cNvSpPr>
          <p:nvPr>
            <p:ph type="title"/>
          </p:nvPr>
        </p:nvSpPr>
        <p:spPr>
          <a:xfrm>
            <a:off x="8724900" y="365125"/>
            <a:ext cx="2628900" cy="5811838"/>
          </a:xfrm>
          <a:prstGeom prst="rect">
            <a:avLst/>
          </a:prstGeom>
        </p:spPr>
        <p:txBody>
          <a:bodyPr/>
          <a:lstStyle/>
          <a:p>
            <a:r>
              <a:t>Texto del título</a:t>
            </a:r>
          </a:p>
        </p:txBody>
      </p:sp>
      <p:sp>
        <p:nvSpPr>
          <p:cNvPr id="102" name="Nivel de texto 1…"/>
          <p:cNvSpPr txBox="1">
            <a:spLocks noGrp="1"/>
          </p:cNvSpPr>
          <p:nvPr>
            <p:ph type="body" idx="1"/>
          </p:nvPr>
        </p:nvSpPr>
        <p:spPr>
          <a:xfrm>
            <a:off x="838200" y="365125"/>
            <a:ext cx="7734300" cy="5811838"/>
          </a:xfrm>
          <a:prstGeom prst="rect">
            <a:avLst/>
          </a:prstGeom>
        </p:spPr>
        <p:txBody>
          <a:bodyPr/>
          <a:lstStyle/>
          <a:p>
            <a:r>
              <a:t>Nivel de texto 1</a:t>
            </a:r>
          </a:p>
          <a:p>
            <a:pPr lvl="1"/>
            <a:r>
              <a:t>Nivel de texto 2</a:t>
            </a:r>
          </a:p>
          <a:p>
            <a:pPr lvl="2"/>
            <a:r>
              <a:t>Nivel de texto 3</a:t>
            </a:r>
          </a:p>
          <a:p>
            <a:pPr lvl="3"/>
            <a:r>
              <a:t>Nivel de texto 4</a:t>
            </a:r>
          </a:p>
          <a:p>
            <a:pPr lvl="4"/>
            <a:r>
              <a:t>Nivel de texto 5</a:t>
            </a:r>
          </a:p>
        </p:txBody>
      </p:sp>
      <p:sp>
        <p:nvSpPr>
          <p:cNvPr id="103" name="Número de diapositiva"/>
          <p:cNvSpPr txBox="1">
            <a:spLocks noGrp="1"/>
          </p:cNvSpPr>
          <p:nvPr>
            <p:ph type="sldNum" sz="quarter" idx="2"/>
          </p:nvPr>
        </p:nvSpPr>
        <p:spPr>
          <a:prstGeom prst="rect">
            <a:avLst/>
          </a:prstGeom>
        </p:spPr>
        <p:txBody>
          <a:bodyPr/>
          <a:lstStyle/>
          <a:p>
            <a:fld id="{86CB4B4D-7CA3-9044-876B-883B54F8677D}" type="slidenum">
              <a:t>‹Nº›</a:t>
            </a:fld>
            <a:endParaRPr dirty="0"/>
          </a:p>
        </p:txBody>
      </p:sp>
    </p:spTree>
    <p:extLst>
      <p:ext uri="{BB962C8B-B14F-4D97-AF65-F5344CB8AC3E}">
        <p14:creationId xmlns:p14="http://schemas.microsoft.com/office/powerpoint/2010/main" val="106390026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D54C90-84B9-A84A-B721-E36F3675DDE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R"/>
          </a:p>
        </p:txBody>
      </p:sp>
      <p:sp>
        <p:nvSpPr>
          <p:cNvPr id="3" name="Marcador de texto 2">
            <a:extLst>
              <a:ext uri="{FF2B5EF4-FFF2-40B4-BE49-F238E27FC236}">
                <a16:creationId xmlns:a16="http://schemas.microsoft.com/office/drawing/2014/main" id="{CE8AF2C8-F4FE-4F40-8FA8-05E4FF07C0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94ADC39-F366-F54C-9394-1F386A1ABE07}"/>
              </a:ext>
            </a:extLst>
          </p:cNvPr>
          <p:cNvSpPr>
            <a:spLocks noGrp="1"/>
          </p:cNvSpPr>
          <p:nvPr>
            <p:ph type="dt" sz="half" idx="10"/>
          </p:nvPr>
        </p:nvSpPr>
        <p:spPr/>
        <p:txBody>
          <a:bodyPr/>
          <a:lstStyle/>
          <a:p>
            <a:fld id="{B71144A3-3847-AA4B-87A0-21A02EC8B801}" type="datetimeFigureOut">
              <a:rPr lang="es-CR" smtClean="0"/>
              <a:t>22/7/2022</a:t>
            </a:fld>
            <a:endParaRPr lang="es-CR" dirty="0"/>
          </a:p>
        </p:txBody>
      </p:sp>
      <p:sp>
        <p:nvSpPr>
          <p:cNvPr id="5" name="Marcador de pie de página 4">
            <a:extLst>
              <a:ext uri="{FF2B5EF4-FFF2-40B4-BE49-F238E27FC236}">
                <a16:creationId xmlns:a16="http://schemas.microsoft.com/office/drawing/2014/main" id="{E076D87A-168E-634A-ADF5-740F42647C6A}"/>
              </a:ext>
            </a:extLst>
          </p:cNvPr>
          <p:cNvSpPr>
            <a:spLocks noGrp="1"/>
          </p:cNvSpPr>
          <p:nvPr>
            <p:ph type="ftr" sz="quarter" idx="11"/>
          </p:nvPr>
        </p:nvSpPr>
        <p:spPr/>
        <p:txBody>
          <a:bodyPr/>
          <a:lstStyle/>
          <a:p>
            <a:endParaRPr lang="es-CR" dirty="0"/>
          </a:p>
        </p:txBody>
      </p:sp>
      <p:sp>
        <p:nvSpPr>
          <p:cNvPr id="6" name="Marcador de número de diapositiva 5">
            <a:extLst>
              <a:ext uri="{FF2B5EF4-FFF2-40B4-BE49-F238E27FC236}">
                <a16:creationId xmlns:a16="http://schemas.microsoft.com/office/drawing/2014/main" id="{21AC40A4-B961-8549-882B-9F7331BB1B5D}"/>
              </a:ext>
            </a:extLst>
          </p:cNvPr>
          <p:cNvSpPr>
            <a:spLocks noGrp="1"/>
          </p:cNvSpPr>
          <p:nvPr>
            <p:ph type="sldNum" sz="quarter" idx="12"/>
          </p:nvPr>
        </p:nvSpPr>
        <p:spPr/>
        <p:txBody>
          <a:bodyPr/>
          <a:lstStyle/>
          <a:p>
            <a:fld id="{8E5700A3-FC3D-FF44-9BE2-DCDC6E686313}" type="slidenum">
              <a:rPr lang="es-CR" smtClean="0"/>
              <a:t>‹Nº›</a:t>
            </a:fld>
            <a:endParaRPr lang="es-CR" dirty="0"/>
          </a:p>
        </p:txBody>
      </p:sp>
    </p:spTree>
    <p:extLst>
      <p:ext uri="{BB962C8B-B14F-4D97-AF65-F5344CB8AC3E}">
        <p14:creationId xmlns:p14="http://schemas.microsoft.com/office/powerpoint/2010/main" val="3288436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2F466F-A0F1-D747-8AE0-04BDAF703CAB}"/>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contenido 2">
            <a:extLst>
              <a:ext uri="{FF2B5EF4-FFF2-40B4-BE49-F238E27FC236}">
                <a16:creationId xmlns:a16="http://schemas.microsoft.com/office/drawing/2014/main" id="{14B80C28-C7CF-3944-BC91-DD9D8A6F9C4D}"/>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contenido 3">
            <a:extLst>
              <a:ext uri="{FF2B5EF4-FFF2-40B4-BE49-F238E27FC236}">
                <a16:creationId xmlns:a16="http://schemas.microsoft.com/office/drawing/2014/main" id="{67F15C3A-E077-1C4F-968C-9BA201FF16E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Marcador de fecha 4">
            <a:extLst>
              <a:ext uri="{FF2B5EF4-FFF2-40B4-BE49-F238E27FC236}">
                <a16:creationId xmlns:a16="http://schemas.microsoft.com/office/drawing/2014/main" id="{E1C35931-BB3C-084A-A53A-9FA2B3FA3006}"/>
              </a:ext>
            </a:extLst>
          </p:cNvPr>
          <p:cNvSpPr>
            <a:spLocks noGrp="1"/>
          </p:cNvSpPr>
          <p:nvPr>
            <p:ph type="dt" sz="half" idx="10"/>
          </p:nvPr>
        </p:nvSpPr>
        <p:spPr/>
        <p:txBody>
          <a:bodyPr/>
          <a:lstStyle/>
          <a:p>
            <a:fld id="{B71144A3-3847-AA4B-87A0-21A02EC8B801}" type="datetimeFigureOut">
              <a:rPr lang="es-CR" smtClean="0"/>
              <a:t>22/7/2022</a:t>
            </a:fld>
            <a:endParaRPr lang="es-CR" dirty="0"/>
          </a:p>
        </p:txBody>
      </p:sp>
      <p:sp>
        <p:nvSpPr>
          <p:cNvPr id="6" name="Marcador de pie de página 5">
            <a:extLst>
              <a:ext uri="{FF2B5EF4-FFF2-40B4-BE49-F238E27FC236}">
                <a16:creationId xmlns:a16="http://schemas.microsoft.com/office/drawing/2014/main" id="{1450F171-1C3E-9446-A899-789D1B727390}"/>
              </a:ext>
            </a:extLst>
          </p:cNvPr>
          <p:cNvSpPr>
            <a:spLocks noGrp="1"/>
          </p:cNvSpPr>
          <p:nvPr>
            <p:ph type="ftr" sz="quarter" idx="11"/>
          </p:nvPr>
        </p:nvSpPr>
        <p:spPr/>
        <p:txBody>
          <a:bodyPr/>
          <a:lstStyle/>
          <a:p>
            <a:endParaRPr lang="es-CR" dirty="0"/>
          </a:p>
        </p:txBody>
      </p:sp>
      <p:sp>
        <p:nvSpPr>
          <p:cNvPr id="7" name="Marcador de número de diapositiva 6">
            <a:extLst>
              <a:ext uri="{FF2B5EF4-FFF2-40B4-BE49-F238E27FC236}">
                <a16:creationId xmlns:a16="http://schemas.microsoft.com/office/drawing/2014/main" id="{D7676C11-A443-FE4C-A0D3-AE1619CA5615}"/>
              </a:ext>
            </a:extLst>
          </p:cNvPr>
          <p:cNvSpPr>
            <a:spLocks noGrp="1"/>
          </p:cNvSpPr>
          <p:nvPr>
            <p:ph type="sldNum" sz="quarter" idx="12"/>
          </p:nvPr>
        </p:nvSpPr>
        <p:spPr/>
        <p:txBody>
          <a:bodyPr/>
          <a:lstStyle/>
          <a:p>
            <a:fld id="{8E5700A3-FC3D-FF44-9BE2-DCDC6E686313}" type="slidenum">
              <a:rPr lang="es-CR" smtClean="0"/>
              <a:t>‹Nº›</a:t>
            </a:fld>
            <a:endParaRPr lang="es-CR" dirty="0"/>
          </a:p>
        </p:txBody>
      </p:sp>
    </p:spTree>
    <p:extLst>
      <p:ext uri="{BB962C8B-B14F-4D97-AF65-F5344CB8AC3E}">
        <p14:creationId xmlns:p14="http://schemas.microsoft.com/office/powerpoint/2010/main" val="3407031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C3C5F1-04CB-DE40-BAE2-3A1D5596FA74}"/>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R"/>
          </a:p>
        </p:txBody>
      </p:sp>
      <p:sp>
        <p:nvSpPr>
          <p:cNvPr id="3" name="Marcador de texto 2">
            <a:extLst>
              <a:ext uri="{FF2B5EF4-FFF2-40B4-BE49-F238E27FC236}">
                <a16:creationId xmlns:a16="http://schemas.microsoft.com/office/drawing/2014/main" id="{48F720F9-96E4-B149-A941-2C3992F2B8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233E11C-6B17-D349-8EEB-5AFFB41518F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Marcador de texto 4">
            <a:extLst>
              <a:ext uri="{FF2B5EF4-FFF2-40B4-BE49-F238E27FC236}">
                <a16:creationId xmlns:a16="http://schemas.microsoft.com/office/drawing/2014/main" id="{F424D6D5-AA38-6543-81FF-83A9024284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DC4084C-3E2E-4141-AE82-F2327E8A0231}"/>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7" name="Marcador de fecha 6">
            <a:extLst>
              <a:ext uri="{FF2B5EF4-FFF2-40B4-BE49-F238E27FC236}">
                <a16:creationId xmlns:a16="http://schemas.microsoft.com/office/drawing/2014/main" id="{3BB9D45F-F3F7-0E48-ACAE-985C25EBD566}"/>
              </a:ext>
            </a:extLst>
          </p:cNvPr>
          <p:cNvSpPr>
            <a:spLocks noGrp="1"/>
          </p:cNvSpPr>
          <p:nvPr>
            <p:ph type="dt" sz="half" idx="10"/>
          </p:nvPr>
        </p:nvSpPr>
        <p:spPr/>
        <p:txBody>
          <a:bodyPr/>
          <a:lstStyle/>
          <a:p>
            <a:fld id="{B71144A3-3847-AA4B-87A0-21A02EC8B801}" type="datetimeFigureOut">
              <a:rPr lang="es-CR" smtClean="0"/>
              <a:t>22/7/2022</a:t>
            </a:fld>
            <a:endParaRPr lang="es-CR" dirty="0"/>
          </a:p>
        </p:txBody>
      </p:sp>
      <p:sp>
        <p:nvSpPr>
          <p:cNvPr id="8" name="Marcador de pie de página 7">
            <a:extLst>
              <a:ext uri="{FF2B5EF4-FFF2-40B4-BE49-F238E27FC236}">
                <a16:creationId xmlns:a16="http://schemas.microsoft.com/office/drawing/2014/main" id="{EAB1BF76-C8C2-1549-9CD2-DC2C4AE30195}"/>
              </a:ext>
            </a:extLst>
          </p:cNvPr>
          <p:cNvSpPr>
            <a:spLocks noGrp="1"/>
          </p:cNvSpPr>
          <p:nvPr>
            <p:ph type="ftr" sz="quarter" idx="11"/>
          </p:nvPr>
        </p:nvSpPr>
        <p:spPr/>
        <p:txBody>
          <a:bodyPr/>
          <a:lstStyle/>
          <a:p>
            <a:endParaRPr lang="es-CR" dirty="0"/>
          </a:p>
        </p:txBody>
      </p:sp>
      <p:sp>
        <p:nvSpPr>
          <p:cNvPr id="9" name="Marcador de número de diapositiva 8">
            <a:extLst>
              <a:ext uri="{FF2B5EF4-FFF2-40B4-BE49-F238E27FC236}">
                <a16:creationId xmlns:a16="http://schemas.microsoft.com/office/drawing/2014/main" id="{D426DB59-919A-5A43-B183-BE8C60BD25F3}"/>
              </a:ext>
            </a:extLst>
          </p:cNvPr>
          <p:cNvSpPr>
            <a:spLocks noGrp="1"/>
          </p:cNvSpPr>
          <p:nvPr>
            <p:ph type="sldNum" sz="quarter" idx="12"/>
          </p:nvPr>
        </p:nvSpPr>
        <p:spPr/>
        <p:txBody>
          <a:bodyPr/>
          <a:lstStyle/>
          <a:p>
            <a:fld id="{8E5700A3-FC3D-FF44-9BE2-DCDC6E686313}" type="slidenum">
              <a:rPr lang="es-CR" smtClean="0"/>
              <a:t>‹Nº›</a:t>
            </a:fld>
            <a:endParaRPr lang="es-CR" dirty="0"/>
          </a:p>
        </p:txBody>
      </p:sp>
    </p:spTree>
    <p:extLst>
      <p:ext uri="{BB962C8B-B14F-4D97-AF65-F5344CB8AC3E}">
        <p14:creationId xmlns:p14="http://schemas.microsoft.com/office/powerpoint/2010/main" val="4269846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E42C37-08EC-B343-9E5E-61B3446529CD}"/>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fecha 2">
            <a:extLst>
              <a:ext uri="{FF2B5EF4-FFF2-40B4-BE49-F238E27FC236}">
                <a16:creationId xmlns:a16="http://schemas.microsoft.com/office/drawing/2014/main" id="{41DBE868-9D4B-ED41-A305-35EB3C1DB551}"/>
              </a:ext>
            </a:extLst>
          </p:cNvPr>
          <p:cNvSpPr>
            <a:spLocks noGrp="1"/>
          </p:cNvSpPr>
          <p:nvPr>
            <p:ph type="dt" sz="half" idx="10"/>
          </p:nvPr>
        </p:nvSpPr>
        <p:spPr/>
        <p:txBody>
          <a:bodyPr/>
          <a:lstStyle/>
          <a:p>
            <a:fld id="{B71144A3-3847-AA4B-87A0-21A02EC8B801}" type="datetimeFigureOut">
              <a:rPr lang="es-CR" smtClean="0"/>
              <a:t>22/7/2022</a:t>
            </a:fld>
            <a:endParaRPr lang="es-CR" dirty="0"/>
          </a:p>
        </p:txBody>
      </p:sp>
      <p:sp>
        <p:nvSpPr>
          <p:cNvPr id="4" name="Marcador de pie de página 3">
            <a:extLst>
              <a:ext uri="{FF2B5EF4-FFF2-40B4-BE49-F238E27FC236}">
                <a16:creationId xmlns:a16="http://schemas.microsoft.com/office/drawing/2014/main" id="{D5E9B0D0-530A-9047-A52B-E0FC70B37515}"/>
              </a:ext>
            </a:extLst>
          </p:cNvPr>
          <p:cNvSpPr>
            <a:spLocks noGrp="1"/>
          </p:cNvSpPr>
          <p:nvPr>
            <p:ph type="ftr" sz="quarter" idx="11"/>
          </p:nvPr>
        </p:nvSpPr>
        <p:spPr/>
        <p:txBody>
          <a:bodyPr/>
          <a:lstStyle/>
          <a:p>
            <a:endParaRPr lang="es-CR" dirty="0"/>
          </a:p>
        </p:txBody>
      </p:sp>
      <p:sp>
        <p:nvSpPr>
          <p:cNvPr id="5" name="Marcador de número de diapositiva 4">
            <a:extLst>
              <a:ext uri="{FF2B5EF4-FFF2-40B4-BE49-F238E27FC236}">
                <a16:creationId xmlns:a16="http://schemas.microsoft.com/office/drawing/2014/main" id="{C44F4FC3-DF14-3642-B68D-6BF928D3A007}"/>
              </a:ext>
            </a:extLst>
          </p:cNvPr>
          <p:cNvSpPr>
            <a:spLocks noGrp="1"/>
          </p:cNvSpPr>
          <p:nvPr>
            <p:ph type="sldNum" sz="quarter" idx="12"/>
          </p:nvPr>
        </p:nvSpPr>
        <p:spPr/>
        <p:txBody>
          <a:bodyPr/>
          <a:lstStyle/>
          <a:p>
            <a:fld id="{8E5700A3-FC3D-FF44-9BE2-DCDC6E686313}" type="slidenum">
              <a:rPr lang="es-CR" smtClean="0"/>
              <a:t>‹Nº›</a:t>
            </a:fld>
            <a:endParaRPr lang="es-CR" dirty="0"/>
          </a:p>
        </p:txBody>
      </p:sp>
    </p:spTree>
    <p:extLst>
      <p:ext uri="{BB962C8B-B14F-4D97-AF65-F5344CB8AC3E}">
        <p14:creationId xmlns:p14="http://schemas.microsoft.com/office/powerpoint/2010/main" val="966239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80FAAC2-1ACF-DA4A-B407-7CB0E1E1935A}"/>
              </a:ext>
            </a:extLst>
          </p:cNvPr>
          <p:cNvSpPr>
            <a:spLocks noGrp="1"/>
          </p:cNvSpPr>
          <p:nvPr>
            <p:ph type="dt" sz="half" idx="10"/>
          </p:nvPr>
        </p:nvSpPr>
        <p:spPr/>
        <p:txBody>
          <a:bodyPr/>
          <a:lstStyle/>
          <a:p>
            <a:fld id="{B71144A3-3847-AA4B-87A0-21A02EC8B801}" type="datetimeFigureOut">
              <a:rPr lang="es-CR" smtClean="0"/>
              <a:t>22/7/2022</a:t>
            </a:fld>
            <a:endParaRPr lang="es-CR" dirty="0"/>
          </a:p>
        </p:txBody>
      </p:sp>
      <p:sp>
        <p:nvSpPr>
          <p:cNvPr id="3" name="Marcador de pie de página 2">
            <a:extLst>
              <a:ext uri="{FF2B5EF4-FFF2-40B4-BE49-F238E27FC236}">
                <a16:creationId xmlns:a16="http://schemas.microsoft.com/office/drawing/2014/main" id="{F93677A1-D620-DB4B-8CE3-0284C0FCD930}"/>
              </a:ext>
            </a:extLst>
          </p:cNvPr>
          <p:cNvSpPr>
            <a:spLocks noGrp="1"/>
          </p:cNvSpPr>
          <p:nvPr>
            <p:ph type="ftr" sz="quarter" idx="11"/>
          </p:nvPr>
        </p:nvSpPr>
        <p:spPr/>
        <p:txBody>
          <a:bodyPr/>
          <a:lstStyle/>
          <a:p>
            <a:endParaRPr lang="es-CR" dirty="0"/>
          </a:p>
        </p:txBody>
      </p:sp>
      <p:sp>
        <p:nvSpPr>
          <p:cNvPr id="4" name="Marcador de número de diapositiva 3">
            <a:extLst>
              <a:ext uri="{FF2B5EF4-FFF2-40B4-BE49-F238E27FC236}">
                <a16:creationId xmlns:a16="http://schemas.microsoft.com/office/drawing/2014/main" id="{B73DA06D-6905-DD49-9185-0BC7A7811E22}"/>
              </a:ext>
            </a:extLst>
          </p:cNvPr>
          <p:cNvSpPr>
            <a:spLocks noGrp="1"/>
          </p:cNvSpPr>
          <p:nvPr>
            <p:ph type="sldNum" sz="quarter" idx="12"/>
          </p:nvPr>
        </p:nvSpPr>
        <p:spPr/>
        <p:txBody>
          <a:bodyPr/>
          <a:lstStyle/>
          <a:p>
            <a:fld id="{8E5700A3-FC3D-FF44-9BE2-DCDC6E686313}" type="slidenum">
              <a:rPr lang="es-CR" smtClean="0"/>
              <a:t>‹Nº›</a:t>
            </a:fld>
            <a:endParaRPr lang="es-CR" dirty="0"/>
          </a:p>
        </p:txBody>
      </p:sp>
    </p:spTree>
    <p:extLst>
      <p:ext uri="{BB962C8B-B14F-4D97-AF65-F5344CB8AC3E}">
        <p14:creationId xmlns:p14="http://schemas.microsoft.com/office/powerpoint/2010/main" val="3128368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E5F041-ABEF-D043-BAC0-FF18C701006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R"/>
          </a:p>
        </p:txBody>
      </p:sp>
      <p:sp>
        <p:nvSpPr>
          <p:cNvPr id="3" name="Marcador de contenido 2">
            <a:extLst>
              <a:ext uri="{FF2B5EF4-FFF2-40B4-BE49-F238E27FC236}">
                <a16:creationId xmlns:a16="http://schemas.microsoft.com/office/drawing/2014/main" id="{6FB1780C-6AAD-984A-A579-450EF42EFE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texto 3">
            <a:extLst>
              <a:ext uri="{FF2B5EF4-FFF2-40B4-BE49-F238E27FC236}">
                <a16:creationId xmlns:a16="http://schemas.microsoft.com/office/drawing/2014/main" id="{0044C9A9-1419-4E40-BAB7-6D06D937FB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070E494-A4E0-EC45-AAD9-4FDD0797EC9A}"/>
              </a:ext>
            </a:extLst>
          </p:cNvPr>
          <p:cNvSpPr>
            <a:spLocks noGrp="1"/>
          </p:cNvSpPr>
          <p:nvPr>
            <p:ph type="dt" sz="half" idx="10"/>
          </p:nvPr>
        </p:nvSpPr>
        <p:spPr/>
        <p:txBody>
          <a:bodyPr/>
          <a:lstStyle/>
          <a:p>
            <a:fld id="{B71144A3-3847-AA4B-87A0-21A02EC8B801}" type="datetimeFigureOut">
              <a:rPr lang="es-CR" smtClean="0"/>
              <a:t>22/7/2022</a:t>
            </a:fld>
            <a:endParaRPr lang="es-CR" dirty="0"/>
          </a:p>
        </p:txBody>
      </p:sp>
      <p:sp>
        <p:nvSpPr>
          <p:cNvPr id="6" name="Marcador de pie de página 5">
            <a:extLst>
              <a:ext uri="{FF2B5EF4-FFF2-40B4-BE49-F238E27FC236}">
                <a16:creationId xmlns:a16="http://schemas.microsoft.com/office/drawing/2014/main" id="{CA1C05D3-FF8C-984E-BD3F-EC86D43798B8}"/>
              </a:ext>
            </a:extLst>
          </p:cNvPr>
          <p:cNvSpPr>
            <a:spLocks noGrp="1"/>
          </p:cNvSpPr>
          <p:nvPr>
            <p:ph type="ftr" sz="quarter" idx="11"/>
          </p:nvPr>
        </p:nvSpPr>
        <p:spPr/>
        <p:txBody>
          <a:bodyPr/>
          <a:lstStyle/>
          <a:p>
            <a:endParaRPr lang="es-CR" dirty="0"/>
          </a:p>
        </p:txBody>
      </p:sp>
      <p:sp>
        <p:nvSpPr>
          <p:cNvPr id="7" name="Marcador de número de diapositiva 6">
            <a:extLst>
              <a:ext uri="{FF2B5EF4-FFF2-40B4-BE49-F238E27FC236}">
                <a16:creationId xmlns:a16="http://schemas.microsoft.com/office/drawing/2014/main" id="{65DC113D-7DDA-FB47-B8C5-1D81AF331618}"/>
              </a:ext>
            </a:extLst>
          </p:cNvPr>
          <p:cNvSpPr>
            <a:spLocks noGrp="1"/>
          </p:cNvSpPr>
          <p:nvPr>
            <p:ph type="sldNum" sz="quarter" idx="12"/>
          </p:nvPr>
        </p:nvSpPr>
        <p:spPr/>
        <p:txBody>
          <a:bodyPr/>
          <a:lstStyle/>
          <a:p>
            <a:fld id="{8E5700A3-FC3D-FF44-9BE2-DCDC6E686313}" type="slidenum">
              <a:rPr lang="es-CR" smtClean="0"/>
              <a:t>‹Nº›</a:t>
            </a:fld>
            <a:endParaRPr lang="es-CR" dirty="0"/>
          </a:p>
        </p:txBody>
      </p:sp>
    </p:spTree>
    <p:extLst>
      <p:ext uri="{BB962C8B-B14F-4D97-AF65-F5344CB8AC3E}">
        <p14:creationId xmlns:p14="http://schemas.microsoft.com/office/powerpoint/2010/main" val="1682006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4FDEBB-AE90-904D-80A7-1BEA0F1D266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R"/>
          </a:p>
        </p:txBody>
      </p:sp>
      <p:sp>
        <p:nvSpPr>
          <p:cNvPr id="3" name="Marcador de posición de imagen 2">
            <a:extLst>
              <a:ext uri="{FF2B5EF4-FFF2-40B4-BE49-F238E27FC236}">
                <a16:creationId xmlns:a16="http://schemas.microsoft.com/office/drawing/2014/main" id="{19CDE781-6B10-9442-88FF-5A4EF03F42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R" dirty="0"/>
          </a:p>
        </p:txBody>
      </p:sp>
      <p:sp>
        <p:nvSpPr>
          <p:cNvPr id="4" name="Marcador de texto 3">
            <a:extLst>
              <a:ext uri="{FF2B5EF4-FFF2-40B4-BE49-F238E27FC236}">
                <a16:creationId xmlns:a16="http://schemas.microsoft.com/office/drawing/2014/main" id="{F4F72A93-94D6-7B4C-81A3-5CA6E11F1D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789A73E-6DFF-784A-83E2-25D34429F088}"/>
              </a:ext>
            </a:extLst>
          </p:cNvPr>
          <p:cNvSpPr>
            <a:spLocks noGrp="1"/>
          </p:cNvSpPr>
          <p:nvPr>
            <p:ph type="dt" sz="half" idx="10"/>
          </p:nvPr>
        </p:nvSpPr>
        <p:spPr/>
        <p:txBody>
          <a:bodyPr/>
          <a:lstStyle/>
          <a:p>
            <a:fld id="{B71144A3-3847-AA4B-87A0-21A02EC8B801}" type="datetimeFigureOut">
              <a:rPr lang="es-CR" smtClean="0"/>
              <a:t>22/7/2022</a:t>
            </a:fld>
            <a:endParaRPr lang="es-CR" dirty="0"/>
          </a:p>
        </p:txBody>
      </p:sp>
      <p:sp>
        <p:nvSpPr>
          <p:cNvPr id="6" name="Marcador de pie de página 5">
            <a:extLst>
              <a:ext uri="{FF2B5EF4-FFF2-40B4-BE49-F238E27FC236}">
                <a16:creationId xmlns:a16="http://schemas.microsoft.com/office/drawing/2014/main" id="{A0B1A1AA-C13D-AA4B-8425-8F8EB96BEE7B}"/>
              </a:ext>
            </a:extLst>
          </p:cNvPr>
          <p:cNvSpPr>
            <a:spLocks noGrp="1"/>
          </p:cNvSpPr>
          <p:nvPr>
            <p:ph type="ftr" sz="quarter" idx="11"/>
          </p:nvPr>
        </p:nvSpPr>
        <p:spPr/>
        <p:txBody>
          <a:bodyPr/>
          <a:lstStyle/>
          <a:p>
            <a:endParaRPr lang="es-CR" dirty="0"/>
          </a:p>
        </p:txBody>
      </p:sp>
      <p:sp>
        <p:nvSpPr>
          <p:cNvPr id="7" name="Marcador de número de diapositiva 6">
            <a:extLst>
              <a:ext uri="{FF2B5EF4-FFF2-40B4-BE49-F238E27FC236}">
                <a16:creationId xmlns:a16="http://schemas.microsoft.com/office/drawing/2014/main" id="{73612A86-3D1C-D64F-87D5-F8404272AAF6}"/>
              </a:ext>
            </a:extLst>
          </p:cNvPr>
          <p:cNvSpPr>
            <a:spLocks noGrp="1"/>
          </p:cNvSpPr>
          <p:nvPr>
            <p:ph type="sldNum" sz="quarter" idx="12"/>
          </p:nvPr>
        </p:nvSpPr>
        <p:spPr/>
        <p:txBody>
          <a:bodyPr/>
          <a:lstStyle/>
          <a:p>
            <a:fld id="{8E5700A3-FC3D-FF44-9BE2-DCDC6E686313}" type="slidenum">
              <a:rPr lang="es-CR" smtClean="0"/>
              <a:t>‹Nº›</a:t>
            </a:fld>
            <a:endParaRPr lang="es-CR" dirty="0"/>
          </a:p>
        </p:txBody>
      </p:sp>
    </p:spTree>
    <p:extLst>
      <p:ext uri="{BB962C8B-B14F-4D97-AF65-F5344CB8AC3E}">
        <p14:creationId xmlns:p14="http://schemas.microsoft.com/office/powerpoint/2010/main" val="1653466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EB73D1D-43CD-4841-AC5B-F15537A56C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R"/>
          </a:p>
        </p:txBody>
      </p:sp>
      <p:sp>
        <p:nvSpPr>
          <p:cNvPr id="3" name="Marcador de texto 2">
            <a:extLst>
              <a:ext uri="{FF2B5EF4-FFF2-40B4-BE49-F238E27FC236}">
                <a16:creationId xmlns:a16="http://schemas.microsoft.com/office/drawing/2014/main" id="{151E47C4-5BB9-3C44-B3E0-C6A5B24721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a:extLst>
              <a:ext uri="{FF2B5EF4-FFF2-40B4-BE49-F238E27FC236}">
                <a16:creationId xmlns:a16="http://schemas.microsoft.com/office/drawing/2014/main" id="{A6E0A4A6-A250-0643-8ED3-B224F54AC6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1144A3-3847-AA4B-87A0-21A02EC8B801}" type="datetimeFigureOut">
              <a:rPr lang="es-CR" smtClean="0"/>
              <a:t>22/7/2022</a:t>
            </a:fld>
            <a:endParaRPr lang="es-CR" dirty="0"/>
          </a:p>
        </p:txBody>
      </p:sp>
      <p:sp>
        <p:nvSpPr>
          <p:cNvPr id="5" name="Marcador de pie de página 4">
            <a:extLst>
              <a:ext uri="{FF2B5EF4-FFF2-40B4-BE49-F238E27FC236}">
                <a16:creationId xmlns:a16="http://schemas.microsoft.com/office/drawing/2014/main" id="{5A8994FF-1688-EC4E-9948-63CD9A6BC4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R" dirty="0"/>
          </a:p>
        </p:txBody>
      </p:sp>
      <p:sp>
        <p:nvSpPr>
          <p:cNvPr id="6" name="Marcador de número de diapositiva 5">
            <a:extLst>
              <a:ext uri="{FF2B5EF4-FFF2-40B4-BE49-F238E27FC236}">
                <a16:creationId xmlns:a16="http://schemas.microsoft.com/office/drawing/2014/main" id="{7F49B131-7355-2B47-B36A-1645AFB143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5700A3-FC3D-FF44-9BE2-DCDC6E686313}" type="slidenum">
              <a:rPr lang="es-CR" smtClean="0"/>
              <a:t>‹Nº›</a:t>
            </a:fld>
            <a:endParaRPr lang="es-CR" dirty="0"/>
          </a:p>
        </p:txBody>
      </p:sp>
    </p:spTree>
    <p:extLst>
      <p:ext uri="{BB962C8B-B14F-4D97-AF65-F5344CB8AC3E}">
        <p14:creationId xmlns:p14="http://schemas.microsoft.com/office/powerpoint/2010/main" val="4232789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2"/>
          <a:srcRect/>
          <a:stretch>
            <a:fillRect/>
          </a:stretch>
        </a:blipFill>
        <a:effectLst/>
      </p:bgPr>
    </p:bg>
    <p:spTree>
      <p:nvGrpSpPr>
        <p:cNvPr id="1" name=""/>
        <p:cNvGrpSpPr/>
        <p:nvPr/>
      </p:nvGrpSpPr>
      <p:grpSpPr>
        <a:xfrm>
          <a:off x="0" y="0"/>
          <a:ext cx="0" cy="0"/>
          <a:chOff x="0" y="0"/>
          <a:chExt cx="0" cy="0"/>
        </a:xfrm>
      </p:grpSpPr>
      <p:sp>
        <p:nvSpPr>
          <p:cNvPr id="2" name="Texto del título"/>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r>
              <a:t>Texto del título</a:t>
            </a:r>
          </a:p>
        </p:txBody>
      </p:sp>
      <p:sp>
        <p:nvSpPr>
          <p:cNvPr id="3" name="Nivel de texto 1…"/>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Nivel de texto 1</a:t>
            </a:r>
          </a:p>
          <a:p>
            <a:pPr lvl="1"/>
            <a:r>
              <a:t>Nivel de texto 2</a:t>
            </a:r>
          </a:p>
          <a:p>
            <a:pPr lvl="2"/>
            <a:r>
              <a:t>Nivel de texto 3</a:t>
            </a:r>
          </a:p>
          <a:p>
            <a:pPr lvl="3"/>
            <a:r>
              <a:t>Nivel de texto 4</a:t>
            </a:r>
          </a:p>
          <a:p>
            <a:pPr lvl="4"/>
            <a:r>
              <a:t>Nivel de texto 5</a:t>
            </a:r>
          </a:p>
        </p:txBody>
      </p:sp>
      <p:sp>
        <p:nvSpPr>
          <p:cNvPr id="4" name="Número de diapositiva"/>
          <p:cNvSpPr txBox="1">
            <a:spLocks noGrp="1"/>
          </p:cNvSpPr>
          <p:nvPr>
            <p:ph type="sldNum" sz="quarter" idx="2"/>
          </p:nvPr>
        </p:nvSpPr>
        <p:spPr>
          <a:xfrm>
            <a:off x="11095176" y="6404292"/>
            <a:ext cx="258624"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‹Nº›</a:t>
            </a:fld>
            <a:endParaRPr dirty="0"/>
          </a:p>
        </p:txBody>
      </p:sp>
    </p:spTree>
    <p:extLst>
      <p:ext uri="{BB962C8B-B14F-4D97-AF65-F5344CB8AC3E}">
        <p14:creationId xmlns:p14="http://schemas.microsoft.com/office/powerpoint/2010/main" val="22399316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hyperlink" Target="https://www.giovannibistoni.com/dormir-tras-un-aumento-de-pecho-que-postura-es-mejor/"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www.youtube.com/watch?v=bjMKhySMPzw"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hyperlink" Target="https://www.youtube.com/watch?v=P_E4ReaXi0Y"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hyperlink" Target="https://www.youtube.com/watch?v=2NCRGdbuWEs"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sumedico.com/vida-sana/automasajes-sencillos-que-disminuyen-la-tension-y-el-dolor-muscular/322775"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H7JIAeTc744" TargetMode="Externa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https://www.youtube.com/watch?v=HoF_dzffxuo"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https://www.youtube.com/watch?v=_lgG4NiJYH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hyperlink" Target="https://www.youtube.com/watch?v=xYwsZqQ8Thw"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4.png"/></Relationships>
</file>

<file path=ppt/slides/_rels/slide2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www.lopes.com.br/blog/decoracao-paisagismo/faca-voce-mesmo/checklist-mudanca-residencial/"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hyperlink" Target="https://www.youtube.com/watch?v=KLrzPi4c7ds&amp;t=324s" TargetMode="External"/><Relationship Id="rId7" Type="http://schemas.openxmlformats.org/officeDocument/2006/relationships/hyperlink" Target="https://www.youtube.com/watch?v=Hwf5vH2bqSQ" TargetMode="External"/><Relationship Id="rId2" Type="http://schemas.openxmlformats.org/officeDocument/2006/relationships/hyperlink" Target="https://www.youtube.com/watch?v=oPyPshydeK0" TargetMode="External"/><Relationship Id="rId1" Type="http://schemas.openxmlformats.org/officeDocument/2006/relationships/slideLayout" Target="../slideLayouts/slideLayout2.xml"/><Relationship Id="rId6" Type="http://schemas.openxmlformats.org/officeDocument/2006/relationships/hyperlink" Target="https://www.sumedico.com/vida-sana/automasajes-sencillos-que-disminuyen-la-tension-y-el-dolor-muscular/322775" TargetMode="External"/><Relationship Id="rId5" Type="http://schemas.openxmlformats.org/officeDocument/2006/relationships/hyperlink" Target="https://www.youtube.com/watch?v=_lgG4NiJYHg" TargetMode="External"/><Relationship Id="rId4" Type="http://schemas.openxmlformats.org/officeDocument/2006/relationships/hyperlink" Target="https://www.giovannibistoni.com/dormir-tras-un-aumento-de-pecho-que-postura-es-mejor/"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gveMPcYJXsQ" TargetMode="External"/><Relationship Id="rId2" Type="http://schemas.openxmlformats.org/officeDocument/2006/relationships/hyperlink" Target="https://www.youtube.com/watch?v=tAbb6VjoiQI" TargetMode="Externa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hyperlink" Target="https://www.youtube.com/watch?v=TYbkszKQ0lY" TargetMode="External"/><Relationship Id="rId4" Type="http://schemas.openxmlformats.org/officeDocument/2006/relationships/hyperlink" Target="https://www.youtube.com/watch?v=CIPX7sCizbE&amp;t=242s"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hyperlink" Target="https://www.youtube.com/watch?v=VaMSv2dzAw4" TargetMode="External"/><Relationship Id="rId7" Type="http://schemas.openxmlformats.org/officeDocument/2006/relationships/hyperlink" Target="https://www.icv.csic.es/prevencion/Documentos/manuales/Guia_para_el_cuidado_de_la_espalda.pdf" TargetMode="External"/><Relationship Id="rId2" Type="http://schemas.openxmlformats.org/officeDocument/2006/relationships/hyperlink" Target="https://www.youtube.com/watch?v=_vKarMJ7lUk" TargetMode="External"/><Relationship Id="rId1" Type="http://schemas.openxmlformats.org/officeDocument/2006/relationships/slideLayout" Target="../slideLayouts/slideLayout2.xml"/><Relationship Id="rId6" Type="http://schemas.openxmlformats.org/officeDocument/2006/relationships/hyperlink" Target="https://www.youtube.com/watch?v=H7JIAeTc744" TargetMode="External"/><Relationship Id="rId5" Type="http://schemas.openxmlformats.org/officeDocument/2006/relationships/hyperlink" Target="https://www.youtube.com/watch?v=Cg55m5c-uD4" TargetMode="External"/><Relationship Id="rId4" Type="http://schemas.openxmlformats.org/officeDocument/2006/relationships/hyperlink" Target="https://www.youtube.com/watch?v=UjdnkTmuFGM&amp;t=138s"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bjMKhySMPzw" TargetMode="External"/><Relationship Id="rId7" Type="http://schemas.openxmlformats.org/officeDocument/2006/relationships/image" Target="../media/image47.png"/><Relationship Id="rId2" Type="http://schemas.openxmlformats.org/officeDocument/2006/relationships/hyperlink" Target="https://www.youtube.com/watch?v=JfYPsfqYDVc" TargetMode="External"/><Relationship Id="rId1" Type="http://schemas.openxmlformats.org/officeDocument/2006/relationships/slideLayout" Target="../slideLayouts/slideLayout2.xml"/><Relationship Id="rId6" Type="http://schemas.openxmlformats.org/officeDocument/2006/relationships/hyperlink" Target="https://www.cuerpomente.com/salud-natural/ejercicios/automasaje-de-pies-relajante_180" TargetMode="External"/><Relationship Id="rId5" Type="http://schemas.openxmlformats.org/officeDocument/2006/relationships/hyperlink" Target="https://www.youtube.com/watch?v=2NCRGdbuWEs" TargetMode="External"/><Relationship Id="rId4" Type="http://schemas.openxmlformats.org/officeDocument/2006/relationships/hyperlink" Target="https://www.ins-cr.com/media/2631/1007800_principiosdeergonomc3ada_web.pdf"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s://www.youtube.com/watch?v=FmXhaBRUAQE" TargetMode="External"/><Relationship Id="rId3" Type="http://schemas.openxmlformats.org/officeDocument/2006/relationships/hyperlink" Target="https://www.youtube.com/watch?v=xYwsZqQ8Thw" TargetMode="External"/><Relationship Id="rId7" Type="http://schemas.openxmlformats.org/officeDocument/2006/relationships/hyperlink" Target="https://www.youtube.com/watch?v=HoF_dzffxuo" TargetMode="External"/><Relationship Id="rId2" Type="http://schemas.openxmlformats.org/officeDocument/2006/relationships/hyperlink" Target="https://www.salud180.com/salud-a-z/automasaje-practico-para-despues-de-hacer-ejercicio" TargetMode="External"/><Relationship Id="rId1" Type="http://schemas.openxmlformats.org/officeDocument/2006/relationships/slideLayout" Target="../slideLayouts/slideLayout2.xml"/><Relationship Id="rId6" Type="http://schemas.openxmlformats.org/officeDocument/2006/relationships/hyperlink" Target="https://www.youtube.com/watch?v=Od6tOsrI44c" TargetMode="External"/><Relationship Id="rId5" Type="http://schemas.openxmlformats.org/officeDocument/2006/relationships/hyperlink" Target="https://www.runnersworld.com/es/salud-lesiones-runner/a2001394/fascitis-plantar-remedios/" TargetMode="External"/><Relationship Id="rId4" Type="http://schemas.openxmlformats.org/officeDocument/2006/relationships/hyperlink" Target="https://www.youtube.com/watch?v=P_E4ReaXi0Y" TargetMode="External"/><Relationship Id="rId9"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s://www.youtube.com/watch?v=Cg55m5c-uD4"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mural.uv.es/vipenfer/tecnicas_cuidados_posicionesAnatomicas.html" TargetMode="External"/><Relationship Id="rId5" Type="http://schemas.openxmlformats.org/officeDocument/2006/relationships/image" Target="../media/image7.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s://www.youtube.com/watch?v=KLrzPi4c7ds&amp;t=324s"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hyperlink" Target="https://www.youtube.com/watch?v=_vKarMJ7lUk"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s://www.youtube.com/watch?v=VaMSv2dzAw4" TargetMode="External"/><Relationship Id="rId9" Type="http://schemas.openxmlformats.org/officeDocument/2006/relationships/hyperlink" Target="https://www.youtube.com/watch?v=UjdnkTmuFGM&amp;t=138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2" name="Imagen 1">
            <a:extLst>
              <a:ext uri="{FF2B5EF4-FFF2-40B4-BE49-F238E27FC236}">
                <a16:creationId xmlns:a16="http://schemas.microsoft.com/office/drawing/2014/main" id="{D79327F0-3B96-42E6-83A4-973532D65D2E}"/>
              </a:ext>
            </a:extLst>
          </p:cNvPr>
          <p:cNvPicPr>
            <a:picLocks noChangeAspect="1"/>
          </p:cNvPicPr>
          <p:nvPr/>
        </p:nvPicPr>
        <p:blipFill rotWithShape="1">
          <a:blip r:embed="rId2"/>
          <a:srcRect r="2648" b="-1"/>
          <a:stretch/>
        </p:blipFill>
        <p:spPr>
          <a:xfrm>
            <a:off x="20" y="1282"/>
            <a:ext cx="12191980" cy="6856718"/>
          </a:xfrm>
          <a:prstGeom prst="rect">
            <a:avLst/>
          </a:prstGeom>
        </p:spPr>
      </p:pic>
      <p:sp>
        <p:nvSpPr>
          <p:cNvPr id="4" name="Título 1">
            <a:extLst>
              <a:ext uri="{FF2B5EF4-FFF2-40B4-BE49-F238E27FC236}">
                <a16:creationId xmlns:a16="http://schemas.microsoft.com/office/drawing/2014/main" id="{45EFB4FA-D112-4D76-94C2-F332BDBD18BB}"/>
              </a:ext>
            </a:extLst>
          </p:cNvPr>
          <p:cNvSpPr txBox="1">
            <a:spLocks/>
          </p:cNvSpPr>
          <p:nvPr/>
        </p:nvSpPr>
        <p:spPr>
          <a:xfrm>
            <a:off x="1857236" y="4142166"/>
            <a:ext cx="8477528" cy="121709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4500" b="1" dirty="0">
                <a:solidFill>
                  <a:schemeClr val="bg1"/>
                </a:solidFill>
                <a:latin typeface="Manjari" panose="02000503000000000000" pitchFamily="2" charset="0"/>
                <a:cs typeface="Manjari" panose="02000503000000000000" pitchFamily="2" charset="0"/>
              </a:rPr>
              <a:t>Parte III: Higiene postural </a:t>
            </a:r>
            <a:br>
              <a:rPr lang="es-ES" sz="4500" b="1" dirty="0">
                <a:solidFill>
                  <a:schemeClr val="bg1"/>
                </a:solidFill>
                <a:latin typeface="Manjari" panose="02000503000000000000" pitchFamily="2" charset="0"/>
                <a:cs typeface="Manjari" panose="02000503000000000000" pitchFamily="2" charset="0"/>
              </a:rPr>
            </a:br>
            <a:r>
              <a:rPr lang="es-ES" sz="4500" b="1" i="1" dirty="0">
                <a:solidFill>
                  <a:schemeClr val="bg1"/>
                </a:solidFill>
                <a:latin typeface="Manjari" panose="02000503000000000000" pitchFamily="2" charset="0"/>
                <a:cs typeface="Manjari" panose="02000503000000000000" pitchFamily="2" charset="0"/>
              </a:rPr>
              <a:t>Para la realización de automasaje</a:t>
            </a:r>
            <a:endParaRPr lang="es-CR" sz="4500" b="1" i="1" dirty="0">
              <a:solidFill>
                <a:schemeClr val="bg1"/>
              </a:solidFill>
              <a:latin typeface="Manjari" panose="02000503000000000000" pitchFamily="2" charset="0"/>
              <a:cs typeface="Manjari" panose="02000503000000000000" pitchFamily="2" charset="0"/>
            </a:endParaRPr>
          </a:p>
        </p:txBody>
      </p:sp>
    </p:spTree>
    <p:extLst>
      <p:ext uri="{BB962C8B-B14F-4D97-AF65-F5344CB8AC3E}">
        <p14:creationId xmlns:p14="http://schemas.microsoft.com/office/powerpoint/2010/main" val="277497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Logotipo, Icono&#10;&#10;Descripción generada automáticamente">
            <a:extLst>
              <a:ext uri="{FF2B5EF4-FFF2-40B4-BE49-F238E27FC236}">
                <a16:creationId xmlns:a16="http://schemas.microsoft.com/office/drawing/2014/main" id="{537EFEE5-6DB7-4816-A57A-B0E150E62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9641" y="0"/>
            <a:ext cx="2362359" cy="1306296"/>
          </a:xfrm>
          <a:prstGeom prst="rect">
            <a:avLst/>
          </a:prstGeom>
        </p:spPr>
      </p:pic>
      <p:sp>
        <p:nvSpPr>
          <p:cNvPr id="8" name="Marcador de contenido 2">
            <a:extLst>
              <a:ext uri="{FF2B5EF4-FFF2-40B4-BE49-F238E27FC236}">
                <a16:creationId xmlns:a16="http://schemas.microsoft.com/office/drawing/2014/main" id="{1735E468-972E-4699-8E58-70525C8F593E}"/>
              </a:ext>
            </a:extLst>
          </p:cNvPr>
          <p:cNvSpPr txBox="1">
            <a:spLocks/>
          </p:cNvSpPr>
          <p:nvPr/>
        </p:nvSpPr>
        <p:spPr>
          <a:xfrm>
            <a:off x="407964" y="1734771"/>
            <a:ext cx="6597748" cy="43612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s-ES" sz="2000" b="1" i="1" dirty="0">
                <a:latin typeface="Manjari" panose="02000503000000000000"/>
              </a:rPr>
              <a:t>Opción 2 para automasaje en miembro superior</a:t>
            </a:r>
          </a:p>
          <a:p>
            <a:pPr>
              <a:lnSpc>
                <a:spcPct val="150000"/>
              </a:lnSpc>
              <a:spcBef>
                <a:spcPts val="0"/>
              </a:spcBef>
            </a:pPr>
            <a:r>
              <a:rPr lang="es-ES" sz="2000" dirty="0">
                <a:latin typeface="Manjari" panose="02000503000000000000"/>
              </a:rPr>
              <a:t>Otra postura muy recomendada es semifowler o fowler (con pies estiramos, flexionados o con almohada en zona poplítea como se ha observado en imágenes anteriores). </a:t>
            </a:r>
          </a:p>
          <a:p>
            <a:pPr>
              <a:lnSpc>
                <a:spcPct val="150000"/>
              </a:lnSpc>
              <a:spcBef>
                <a:spcPts val="0"/>
              </a:spcBef>
            </a:pPr>
            <a:r>
              <a:rPr lang="es-ES" sz="2000" dirty="0">
                <a:latin typeface="Manjari" panose="02000503000000000000"/>
              </a:rPr>
              <a:t>En este caso se coloca el miembro superior a trabajar, flexionado sobre el abdomen, también se puede colocar una almohada pequeña sobre el abdomen y encima el miembro superior. </a:t>
            </a:r>
          </a:p>
        </p:txBody>
      </p:sp>
      <p:sp>
        <p:nvSpPr>
          <p:cNvPr id="10" name="Título 1">
            <a:extLst>
              <a:ext uri="{FF2B5EF4-FFF2-40B4-BE49-F238E27FC236}">
                <a16:creationId xmlns:a16="http://schemas.microsoft.com/office/drawing/2014/main" id="{D4881C13-FD66-4A8F-BC4B-232DD073E3D1}"/>
              </a:ext>
            </a:extLst>
          </p:cNvPr>
          <p:cNvSpPr txBox="1">
            <a:spLocks/>
          </p:cNvSpPr>
          <p:nvPr/>
        </p:nvSpPr>
        <p:spPr>
          <a:xfrm>
            <a:off x="562708" y="370546"/>
            <a:ext cx="10515600" cy="66135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000" b="1" dirty="0">
                <a:latin typeface="Manjari" panose="02000503000000000000" pitchFamily="2" charset="0"/>
                <a:cs typeface="Manjari" panose="02000503000000000000" pitchFamily="2" charset="0"/>
              </a:rPr>
              <a:t>Higiene postural para la realización de automasaje</a:t>
            </a:r>
            <a:endParaRPr lang="es-CR" sz="3000" b="1" i="1" dirty="0">
              <a:latin typeface="Manjari" panose="02000503000000000000" pitchFamily="2" charset="0"/>
              <a:cs typeface="Manjari" panose="02000503000000000000" pitchFamily="2" charset="0"/>
            </a:endParaRPr>
          </a:p>
        </p:txBody>
      </p:sp>
      <p:sp>
        <p:nvSpPr>
          <p:cNvPr id="12" name="CuadroTexto 11">
            <a:extLst>
              <a:ext uri="{FF2B5EF4-FFF2-40B4-BE49-F238E27FC236}">
                <a16:creationId xmlns:a16="http://schemas.microsoft.com/office/drawing/2014/main" id="{68EE2370-0877-44C1-B2C0-0C0FD33A56F4}"/>
              </a:ext>
            </a:extLst>
          </p:cNvPr>
          <p:cNvSpPr txBox="1"/>
          <p:nvPr/>
        </p:nvSpPr>
        <p:spPr>
          <a:xfrm>
            <a:off x="7083085" y="4939437"/>
            <a:ext cx="5108915" cy="738664"/>
          </a:xfrm>
          <a:prstGeom prst="rect">
            <a:avLst/>
          </a:prstGeom>
          <a:noFill/>
        </p:spPr>
        <p:txBody>
          <a:bodyPr wrap="square">
            <a:spAutoFit/>
          </a:bodyPr>
          <a:lstStyle/>
          <a:p>
            <a:r>
              <a:rPr lang="es-CR" sz="1400" dirty="0"/>
              <a:t>Fuente de imagen: Biostoni, G. (s.f). Dormir tras aumento de pecho. </a:t>
            </a:r>
            <a:r>
              <a:rPr lang="es-CR" sz="1400" dirty="0">
                <a:hlinkClick r:id="rId4"/>
              </a:rPr>
              <a:t>https://www.giovannibistoni.com/dormir-tras-un-aumento-de-pecho-que-postura-es-mejor/</a:t>
            </a:r>
            <a:r>
              <a:rPr lang="es-CR" sz="1400" dirty="0"/>
              <a:t> </a:t>
            </a:r>
          </a:p>
        </p:txBody>
      </p:sp>
      <p:pic>
        <p:nvPicPr>
          <p:cNvPr id="2" name="Imagen 1">
            <a:extLst>
              <a:ext uri="{FF2B5EF4-FFF2-40B4-BE49-F238E27FC236}">
                <a16:creationId xmlns:a16="http://schemas.microsoft.com/office/drawing/2014/main" id="{5DEBE40B-9124-465D-A987-1A9370E532CA}"/>
              </a:ext>
            </a:extLst>
          </p:cNvPr>
          <p:cNvPicPr>
            <a:picLocks noChangeAspect="1"/>
          </p:cNvPicPr>
          <p:nvPr/>
        </p:nvPicPr>
        <p:blipFill>
          <a:blip r:embed="rId5"/>
          <a:stretch>
            <a:fillRect/>
          </a:stretch>
        </p:blipFill>
        <p:spPr>
          <a:xfrm>
            <a:off x="7145837" y="1952898"/>
            <a:ext cx="4813029" cy="2817383"/>
          </a:xfrm>
          <a:prstGeom prst="rect">
            <a:avLst/>
          </a:prstGeom>
        </p:spPr>
      </p:pic>
    </p:spTree>
    <p:extLst>
      <p:ext uri="{BB962C8B-B14F-4D97-AF65-F5344CB8AC3E}">
        <p14:creationId xmlns:p14="http://schemas.microsoft.com/office/powerpoint/2010/main" val="2541516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Logotipo, Icono&#10;&#10;Descripción generada automáticamente">
            <a:extLst>
              <a:ext uri="{FF2B5EF4-FFF2-40B4-BE49-F238E27FC236}">
                <a16:creationId xmlns:a16="http://schemas.microsoft.com/office/drawing/2014/main" id="{537EFEE5-6DB7-4816-A57A-B0E150E62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9641" y="0"/>
            <a:ext cx="2362359" cy="1306296"/>
          </a:xfrm>
          <a:prstGeom prst="rect">
            <a:avLst/>
          </a:prstGeom>
        </p:spPr>
      </p:pic>
      <p:sp>
        <p:nvSpPr>
          <p:cNvPr id="8" name="Marcador de contenido 2">
            <a:extLst>
              <a:ext uri="{FF2B5EF4-FFF2-40B4-BE49-F238E27FC236}">
                <a16:creationId xmlns:a16="http://schemas.microsoft.com/office/drawing/2014/main" id="{1735E468-972E-4699-8E58-70525C8F593E}"/>
              </a:ext>
            </a:extLst>
          </p:cNvPr>
          <p:cNvSpPr txBox="1">
            <a:spLocks/>
          </p:cNvSpPr>
          <p:nvPr/>
        </p:nvSpPr>
        <p:spPr>
          <a:xfrm>
            <a:off x="562708" y="1129861"/>
            <a:ext cx="11450698" cy="22991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s-ES" sz="2000" b="1" i="1" dirty="0">
                <a:latin typeface="Manjari" panose="02000503000000000000"/>
              </a:rPr>
              <a:t>Opción 3 para automasaje en miembro superior</a:t>
            </a:r>
          </a:p>
          <a:p>
            <a:pPr>
              <a:lnSpc>
                <a:spcPct val="150000"/>
              </a:lnSpc>
              <a:spcBef>
                <a:spcPts val="0"/>
              </a:spcBef>
            </a:pPr>
            <a:r>
              <a:rPr lang="es-ES" sz="2000" dirty="0">
                <a:latin typeface="Manjari" panose="02000503000000000000"/>
              </a:rPr>
              <a:t>Una tercera opción es realizar el automasaje en sedestación en una silla. Esta postura tiene la desventaja que se carece de apoyo para el miembro y en ocasiones es necesario mantener el miembro elevado, por lo tanto, se puede colocar una almohada sobre los muslos para poder apoyar el miembro trabajado sobre esta.   </a:t>
            </a:r>
          </a:p>
          <a:p>
            <a:pPr marL="0" indent="0">
              <a:lnSpc>
                <a:spcPct val="150000"/>
              </a:lnSpc>
              <a:spcBef>
                <a:spcPts val="0"/>
              </a:spcBef>
              <a:buNone/>
            </a:pPr>
            <a:endParaRPr lang="es-ES" sz="2000" dirty="0">
              <a:latin typeface="Manjari" panose="02000503000000000000"/>
            </a:endParaRPr>
          </a:p>
        </p:txBody>
      </p:sp>
      <p:sp>
        <p:nvSpPr>
          <p:cNvPr id="10" name="Título 1">
            <a:extLst>
              <a:ext uri="{FF2B5EF4-FFF2-40B4-BE49-F238E27FC236}">
                <a16:creationId xmlns:a16="http://schemas.microsoft.com/office/drawing/2014/main" id="{D4881C13-FD66-4A8F-BC4B-232DD073E3D1}"/>
              </a:ext>
            </a:extLst>
          </p:cNvPr>
          <p:cNvSpPr txBox="1">
            <a:spLocks/>
          </p:cNvSpPr>
          <p:nvPr/>
        </p:nvSpPr>
        <p:spPr>
          <a:xfrm>
            <a:off x="562708" y="370546"/>
            <a:ext cx="10515600" cy="66135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000" b="1" dirty="0">
                <a:latin typeface="Manjari" panose="02000503000000000000" pitchFamily="2" charset="0"/>
                <a:cs typeface="Manjari" panose="02000503000000000000" pitchFamily="2" charset="0"/>
              </a:rPr>
              <a:t>Higiene postural para la realización de automasaje</a:t>
            </a:r>
            <a:endParaRPr lang="es-CR" sz="3000" b="1" i="1" dirty="0">
              <a:latin typeface="Manjari" panose="02000503000000000000" pitchFamily="2" charset="0"/>
              <a:cs typeface="Manjari" panose="02000503000000000000" pitchFamily="2" charset="0"/>
            </a:endParaRPr>
          </a:p>
        </p:txBody>
      </p:sp>
      <p:sp>
        <p:nvSpPr>
          <p:cNvPr id="12" name="CuadroTexto 11">
            <a:extLst>
              <a:ext uri="{FF2B5EF4-FFF2-40B4-BE49-F238E27FC236}">
                <a16:creationId xmlns:a16="http://schemas.microsoft.com/office/drawing/2014/main" id="{68EE2370-0877-44C1-B2C0-0C0FD33A56F4}"/>
              </a:ext>
            </a:extLst>
          </p:cNvPr>
          <p:cNvSpPr txBox="1"/>
          <p:nvPr/>
        </p:nvSpPr>
        <p:spPr>
          <a:xfrm>
            <a:off x="0" y="6454861"/>
            <a:ext cx="12192000" cy="307777"/>
          </a:xfrm>
          <a:prstGeom prst="rect">
            <a:avLst/>
          </a:prstGeom>
          <a:noFill/>
        </p:spPr>
        <p:txBody>
          <a:bodyPr wrap="square">
            <a:spAutoFit/>
          </a:bodyPr>
          <a:lstStyle/>
          <a:p>
            <a:r>
              <a:rPr lang="es-CR" sz="1400" dirty="0"/>
              <a:t>Fuente de imagen: Hospital Universitario Clinico San Cecilio. (2020). Auto drenaje linfático. </a:t>
            </a:r>
            <a:r>
              <a:rPr lang="es-CR" sz="1400" dirty="0">
                <a:hlinkClick r:id="rId4"/>
              </a:rPr>
              <a:t>https://www.youtube.com/watch?v=bjMKhySMPzw</a:t>
            </a:r>
            <a:r>
              <a:rPr lang="es-CR" sz="1400" dirty="0"/>
              <a:t> </a:t>
            </a:r>
          </a:p>
        </p:txBody>
      </p:sp>
      <p:pic>
        <p:nvPicPr>
          <p:cNvPr id="3" name="Imagen 2">
            <a:extLst>
              <a:ext uri="{FF2B5EF4-FFF2-40B4-BE49-F238E27FC236}">
                <a16:creationId xmlns:a16="http://schemas.microsoft.com/office/drawing/2014/main" id="{2EF85EB4-7EF4-4B4D-AB2C-FA2DA39BA5C4}"/>
              </a:ext>
            </a:extLst>
          </p:cNvPr>
          <p:cNvPicPr>
            <a:picLocks noChangeAspect="1"/>
          </p:cNvPicPr>
          <p:nvPr/>
        </p:nvPicPr>
        <p:blipFill rotWithShape="1">
          <a:blip r:embed="rId5"/>
          <a:srcRect l="29861" t="11339" r="34583" b="10351"/>
          <a:stretch/>
        </p:blipFill>
        <p:spPr>
          <a:xfrm>
            <a:off x="8066613" y="3583032"/>
            <a:ext cx="2194817" cy="2717800"/>
          </a:xfrm>
          <a:prstGeom prst="rect">
            <a:avLst/>
          </a:prstGeom>
        </p:spPr>
      </p:pic>
      <p:pic>
        <p:nvPicPr>
          <p:cNvPr id="7" name="Imagen 6">
            <a:extLst>
              <a:ext uri="{FF2B5EF4-FFF2-40B4-BE49-F238E27FC236}">
                <a16:creationId xmlns:a16="http://schemas.microsoft.com/office/drawing/2014/main" id="{13B19EE2-BD7A-45FA-A2D2-96D749CEA88C}"/>
              </a:ext>
            </a:extLst>
          </p:cNvPr>
          <p:cNvPicPr>
            <a:picLocks noChangeAspect="1"/>
          </p:cNvPicPr>
          <p:nvPr/>
        </p:nvPicPr>
        <p:blipFill rotWithShape="1">
          <a:blip r:embed="rId6"/>
          <a:srcRect l="22917" t="22704" r="54861" b="25913"/>
          <a:stretch/>
        </p:blipFill>
        <p:spPr>
          <a:xfrm>
            <a:off x="5050692" y="3583032"/>
            <a:ext cx="2090616" cy="2717800"/>
          </a:xfrm>
          <a:prstGeom prst="rect">
            <a:avLst/>
          </a:prstGeom>
        </p:spPr>
      </p:pic>
      <p:pic>
        <p:nvPicPr>
          <p:cNvPr id="16" name="Imagen 15">
            <a:extLst>
              <a:ext uri="{FF2B5EF4-FFF2-40B4-BE49-F238E27FC236}">
                <a16:creationId xmlns:a16="http://schemas.microsoft.com/office/drawing/2014/main" id="{ACBA44B1-01A0-4312-AEFE-C0F373BD38F1}"/>
              </a:ext>
            </a:extLst>
          </p:cNvPr>
          <p:cNvPicPr>
            <a:picLocks noChangeAspect="1"/>
          </p:cNvPicPr>
          <p:nvPr/>
        </p:nvPicPr>
        <p:blipFill rotWithShape="1">
          <a:blip r:embed="rId7"/>
          <a:srcRect l="27639" t="7880" r="31250" b="12575"/>
          <a:stretch/>
        </p:blipFill>
        <p:spPr>
          <a:xfrm>
            <a:off x="1627035" y="3583030"/>
            <a:ext cx="2498352" cy="2717802"/>
          </a:xfrm>
          <a:prstGeom prst="rect">
            <a:avLst/>
          </a:prstGeom>
        </p:spPr>
      </p:pic>
    </p:spTree>
    <p:extLst>
      <p:ext uri="{BB962C8B-B14F-4D97-AF65-F5344CB8AC3E}">
        <p14:creationId xmlns:p14="http://schemas.microsoft.com/office/powerpoint/2010/main" val="35952600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Logotipo, Icono&#10;&#10;Descripción generada automáticamente">
            <a:extLst>
              <a:ext uri="{FF2B5EF4-FFF2-40B4-BE49-F238E27FC236}">
                <a16:creationId xmlns:a16="http://schemas.microsoft.com/office/drawing/2014/main" id="{537EFEE5-6DB7-4816-A57A-B0E150E62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9641" y="0"/>
            <a:ext cx="2362359" cy="1306296"/>
          </a:xfrm>
          <a:prstGeom prst="rect">
            <a:avLst/>
          </a:prstGeom>
        </p:spPr>
      </p:pic>
      <p:sp>
        <p:nvSpPr>
          <p:cNvPr id="8" name="Marcador de contenido 2">
            <a:extLst>
              <a:ext uri="{FF2B5EF4-FFF2-40B4-BE49-F238E27FC236}">
                <a16:creationId xmlns:a16="http://schemas.microsoft.com/office/drawing/2014/main" id="{1735E468-972E-4699-8E58-70525C8F593E}"/>
              </a:ext>
            </a:extLst>
          </p:cNvPr>
          <p:cNvSpPr txBox="1">
            <a:spLocks/>
          </p:cNvSpPr>
          <p:nvPr/>
        </p:nvSpPr>
        <p:spPr>
          <a:xfrm>
            <a:off x="405843" y="1581439"/>
            <a:ext cx="6583159" cy="22991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s-ES" sz="2000" b="1" i="1" dirty="0">
                <a:latin typeface="Manjari" panose="02000503000000000000"/>
              </a:rPr>
              <a:t>Opción 4 para automasaje en miembro superior</a:t>
            </a:r>
          </a:p>
          <a:p>
            <a:pPr>
              <a:lnSpc>
                <a:spcPct val="150000"/>
              </a:lnSpc>
              <a:spcBef>
                <a:spcPts val="0"/>
              </a:spcBef>
            </a:pPr>
            <a:r>
              <a:rPr lang="es-ES" sz="2000" dirty="0">
                <a:latin typeface="Manjari" panose="02000503000000000000"/>
              </a:rPr>
              <a:t>Aunque no es la opción más recomendada, también existe la posibilidad de realizar el automasaje en estas zonas en posición de bipedestación. Al igual que en la postura anterior, aquí se carece de un apropiado apoyo y reposo para el miembro trabajado. </a:t>
            </a:r>
          </a:p>
          <a:p>
            <a:pPr>
              <a:lnSpc>
                <a:spcPct val="150000"/>
              </a:lnSpc>
              <a:spcBef>
                <a:spcPts val="0"/>
              </a:spcBef>
            </a:pPr>
            <a:r>
              <a:rPr lang="es-ES" sz="2000" dirty="0">
                <a:latin typeface="Manjari" panose="02000503000000000000"/>
              </a:rPr>
              <a:t>En esta posición se debe cuidar la higiene postural y velar por favorecer la circulación en miembros superiores en cada movimiento (no elevar por tiempo prolongado o por encima de la altura de los hombros). </a:t>
            </a:r>
          </a:p>
          <a:p>
            <a:pPr marL="0" indent="0">
              <a:lnSpc>
                <a:spcPct val="150000"/>
              </a:lnSpc>
              <a:spcBef>
                <a:spcPts val="0"/>
              </a:spcBef>
              <a:buNone/>
            </a:pPr>
            <a:endParaRPr lang="es-ES" sz="2000" dirty="0">
              <a:latin typeface="Manjari" panose="02000503000000000000"/>
            </a:endParaRPr>
          </a:p>
        </p:txBody>
      </p:sp>
      <p:sp>
        <p:nvSpPr>
          <p:cNvPr id="10" name="Título 1">
            <a:extLst>
              <a:ext uri="{FF2B5EF4-FFF2-40B4-BE49-F238E27FC236}">
                <a16:creationId xmlns:a16="http://schemas.microsoft.com/office/drawing/2014/main" id="{D4881C13-FD66-4A8F-BC4B-232DD073E3D1}"/>
              </a:ext>
            </a:extLst>
          </p:cNvPr>
          <p:cNvSpPr txBox="1">
            <a:spLocks/>
          </p:cNvSpPr>
          <p:nvPr/>
        </p:nvSpPr>
        <p:spPr>
          <a:xfrm>
            <a:off x="562708" y="370546"/>
            <a:ext cx="10515600" cy="66135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000" b="1" dirty="0">
                <a:latin typeface="Manjari" panose="02000503000000000000" pitchFamily="2" charset="0"/>
                <a:cs typeface="Manjari" panose="02000503000000000000" pitchFamily="2" charset="0"/>
              </a:rPr>
              <a:t>Higiene postural para la realización de automasaje</a:t>
            </a:r>
            <a:endParaRPr lang="es-CR" sz="3000" b="1" i="1" dirty="0">
              <a:latin typeface="Manjari" panose="02000503000000000000" pitchFamily="2" charset="0"/>
              <a:cs typeface="Manjari" panose="02000503000000000000" pitchFamily="2" charset="0"/>
            </a:endParaRPr>
          </a:p>
        </p:txBody>
      </p:sp>
      <p:sp>
        <p:nvSpPr>
          <p:cNvPr id="12" name="CuadroTexto 11">
            <a:extLst>
              <a:ext uri="{FF2B5EF4-FFF2-40B4-BE49-F238E27FC236}">
                <a16:creationId xmlns:a16="http://schemas.microsoft.com/office/drawing/2014/main" id="{68EE2370-0877-44C1-B2C0-0C0FD33A56F4}"/>
              </a:ext>
            </a:extLst>
          </p:cNvPr>
          <p:cNvSpPr txBox="1"/>
          <p:nvPr/>
        </p:nvSpPr>
        <p:spPr>
          <a:xfrm>
            <a:off x="7552267" y="5481033"/>
            <a:ext cx="5109848" cy="523220"/>
          </a:xfrm>
          <a:prstGeom prst="rect">
            <a:avLst/>
          </a:prstGeom>
          <a:noFill/>
        </p:spPr>
        <p:txBody>
          <a:bodyPr wrap="square">
            <a:spAutoFit/>
          </a:bodyPr>
          <a:lstStyle/>
          <a:p>
            <a:r>
              <a:rPr lang="es-CR" sz="1400" dirty="0"/>
              <a:t>Fuente de imagen: Rogado E. (s.f). Flacidez en brazos. </a:t>
            </a:r>
            <a:r>
              <a:rPr lang="es-CR" sz="1400" dirty="0">
                <a:hlinkClick r:id="rId4"/>
              </a:rPr>
              <a:t>https://www.youtube.com/watch?v=P_E4ReaXi0Y</a:t>
            </a:r>
            <a:r>
              <a:rPr lang="es-CR" sz="1400" dirty="0"/>
              <a:t> </a:t>
            </a:r>
          </a:p>
        </p:txBody>
      </p:sp>
      <p:pic>
        <p:nvPicPr>
          <p:cNvPr id="5" name="Imagen 4">
            <a:extLst>
              <a:ext uri="{FF2B5EF4-FFF2-40B4-BE49-F238E27FC236}">
                <a16:creationId xmlns:a16="http://schemas.microsoft.com/office/drawing/2014/main" id="{4C680F3E-8D3A-437A-A290-701750BC9004}"/>
              </a:ext>
            </a:extLst>
          </p:cNvPr>
          <p:cNvPicPr>
            <a:picLocks noChangeAspect="1"/>
          </p:cNvPicPr>
          <p:nvPr/>
        </p:nvPicPr>
        <p:blipFill rotWithShape="1">
          <a:blip r:embed="rId5"/>
          <a:srcRect l="16389" t="7634" r="30277" b="9860"/>
          <a:stretch/>
        </p:blipFill>
        <p:spPr>
          <a:xfrm>
            <a:off x="7552267" y="1676842"/>
            <a:ext cx="4233890" cy="3682473"/>
          </a:xfrm>
          <a:prstGeom prst="rect">
            <a:avLst/>
          </a:prstGeom>
        </p:spPr>
      </p:pic>
    </p:spTree>
    <p:extLst>
      <p:ext uri="{BB962C8B-B14F-4D97-AF65-F5344CB8AC3E}">
        <p14:creationId xmlns:p14="http://schemas.microsoft.com/office/powerpoint/2010/main" val="24444793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2" name="Título 1"/>
          <p:cNvSpPr txBox="1">
            <a:spLocks noGrp="1"/>
          </p:cNvSpPr>
          <p:nvPr>
            <p:ph type="ctrTitle"/>
          </p:nvPr>
        </p:nvSpPr>
        <p:spPr>
          <a:xfrm>
            <a:off x="351692" y="1399737"/>
            <a:ext cx="11521440" cy="1353552"/>
          </a:xfrm>
          <a:prstGeom prst="rect">
            <a:avLst/>
          </a:prstGeom>
        </p:spPr>
        <p:txBody>
          <a:bodyPr>
            <a:noAutofit/>
          </a:bodyPr>
          <a:lstStyle/>
          <a:p>
            <a:r>
              <a:rPr lang="es-ES" sz="4400" b="1" dirty="0">
                <a:latin typeface="Manjari" panose="02000503000000000000" pitchFamily="2" charset="0"/>
                <a:cs typeface="Manjari" panose="02000503000000000000" pitchFamily="2" charset="0"/>
              </a:rPr>
              <a:t>Higiene postural para la realización de automasaje relajante </a:t>
            </a:r>
            <a:endParaRPr sz="4400" dirty="0">
              <a:latin typeface="Manjari"/>
            </a:endParaRPr>
          </a:p>
        </p:txBody>
      </p:sp>
      <p:sp>
        <p:nvSpPr>
          <p:cNvPr id="113" name="Subtítulo 2"/>
          <p:cNvSpPr txBox="1">
            <a:spLocks noGrp="1"/>
          </p:cNvSpPr>
          <p:nvPr>
            <p:ph type="subTitle" sz="quarter" idx="1"/>
          </p:nvPr>
        </p:nvSpPr>
        <p:spPr>
          <a:xfrm>
            <a:off x="0" y="2753289"/>
            <a:ext cx="12192000" cy="2518114"/>
          </a:xfrm>
          <a:prstGeom prst="rect">
            <a:avLst/>
          </a:prstGeom>
          <a:solidFill>
            <a:schemeClr val="bg1"/>
          </a:solidFill>
        </p:spPr>
        <p:txBody>
          <a:bodyPr>
            <a:normAutofit/>
          </a:bodyPr>
          <a:lstStyle/>
          <a:p>
            <a:endParaRPr lang="es-MX" dirty="0"/>
          </a:p>
          <a:p>
            <a:r>
              <a:rPr lang="es-MX" sz="2800" i="1" dirty="0"/>
              <a:t>Ejemplos de posturas para espalda</a:t>
            </a:r>
          </a:p>
          <a:p>
            <a:r>
              <a:rPr lang="es-MX" sz="2800" i="1" dirty="0"/>
              <a:t>(lumbar, dorsal, cervical) </a:t>
            </a:r>
            <a:endParaRPr sz="2800" i="1" dirty="0"/>
          </a:p>
        </p:txBody>
      </p:sp>
    </p:spTree>
    <p:extLst>
      <p:ext uri="{BB962C8B-B14F-4D97-AF65-F5344CB8AC3E}">
        <p14:creationId xmlns:p14="http://schemas.microsoft.com/office/powerpoint/2010/main" val="37321740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Logotipo, Icono&#10;&#10;Descripción generada automáticamente">
            <a:extLst>
              <a:ext uri="{FF2B5EF4-FFF2-40B4-BE49-F238E27FC236}">
                <a16:creationId xmlns:a16="http://schemas.microsoft.com/office/drawing/2014/main" id="{537EFEE5-6DB7-4816-A57A-B0E150E62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9641" y="0"/>
            <a:ext cx="2362359" cy="1306296"/>
          </a:xfrm>
          <a:prstGeom prst="rect">
            <a:avLst/>
          </a:prstGeom>
        </p:spPr>
      </p:pic>
      <p:sp>
        <p:nvSpPr>
          <p:cNvPr id="8" name="Marcador de contenido 2">
            <a:extLst>
              <a:ext uri="{FF2B5EF4-FFF2-40B4-BE49-F238E27FC236}">
                <a16:creationId xmlns:a16="http://schemas.microsoft.com/office/drawing/2014/main" id="{1735E468-972E-4699-8E58-70525C8F593E}"/>
              </a:ext>
            </a:extLst>
          </p:cNvPr>
          <p:cNvSpPr txBox="1">
            <a:spLocks/>
          </p:cNvSpPr>
          <p:nvPr/>
        </p:nvSpPr>
        <p:spPr>
          <a:xfrm>
            <a:off x="682283" y="2021441"/>
            <a:ext cx="10396025" cy="33349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es-ES" sz="2000" dirty="0">
                <a:latin typeface="Manjari" panose="02000503000000000000"/>
              </a:rPr>
              <a:t>Como se mencionó anteriormente, en las zonas posteriores del cuerpo, lo común es utilizar elementos complementarios, sin embargo las posturas que se utilizan en algunas ocasiones son las mismas con o sin estos elementos. </a:t>
            </a:r>
          </a:p>
          <a:p>
            <a:pPr>
              <a:lnSpc>
                <a:spcPct val="150000"/>
              </a:lnSpc>
              <a:spcBef>
                <a:spcPts val="0"/>
              </a:spcBef>
            </a:pPr>
            <a:r>
              <a:rPr lang="es-ES" sz="2000" dirty="0">
                <a:latin typeface="Manjari" panose="02000503000000000000"/>
              </a:rPr>
              <a:t>Algunas posturas implican una leve rotación de tronco o cintura escapular, no realice estas posturas en caso de lesiones en la espalda o dificultad para extender los hombros, en estos casos de estudiarán maniobras de masaje con el uso de elementos complementarios. </a:t>
            </a:r>
          </a:p>
          <a:p>
            <a:pPr>
              <a:lnSpc>
                <a:spcPct val="150000"/>
              </a:lnSpc>
              <a:spcBef>
                <a:spcPts val="0"/>
              </a:spcBef>
            </a:pPr>
            <a:r>
              <a:rPr lang="es-ES" sz="2000" dirty="0">
                <a:latin typeface="Manjari" panose="02000503000000000000"/>
              </a:rPr>
              <a:t>Durante las próximas semanas de este curso se ampliará sobre el uso adecuado de elementos complementarios para automasaje relajante. </a:t>
            </a:r>
          </a:p>
        </p:txBody>
      </p:sp>
      <p:sp>
        <p:nvSpPr>
          <p:cNvPr id="10" name="Título 1">
            <a:extLst>
              <a:ext uri="{FF2B5EF4-FFF2-40B4-BE49-F238E27FC236}">
                <a16:creationId xmlns:a16="http://schemas.microsoft.com/office/drawing/2014/main" id="{D4881C13-FD66-4A8F-BC4B-232DD073E3D1}"/>
              </a:ext>
            </a:extLst>
          </p:cNvPr>
          <p:cNvSpPr txBox="1">
            <a:spLocks/>
          </p:cNvSpPr>
          <p:nvPr/>
        </p:nvSpPr>
        <p:spPr>
          <a:xfrm>
            <a:off x="562708" y="680042"/>
            <a:ext cx="10515600" cy="66135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000" b="1" dirty="0">
                <a:latin typeface="Manjari" panose="02000503000000000000" pitchFamily="2" charset="0"/>
                <a:cs typeface="Manjari" panose="02000503000000000000" pitchFamily="2" charset="0"/>
              </a:rPr>
              <a:t>Higiene postural para la realización de automasaje</a:t>
            </a:r>
            <a:endParaRPr lang="es-CR" sz="3000" b="1" i="1" dirty="0">
              <a:latin typeface="Manjari" panose="02000503000000000000" pitchFamily="2" charset="0"/>
              <a:cs typeface="Manjari" panose="02000503000000000000" pitchFamily="2" charset="0"/>
            </a:endParaRPr>
          </a:p>
        </p:txBody>
      </p:sp>
    </p:spTree>
    <p:extLst>
      <p:ext uri="{BB962C8B-B14F-4D97-AF65-F5344CB8AC3E}">
        <p14:creationId xmlns:p14="http://schemas.microsoft.com/office/powerpoint/2010/main" val="36434750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Logotipo, Icono&#10;&#10;Descripción generada automáticamente">
            <a:extLst>
              <a:ext uri="{FF2B5EF4-FFF2-40B4-BE49-F238E27FC236}">
                <a16:creationId xmlns:a16="http://schemas.microsoft.com/office/drawing/2014/main" id="{537EFEE5-6DB7-4816-A57A-B0E150E62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9641" y="0"/>
            <a:ext cx="2362359" cy="1306296"/>
          </a:xfrm>
          <a:prstGeom prst="rect">
            <a:avLst/>
          </a:prstGeom>
        </p:spPr>
      </p:pic>
      <p:sp>
        <p:nvSpPr>
          <p:cNvPr id="8" name="Marcador de contenido 2">
            <a:extLst>
              <a:ext uri="{FF2B5EF4-FFF2-40B4-BE49-F238E27FC236}">
                <a16:creationId xmlns:a16="http://schemas.microsoft.com/office/drawing/2014/main" id="{1735E468-972E-4699-8E58-70525C8F593E}"/>
              </a:ext>
            </a:extLst>
          </p:cNvPr>
          <p:cNvSpPr txBox="1">
            <a:spLocks/>
          </p:cNvSpPr>
          <p:nvPr/>
        </p:nvSpPr>
        <p:spPr>
          <a:xfrm>
            <a:off x="393895" y="1093626"/>
            <a:ext cx="11549576" cy="43612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endParaRPr lang="es-ES" sz="800" b="1" i="1" dirty="0">
              <a:latin typeface="Manjari" panose="02000503000000000000"/>
            </a:endParaRPr>
          </a:p>
          <a:p>
            <a:pPr marL="0" indent="0">
              <a:lnSpc>
                <a:spcPct val="150000"/>
              </a:lnSpc>
              <a:spcBef>
                <a:spcPts val="0"/>
              </a:spcBef>
              <a:buNone/>
            </a:pPr>
            <a:r>
              <a:rPr lang="es-ES" sz="2000" b="1" i="1" dirty="0">
                <a:latin typeface="Manjari" panose="02000503000000000000"/>
              </a:rPr>
              <a:t>Opción 1 para automasaje en espalda</a:t>
            </a:r>
          </a:p>
          <a:p>
            <a:pPr>
              <a:lnSpc>
                <a:spcPct val="150000"/>
              </a:lnSpc>
              <a:spcBef>
                <a:spcPts val="0"/>
              </a:spcBef>
            </a:pPr>
            <a:r>
              <a:rPr lang="es-ES" sz="2000" dirty="0">
                <a:latin typeface="Manjari" panose="02000503000000000000"/>
              </a:rPr>
              <a:t>Se utiliza la posición decúbito lateral, en esta postura se trabaja la espalda con una mano.   </a:t>
            </a:r>
          </a:p>
          <a:p>
            <a:pPr>
              <a:lnSpc>
                <a:spcPct val="150000"/>
              </a:lnSpc>
              <a:spcBef>
                <a:spcPts val="0"/>
              </a:spcBef>
            </a:pPr>
            <a:r>
              <a:rPr lang="es-ES" sz="2000" dirty="0">
                <a:latin typeface="Manjari" panose="02000503000000000000"/>
              </a:rPr>
              <a:t>En este caso ambos miembros pueden estar estirados o semiflexionados a la altura de la rodilla y cadera. Se pueden utilizar almohadas para mejorar la postura, en este caso se flexiona el miembro colocado en la parte superior (ver postura básica de decúbito lateral). </a:t>
            </a:r>
          </a:p>
          <a:p>
            <a:pPr>
              <a:lnSpc>
                <a:spcPct val="150000"/>
              </a:lnSpc>
              <a:spcBef>
                <a:spcPts val="0"/>
              </a:spcBef>
            </a:pPr>
            <a:r>
              <a:rPr lang="es-ES" sz="2000" dirty="0">
                <a:latin typeface="Manjari" panose="02000503000000000000"/>
              </a:rPr>
              <a:t>Para esta postura se requiere muy buena flexibilidad y rango de movimiento a nivel de hombro. </a:t>
            </a:r>
          </a:p>
        </p:txBody>
      </p:sp>
      <p:sp>
        <p:nvSpPr>
          <p:cNvPr id="10" name="Título 1">
            <a:extLst>
              <a:ext uri="{FF2B5EF4-FFF2-40B4-BE49-F238E27FC236}">
                <a16:creationId xmlns:a16="http://schemas.microsoft.com/office/drawing/2014/main" id="{D4881C13-FD66-4A8F-BC4B-232DD073E3D1}"/>
              </a:ext>
            </a:extLst>
          </p:cNvPr>
          <p:cNvSpPr txBox="1">
            <a:spLocks/>
          </p:cNvSpPr>
          <p:nvPr/>
        </p:nvSpPr>
        <p:spPr>
          <a:xfrm>
            <a:off x="562708" y="370546"/>
            <a:ext cx="10515600" cy="66135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000" b="1" dirty="0">
                <a:latin typeface="Manjari" panose="02000503000000000000" pitchFamily="2" charset="0"/>
                <a:cs typeface="Manjari" panose="02000503000000000000" pitchFamily="2" charset="0"/>
              </a:rPr>
              <a:t>Higiene postural para la realización de automasaje</a:t>
            </a:r>
            <a:endParaRPr lang="es-CR" sz="3000" b="1" i="1" dirty="0">
              <a:latin typeface="Manjari" panose="02000503000000000000" pitchFamily="2" charset="0"/>
              <a:cs typeface="Manjari" panose="02000503000000000000" pitchFamily="2" charset="0"/>
            </a:endParaRPr>
          </a:p>
        </p:txBody>
      </p:sp>
      <p:sp>
        <p:nvSpPr>
          <p:cNvPr id="11" name="CuadroTexto 10">
            <a:extLst>
              <a:ext uri="{FF2B5EF4-FFF2-40B4-BE49-F238E27FC236}">
                <a16:creationId xmlns:a16="http://schemas.microsoft.com/office/drawing/2014/main" id="{D5E66C9C-1D9C-45AB-A874-44F1871C269A}"/>
              </a:ext>
            </a:extLst>
          </p:cNvPr>
          <p:cNvSpPr txBox="1"/>
          <p:nvPr/>
        </p:nvSpPr>
        <p:spPr>
          <a:xfrm>
            <a:off x="7101840" y="5809839"/>
            <a:ext cx="3976468" cy="738664"/>
          </a:xfrm>
          <a:prstGeom prst="rect">
            <a:avLst/>
          </a:prstGeom>
          <a:noFill/>
        </p:spPr>
        <p:txBody>
          <a:bodyPr wrap="square">
            <a:spAutoFit/>
          </a:bodyPr>
          <a:lstStyle/>
          <a:p>
            <a:r>
              <a:rPr lang="es-CR" sz="1400" dirty="0"/>
              <a:t>Fuente de imagen: Larrea, M. (2018). Automasaje zona de glúteos y lumbar</a:t>
            </a:r>
            <a:r>
              <a:rPr lang="es-MX" sz="1400" dirty="0"/>
              <a:t>.</a:t>
            </a:r>
            <a:r>
              <a:rPr lang="es-CR" sz="1400" dirty="0"/>
              <a:t> </a:t>
            </a:r>
            <a:r>
              <a:rPr lang="es-CR" sz="1400" dirty="0">
                <a:hlinkClick r:id="rId4"/>
              </a:rPr>
              <a:t>https://www.youtube.com/watch?v=2NCRGdbuWEs</a:t>
            </a:r>
            <a:r>
              <a:rPr lang="es-CR" sz="1400" dirty="0"/>
              <a:t> </a:t>
            </a:r>
          </a:p>
        </p:txBody>
      </p:sp>
      <p:pic>
        <p:nvPicPr>
          <p:cNvPr id="5" name="Imagen 4">
            <a:extLst>
              <a:ext uri="{FF2B5EF4-FFF2-40B4-BE49-F238E27FC236}">
                <a16:creationId xmlns:a16="http://schemas.microsoft.com/office/drawing/2014/main" id="{7BB7C442-628C-4338-BB88-3270E512246C}"/>
              </a:ext>
            </a:extLst>
          </p:cNvPr>
          <p:cNvPicPr>
            <a:picLocks noChangeAspect="1"/>
          </p:cNvPicPr>
          <p:nvPr/>
        </p:nvPicPr>
        <p:blipFill rotWithShape="1">
          <a:blip r:embed="rId5"/>
          <a:srcRect l="21905" t="39572" r="22143" b="22314"/>
          <a:stretch/>
        </p:blipFill>
        <p:spPr>
          <a:xfrm>
            <a:off x="778916" y="4421476"/>
            <a:ext cx="6144398" cy="2353174"/>
          </a:xfrm>
          <a:prstGeom prst="rect">
            <a:avLst/>
          </a:prstGeom>
        </p:spPr>
      </p:pic>
    </p:spTree>
    <p:extLst>
      <p:ext uri="{BB962C8B-B14F-4D97-AF65-F5344CB8AC3E}">
        <p14:creationId xmlns:p14="http://schemas.microsoft.com/office/powerpoint/2010/main" val="2872646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Logotipo, Icono&#10;&#10;Descripción generada automáticamente">
            <a:extLst>
              <a:ext uri="{FF2B5EF4-FFF2-40B4-BE49-F238E27FC236}">
                <a16:creationId xmlns:a16="http://schemas.microsoft.com/office/drawing/2014/main" id="{537EFEE5-6DB7-4816-A57A-B0E150E625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9641" y="0"/>
            <a:ext cx="2362359" cy="1306296"/>
          </a:xfrm>
          <a:prstGeom prst="rect">
            <a:avLst/>
          </a:prstGeom>
        </p:spPr>
      </p:pic>
      <p:sp>
        <p:nvSpPr>
          <p:cNvPr id="8" name="Marcador de contenido 2">
            <a:extLst>
              <a:ext uri="{FF2B5EF4-FFF2-40B4-BE49-F238E27FC236}">
                <a16:creationId xmlns:a16="http://schemas.microsoft.com/office/drawing/2014/main" id="{1735E468-972E-4699-8E58-70525C8F593E}"/>
              </a:ext>
            </a:extLst>
          </p:cNvPr>
          <p:cNvSpPr txBox="1">
            <a:spLocks/>
          </p:cNvSpPr>
          <p:nvPr/>
        </p:nvSpPr>
        <p:spPr>
          <a:xfrm>
            <a:off x="562708" y="1411529"/>
            <a:ext cx="7086084" cy="45062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s-ES" sz="2000" b="1" i="1" dirty="0">
                <a:latin typeface="Manjari" panose="02000503000000000000"/>
              </a:rPr>
              <a:t>Opción 2 para automasaje en espalda</a:t>
            </a:r>
          </a:p>
          <a:p>
            <a:pPr>
              <a:lnSpc>
                <a:spcPct val="150000"/>
              </a:lnSpc>
              <a:spcBef>
                <a:spcPts val="0"/>
              </a:spcBef>
            </a:pPr>
            <a:r>
              <a:rPr lang="es-MX" sz="2000" dirty="0">
                <a:latin typeface="Manjari" panose="02000503000000000000"/>
              </a:rPr>
              <a:t>Posición sedestación sobre el suelo, en una camilla. En el caso de sentarse en el suelo se recomienda la postura de flor de loto vista anteriormente. En el caso de utilizar una camilla, se recomienda sentarse hacia uno de los bordes, recordando que la parte posterior de los muslos debe estar sobre la superficie de la camilla o suelo, los pies deben estar en contacto con el piso o una banca que sirva de apoyo (no colgando).</a:t>
            </a:r>
          </a:p>
          <a:p>
            <a:pPr>
              <a:lnSpc>
                <a:spcPct val="150000"/>
              </a:lnSpc>
              <a:spcBef>
                <a:spcPts val="0"/>
              </a:spcBef>
            </a:pPr>
            <a:r>
              <a:rPr lang="es-MX" sz="2000" dirty="0">
                <a:latin typeface="Manjari" panose="02000503000000000000"/>
              </a:rPr>
              <a:t>En el caso de zona lumbar se puede trabajar bilateralmente.</a:t>
            </a:r>
          </a:p>
          <a:p>
            <a:pPr>
              <a:lnSpc>
                <a:spcPct val="150000"/>
              </a:lnSpc>
              <a:spcBef>
                <a:spcPts val="0"/>
              </a:spcBef>
            </a:pPr>
            <a:r>
              <a:rPr lang="es-MX" sz="2000" dirty="0">
                <a:latin typeface="Manjari" panose="02000503000000000000"/>
              </a:rPr>
              <a:t>Para esta postura se requiere de una buena flexibilidad y rango de movimiento en hombros.  </a:t>
            </a:r>
            <a:endParaRPr lang="es-ES" sz="2000" dirty="0">
              <a:latin typeface="Montserrat Medium" panose="00000600000000000000" pitchFamily="2" charset="0"/>
            </a:endParaRPr>
          </a:p>
        </p:txBody>
      </p:sp>
      <p:sp>
        <p:nvSpPr>
          <p:cNvPr id="9" name="CuadroTexto 8">
            <a:extLst>
              <a:ext uri="{FF2B5EF4-FFF2-40B4-BE49-F238E27FC236}">
                <a16:creationId xmlns:a16="http://schemas.microsoft.com/office/drawing/2014/main" id="{8FE26FB6-9431-4353-AF94-7900A3FA4D24}"/>
              </a:ext>
            </a:extLst>
          </p:cNvPr>
          <p:cNvSpPr txBox="1"/>
          <p:nvPr/>
        </p:nvSpPr>
        <p:spPr>
          <a:xfrm>
            <a:off x="7799162" y="4586677"/>
            <a:ext cx="4173366" cy="1169551"/>
          </a:xfrm>
          <a:prstGeom prst="rect">
            <a:avLst/>
          </a:prstGeom>
          <a:noFill/>
        </p:spPr>
        <p:txBody>
          <a:bodyPr wrap="square">
            <a:spAutoFit/>
          </a:bodyPr>
          <a:lstStyle/>
          <a:p>
            <a:r>
              <a:rPr lang="es-CR" sz="1400" dirty="0"/>
              <a:t>Fuente de imagen: Carrasco, S. (2020). Automasajes sencillos para disminuir dolor y tensión muscular.  </a:t>
            </a:r>
            <a:r>
              <a:rPr lang="es-CR" sz="1400" dirty="0">
                <a:hlinkClick r:id="rId3"/>
              </a:rPr>
              <a:t>https://www.sumedico.com/vida-sana/automasajes-sencillos-que-disminuyen-la-tension-y-el-dolor-muscular/322775</a:t>
            </a:r>
            <a:r>
              <a:rPr lang="es-CR" sz="1400" dirty="0"/>
              <a:t> </a:t>
            </a:r>
          </a:p>
        </p:txBody>
      </p:sp>
      <p:sp>
        <p:nvSpPr>
          <p:cNvPr id="10" name="Título 1">
            <a:extLst>
              <a:ext uri="{FF2B5EF4-FFF2-40B4-BE49-F238E27FC236}">
                <a16:creationId xmlns:a16="http://schemas.microsoft.com/office/drawing/2014/main" id="{D4881C13-FD66-4A8F-BC4B-232DD073E3D1}"/>
              </a:ext>
            </a:extLst>
          </p:cNvPr>
          <p:cNvSpPr txBox="1">
            <a:spLocks/>
          </p:cNvSpPr>
          <p:nvPr/>
        </p:nvSpPr>
        <p:spPr>
          <a:xfrm>
            <a:off x="562708" y="370546"/>
            <a:ext cx="10515600" cy="66135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000" b="1" dirty="0">
                <a:latin typeface="Manjari" panose="02000503000000000000" pitchFamily="2" charset="0"/>
                <a:cs typeface="Manjari" panose="02000503000000000000" pitchFamily="2" charset="0"/>
              </a:rPr>
              <a:t>Higiene postural para la realización de automasaje</a:t>
            </a:r>
            <a:endParaRPr lang="es-CR" sz="3000" b="1" i="1" dirty="0">
              <a:latin typeface="Manjari" panose="02000503000000000000" pitchFamily="2" charset="0"/>
              <a:cs typeface="Manjari" panose="02000503000000000000" pitchFamily="2" charset="0"/>
            </a:endParaRPr>
          </a:p>
        </p:txBody>
      </p:sp>
      <p:pic>
        <p:nvPicPr>
          <p:cNvPr id="1026" name="Picture 2" descr="Su médico Image PlaceHolde">
            <a:extLst>
              <a:ext uri="{FF2B5EF4-FFF2-40B4-BE49-F238E27FC236}">
                <a16:creationId xmlns:a16="http://schemas.microsoft.com/office/drawing/2014/main" id="{7A074D43-EF7C-4F35-999A-639DE25823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9162" y="1863692"/>
            <a:ext cx="4060958" cy="2712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57660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Logotipo, Icono&#10;&#10;Descripción generada automáticamente">
            <a:extLst>
              <a:ext uri="{FF2B5EF4-FFF2-40B4-BE49-F238E27FC236}">
                <a16:creationId xmlns:a16="http://schemas.microsoft.com/office/drawing/2014/main" id="{537EFEE5-6DB7-4816-A57A-B0E150E625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9641" y="0"/>
            <a:ext cx="2362359" cy="1306296"/>
          </a:xfrm>
          <a:prstGeom prst="rect">
            <a:avLst/>
          </a:prstGeom>
        </p:spPr>
      </p:pic>
      <p:sp>
        <p:nvSpPr>
          <p:cNvPr id="8" name="Marcador de contenido 2">
            <a:extLst>
              <a:ext uri="{FF2B5EF4-FFF2-40B4-BE49-F238E27FC236}">
                <a16:creationId xmlns:a16="http://schemas.microsoft.com/office/drawing/2014/main" id="{1735E468-972E-4699-8E58-70525C8F593E}"/>
              </a:ext>
            </a:extLst>
          </p:cNvPr>
          <p:cNvSpPr txBox="1">
            <a:spLocks/>
          </p:cNvSpPr>
          <p:nvPr/>
        </p:nvSpPr>
        <p:spPr>
          <a:xfrm>
            <a:off x="391885" y="918862"/>
            <a:ext cx="11465335" cy="27545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es-MX" sz="2000" dirty="0">
                <a:latin typeface="Manjari" panose="02000503000000000000"/>
              </a:rPr>
              <a:t>En la misma posición explicada en la diapositiva anterior se pueden trabajar zonas de la parte alta de la espalda y la región del cuello (cervical). </a:t>
            </a:r>
          </a:p>
          <a:p>
            <a:pPr>
              <a:lnSpc>
                <a:spcPct val="150000"/>
              </a:lnSpc>
              <a:spcBef>
                <a:spcPts val="0"/>
              </a:spcBef>
            </a:pPr>
            <a:r>
              <a:rPr lang="es-MX" sz="2000" dirty="0">
                <a:latin typeface="Manjari" panose="02000503000000000000"/>
              </a:rPr>
              <a:t>Utilizando esta posición, es inevitable elevar los miembros superiores por encima del hombro, por lo tanto, para favorecer la circulación se deben hacer pausas entre técnicas y, no realizar muchas repeticiones. </a:t>
            </a:r>
          </a:p>
          <a:p>
            <a:pPr>
              <a:lnSpc>
                <a:spcPct val="150000"/>
              </a:lnSpc>
              <a:spcBef>
                <a:spcPts val="0"/>
              </a:spcBef>
            </a:pPr>
            <a:r>
              <a:rPr lang="es-MX" sz="2000" dirty="0">
                <a:latin typeface="Manjari" panose="02000503000000000000"/>
              </a:rPr>
              <a:t>Para un adecuado tratamiento de la zona existen elementos complementarios que dan descanso a la mano.</a:t>
            </a:r>
            <a:endParaRPr lang="es-ES" sz="2000" dirty="0">
              <a:latin typeface="Montserrat Medium" panose="00000600000000000000" pitchFamily="2" charset="0"/>
            </a:endParaRPr>
          </a:p>
        </p:txBody>
      </p:sp>
      <p:sp>
        <p:nvSpPr>
          <p:cNvPr id="9" name="CuadroTexto 8">
            <a:extLst>
              <a:ext uri="{FF2B5EF4-FFF2-40B4-BE49-F238E27FC236}">
                <a16:creationId xmlns:a16="http://schemas.microsoft.com/office/drawing/2014/main" id="{8FE26FB6-9431-4353-AF94-7900A3FA4D24}"/>
              </a:ext>
            </a:extLst>
          </p:cNvPr>
          <p:cNvSpPr txBox="1"/>
          <p:nvPr/>
        </p:nvSpPr>
        <p:spPr>
          <a:xfrm>
            <a:off x="391886" y="6528356"/>
            <a:ext cx="11580642" cy="307777"/>
          </a:xfrm>
          <a:prstGeom prst="rect">
            <a:avLst/>
          </a:prstGeom>
          <a:noFill/>
        </p:spPr>
        <p:txBody>
          <a:bodyPr wrap="square">
            <a:spAutoFit/>
          </a:bodyPr>
          <a:lstStyle/>
          <a:p>
            <a:r>
              <a:rPr lang="es-CR" sz="1400" dirty="0"/>
              <a:t>Fuente de imagen: Fisioonline. (s.f). Automasajes para músculos del cuello. </a:t>
            </a:r>
            <a:r>
              <a:rPr lang="es-CR" sz="1400" dirty="0">
                <a:hlinkClick r:id="rId3"/>
              </a:rPr>
              <a:t>https://www.youtube.com/watch?v=H7JIAeTc744</a:t>
            </a:r>
            <a:r>
              <a:rPr lang="es-CR" sz="1400" dirty="0"/>
              <a:t> </a:t>
            </a:r>
          </a:p>
        </p:txBody>
      </p:sp>
      <p:pic>
        <p:nvPicPr>
          <p:cNvPr id="3" name="Imagen 2">
            <a:extLst>
              <a:ext uri="{FF2B5EF4-FFF2-40B4-BE49-F238E27FC236}">
                <a16:creationId xmlns:a16="http://schemas.microsoft.com/office/drawing/2014/main" id="{3AF1D460-C796-47C6-9551-821A9CA4AB3A}"/>
              </a:ext>
            </a:extLst>
          </p:cNvPr>
          <p:cNvPicPr>
            <a:picLocks noChangeAspect="1"/>
          </p:cNvPicPr>
          <p:nvPr/>
        </p:nvPicPr>
        <p:blipFill rotWithShape="1">
          <a:blip r:embed="rId4"/>
          <a:srcRect l="46310" t="2517" r="2142" b="11939"/>
          <a:stretch/>
        </p:blipFill>
        <p:spPr>
          <a:xfrm>
            <a:off x="471176" y="3823301"/>
            <a:ext cx="2738570" cy="2555155"/>
          </a:xfrm>
          <a:prstGeom prst="rect">
            <a:avLst/>
          </a:prstGeom>
        </p:spPr>
      </p:pic>
      <p:pic>
        <p:nvPicPr>
          <p:cNvPr id="6" name="Imagen 5">
            <a:extLst>
              <a:ext uri="{FF2B5EF4-FFF2-40B4-BE49-F238E27FC236}">
                <a16:creationId xmlns:a16="http://schemas.microsoft.com/office/drawing/2014/main" id="{DA052F05-9ABA-4B3A-8D9D-EF9F7BB0E2EB}"/>
              </a:ext>
            </a:extLst>
          </p:cNvPr>
          <p:cNvPicPr>
            <a:picLocks noChangeAspect="1"/>
          </p:cNvPicPr>
          <p:nvPr/>
        </p:nvPicPr>
        <p:blipFill rotWithShape="1">
          <a:blip r:embed="rId5"/>
          <a:srcRect l="53685" t="21275" r="5315" b="35856"/>
          <a:stretch/>
        </p:blipFill>
        <p:spPr>
          <a:xfrm>
            <a:off x="3674453" y="3805024"/>
            <a:ext cx="4377560" cy="2573432"/>
          </a:xfrm>
          <a:prstGeom prst="rect">
            <a:avLst/>
          </a:prstGeom>
        </p:spPr>
      </p:pic>
      <p:pic>
        <p:nvPicPr>
          <p:cNvPr id="13" name="Imagen 12">
            <a:extLst>
              <a:ext uri="{FF2B5EF4-FFF2-40B4-BE49-F238E27FC236}">
                <a16:creationId xmlns:a16="http://schemas.microsoft.com/office/drawing/2014/main" id="{F81A95FA-6066-4E91-8E9B-CD786DCD1230}"/>
              </a:ext>
            </a:extLst>
          </p:cNvPr>
          <p:cNvPicPr>
            <a:picLocks noChangeAspect="1"/>
          </p:cNvPicPr>
          <p:nvPr/>
        </p:nvPicPr>
        <p:blipFill rotWithShape="1">
          <a:blip r:embed="rId6"/>
          <a:srcRect l="45615" b="16049"/>
          <a:stretch/>
        </p:blipFill>
        <p:spPr>
          <a:xfrm>
            <a:off x="8516720" y="3801615"/>
            <a:ext cx="2944160" cy="2555155"/>
          </a:xfrm>
          <a:prstGeom prst="rect">
            <a:avLst/>
          </a:prstGeom>
        </p:spPr>
      </p:pic>
    </p:spTree>
    <p:extLst>
      <p:ext uri="{BB962C8B-B14F-4D97-AF65-F5344CB8AC3E}">
        <p14:creationId xmlns:p14="http://schemas.microsoft.com/office/powerpoint/2010/main" val="26702547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2" name="Título 1"/>
          <p:cNvSpPr txBox="1">
            <a:spLocks noGrp="1"/>
          </p:cNvSpPr>
          <p:nvPr>
            <p:ph type="ctrTitle"/>
          </p:nvPr>
        </p:nvSpPr>
        <p:spPr>
          <a:xfrm>
            <a:off x="351692" y="1399737"/>
            <a:ext cx="11521440" cy="1353552"/>
          </a:xfrm>
          <a:prstGeom prst="rect">
            <a:avLst/>
          </a:prstGeom>
        </p:spPr>
        <p:txBody>
          <a:bodyPr>
            <a:noAutofit/>
          </a:bodyPr>
          <a:lstStyle/>
          <a:p>
            <a:r>
              <a:rPr lang="es-ES" sz="4400" b="1" dirty="0">
                <a:latin typeface="Manjari" panose="02000503000000000000" pitchFamily="2" charset="0"/>
                <a:cs typeface="Manjari" panose="02000503000000000000" pitchFamily="2" charset="0"/>
              </a:rPr>
              <a:t>Higiene postural para la realización de automasaje relajante </a:t>
            </a:r>
            <a:endParaRPr sz="4400" dirty="0">
              <a:latin typeface="Manjari"/>
            </a:endParaRPr>
          </a:p>
        </p:txBody>
      </p:sp>
      <p:sp>
        <p:nvSpPr>
          <p:cNvPr id="113" name="Subtítulo 2"/>
          <p:cNvSpPr txBox="1">
            <a:spLocks noGrp="1"/>
          </p:cNvSpPr>
          <p:nvPr>
            <p:ph type="subTitle" sz="quarter" idx="1"/>
          </p:nvPr>
        </p:nvSpPr>
        <p:spPr>
          <a:xfrm>
            <a:off x="0" y="2753289"/>
            <a:ext cx="12192000" cy="2518114"/>
          </a:xfrm>
          <a:prstGeom prst="rect">
            <a:avLst/>
          </a:prstGeom>
          <a:solidFill>
            <a:schemeClr val="bg1"/>
          </a:solidFill>
        </p:spPr>
        <p:txBody>
          <a:bodyPr>
            <a:normAutofit/>
          </a:bodyPr>
          <a:lstStyle/>
          <a:p>
            <a:endParaRPr lang="es-MX" dirty="0"/>
          </a:p>
          <a:p>
            <a:r>
              <a:rPr lang="es-MX" sz="2800" i="1" dirty="0"/>
              <a:t>Ejemplos de posturas para rostro y cabeza </a:t>
            </a:r>
            <a:endParaRPr sz="2800" i="1" dirty="0"/>
          </a:p>
        </p:txBody>
      </p:sp>
    </p:spTree>
    <p:extLst>
      <p:ext uri="{BB962C8B-B14F-4D97-AF65-F5344CB8AC3E}">
        <p14:creationId xmlns:p14="http://schemas.microsoft.com/office/powerpoint/2010/main" val="361076699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Logotipo, Icono&#10;&#10;Descripción generada automáticamente">
            <a:extLst>
              <a:ext uri="{FF2B5EF4-FFF2-40B4-BE49-F238E27FC236}">
                <a16:creationId xmlns:a16="http://schemas.microsoft.com/office/drawing/2014/main" id="{537EFEE5-6DB7-4816-A57A-B0E150E62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9641" y="0"/>
            <a:ext cx="2362359" cy="1306296"/>
          </a:xfrm>
          <a:prstGeom prst="rect">
            <a:avLst/>
          </a:prstGeom>
        </p:spPr>
      </p:pic>
      <p:sp>
        <p:nvSpPr>
          <p:cNvPr id="8" name="Marcador de contenido 2">
            <a:extLst>
              <a:ext uri="{FF2B5EF4-FFF2-40B4-BE49-F238E27FC236}">
                <a16:creationId xmlns:a16="http://schemas.microsoft.com/office/drawing/2014/main" id="{1735E468-972E-4699-8E58-70525C8F593E}"/>
              </a:ext>
            </a:extLst>
          </p:cNvPr>
          <p:cNvSpPr txBox="1">
            <a:spLocks/>
          </p:cNvSpPr>
          <p:nvPr/>
        </p:nvSpPr>
        <p:spPr>
          <a:xfrm>
            <a:off x="562708" y="1411529"/>
            <a:ext cx="11237406" cy="20174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s-ES" sz="2000" b="1" i="1" dirty="0">
                <a:latin typeface="Manjari" panose="02000503000000000000"/>
              </a:rPr>
              <a:t>Opción 1 para automasaje en rostro y cabeza</a:t>
            </a:r>
          </a:p>
          <a:p>
            <a:pPr>
              <a:lnSpc>
                <a:spcPct val="150000"/>
              </a:lnSpc>
              <a:spcBef>
                <a:spcPts val="0"/>
              </a:spcBef>
            </a:pPr>
            <a:r>
              <a:rPr lang="es-MX" sz="2000" dirty="0">
                <a:latin typeface="Manjari" panose="02000503000000000000"/>
              </a:rPr>
              <a:t>Esta zona se recomienda trabajarla en decúbito supino o semifowler. </a:t>
            </a:r>
          </a:p>
          <a:p>
            <a:pPr>
              <a:lnSpc>
                <a:spcPct val="150000"/>
              </a:lnSpc>
              <a:spcBef>
                <a:spcPts val="0"/>
              </a:spcBef>
            </a:pPr>
            <a:r>
              <a:rPr lang="es-MX" sz="2000" dirty="0">
                <a:latin typeface="Manjari" panose="02000503000000000000"/>
              </a:rPr>
              <a:t>Lo más importante es contar con un apoyo posterior para la cabeza de manera que se pueda relajar la zona apropiadamente. </a:t>
            </a:r>
          </a:p>
          <a:p>
            <a:pPr>
              <a:lnSpc>
                <a:spcPct val="150000"/>
              </a:lnSpc>
              <a:spcBef>
                <a:spcPts val="0"/>
              </a:spcBef>
            </a:pPr>
            <a:r>
              <a:rPr lang="es-MX" sz="2000" dirty="0">
                <a:latin typeface="Manjari" panose="02000503000000000000"/>
              </a:rPr>
              <a:t>Para abordar la zona occipital se debe girar la cabeza.</a:t>
            </a:r>
          </a:p>
        </p:txBody>
      </p:sp>
      <p:sp>
        <p:nvSpPr>
          <p:cNvPr id="9" name="CuadroTexto 8">
            <a:extLst>
              <a:ext uri="{FF2B5EF4-FFF2-40B4-BE49-F238E27FC236}">
                <a16:creationId xmlns:a16="http://schemas.microsoft.com/office/drawing/2014/main" id="{8FE26FB6-9431-4353-AF94-7900A3FA4D24}"/>
              </a:ext>
            </a:extLst>
          </p:cNvPr>
          <p:cNvSpPr txBox="1"/>
          <p:nvPr/>
        </p:nvSpPr>
        <p:spPr>
          <a:xfrm>
            <a:off x="461110" y="6420649"/>
            <a:ext cx="11555271" cy="307777"/>
          </a:xfrm>
          <a:prstGeom prst="rect">
            <a:avLst/>
          </a:prstGeom>
          <a:noFill/>
        </p:spPr>
        <p:txBody>
          <a:bodyPr wrap="square">
            <a:spAutoFit/>
          </a:bodyPr>
          <a:lstStyle/>
          <a:p>
            <a:r>
              <a:rPr lang="es-CR" sz="1400" dirty="0"/>
              <a:t>Fuente de imagen: Templo de masaje. (s.f). Automasaje para dormir. </a:t>
            </a:r>
            <a:r>
              <a:rPr lang="es-CR" sz="1400" dirty="0">
                <a:hlinkClick r:id="rId4"/>
              </a:rPr>
              <a:t>https://www.youtube.com/watch?v=HoF_dzffxuo</a:t>
            </a:r>
            <a:r>
              <a:rPr lang="es-CR" sz="1400" dirty="0"/>
              <a:t> </a:t>
            </a:r>
          </a:p>
        </p:txBody>
      </p:sp>
      <p:sp>
        <p:nvSpPr>
          <p:cNvPr id="10" name="Título 1">
            <a:extLst>
              <a:ext uri="{FF2B5EF4-FFF2-40B4-BE49-F238E27FC236}">
                <a16:creationId xmlns:a16="http://schemas.microsoft.com/office/drawing/2014/main" id="{D4881C13-FD66-4A8F-BC4B-232DD073E3D1}"/>
              </a:ext>
            </a:extLst>
          </p:cNvPr>
          <p:cNvSpPr txBox="1">
            <a:spLocks/>
          </p:cNvSpPr>
          <p:nvPr/>
        </p:nvSpPr>
        <p:spPr>
          <a:xfrm>
            <a:off x="562708" y="370546"/>
            <a:ext cx="10515600" cy="66135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000" b="1" dirty="0">
                <a:latin typeface="Manjari" panose="02000503000000000000" pitchFamily="2" charset="0"/>
                <a:cs typeface="Manjari" panose="02000503000000000000" pitchFamily="2" charset="0"/>
              </a:rPr>
              <a:t>Higiene postural para la realización de automasaje</a:t>
            </a:r>
            <a:endParaRPr lang="es-CR" sz="3000" b="1" i="1" dirty="0">
              <a:latin typeface="Manjari" panose="02000503000000000000" pitchFamily="2" charset="0"/>
              <a:cs typeface="Manjari" panose="02000503000000000000" pitchFamily="2" charset="0"/>
            </a:endParaRPr>
          </a:p>
        </p:txBody>
      </p:sp>
      <p:pic>
        <p:nvPicPr>
          <p:cNvPr id="3" name="Imagen 2">
            <a:extLst>
              <a:ext uri="{FF2B5EF4-FFF2-40B4-BE49-F238E27FC236}">
                <a16:creationId xmlns:a16="http://schemas.microsoft.com/office/drawing/2014/main" id="{582B767F-E9F1-41BF-8518-9E8A00A24E3D}"/>
              </a:ext>
            </a:extLst>
          </p:cNvPr>
          <p:cNvPicPr>
            <a:picLocks noChangeAspect="1"/>
          </p:cNvPicPr>
          <p:nvPr/>
        </p:nvPicPr>
        <p:blipFill rotWithShape="1">
          <a:blip r:embed="rId5"/>
          <a:srcRect l="4775" t="14038" r="12963" b="8310"/>
          <a:stretch/>
        </p:blipFill>
        <p:spPr>
          <a:xfrm>
            <a:off x="4024067" y="4056362"/>
            <a:ext cx="3882463" cy="2060476"/>
          </a:xfrm>
          <a:prstGeom prst="rect">
            <a:avLst/>
          </a:prstGeom>
        </p:spPr>
      </p:pic>
      <p:pic>
        <p:nvPicPr>
          <p:cNvPr id="6" name="Imagen 5">
            <a:extLst>
              <a:ext uri="{FF2B5EF4-FFF2-40B4-BE49-F238E27FC236}">
                <a16:creationId xmlns:a16="http://schemas.microsoft.com/office/drawing/2014/main" id="{EF2BFFF9-1DC3-4B84-A179-DC8E901C4BA3}"/>
              </a:ext>
            </a:extLst>
          </p:cNvPr>
          <p:cNvPicPr>
            <a:picLocks noChangeAspect="1"/>
          </p:cNvPicPr>
          <p:nvPr/>
        </p:nvPicPr>
        <p:blipFill rotWithShape="1">
          <a:blip r:embed="rId6"/>
          <a:srcRect r="14881" b="7704"/>
          <a:stretch/>
        </p:blipFill>
        <p:spPr>
          <a:xfrm>
            <a:off x="8066336" y="3882569"/>
            <a:ext cx="3950045" cy="2408062"/>
          </a:xfrm>
          <a:prstGeom prst="rect">
            <a:avLst/>
          </a:prstGeom>
        </p:spPr>
      </p:pic>
      <p:pic>
        <p:nvPicPr>
          <p:cNvPr id="11" name="Imagen 10">
            <a:extLst>
              <a:ext uri="{FF2B5EF4-FFF2-40B4-BE49-F238E27FC236}">
                <a16:creationId xmlns:a16="http://schemas.microsoft.com/office/drawing/2014/main" id="{C66B428E-3E0D-49CE-AD49-8E9E255CCEBE}"/>
              </a:ext>
            </a:extLst>
          </p:cNvPr>
          <p:cNvPicPr>
            <a:picLocks noChangeAspect="1"/>
          </p:cNvPicPr>
          <p:nvPr/>
        </p:nvPicPr>
        <p:blipFill rotWithShape="1">
          <a:blip r:embed="rId7"/>
          <a:srcRect r="13750"/>
          <a:stretch/>
        </p:blipFill>
        <p:spPr>
          <a:xfrm>
            <a:off x="175862" y="3889330"/>
            <a:ext cx="3694165" cy="2408062"/>
          </a:xfrm>
          <a:prstGeom prst="rect">
            <a:avLst/>
          </a:prstGeom>
        </p:spPr>
      </p:pic>
    </p:spTree>
    <p:extLst>
      <p:ext uri="{BB962C8B-B14F-4D97-AF65-F5344CB8AC3E}">
        <p14:creationId xmlns:p14="http://schemas.microsoft.com/office/powerpoint/2010/main" val="12758339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2" name="Título 1"/>
          <p:cNvSpPr txBox="1">
            <a:spLocks noGrp="1"/>
          </p:cNvSpPr>
          <p:nvPr>
            <p:ph type="ctrTitle"/>
          </p:nvPr>
        </p:nvSpPr>
        <p:spPr>
          <a:xfrm>
            <a:off x="1524000" y="723424"/>
            <a:ext cx="9144000" cy="1353552"/>
          </a:xfrm>
          <a:prstGeom prst="rect">
            <a:avLst/>
          </a:prstGeom>
        </p:spPr>
        <p:txBody>
          <a:bodyPr>
            <a:normAutofit/>
          </a:bodyPr>
          <a:lstStyle/>
          <a:p>
            <a:r>
              <a:rPr lang="es-CR" dirty="0">
                <a:latin typeface="Manjari"/>
              </a:rPr>
              <a:t>Continuación…</a:t>
            </a:r>
            <a:endParaRPr dirty="0">
              <a:latin typeface="Manjari"/>
            </a:endParaRPr>
          </a:p>
        </p:txBody>
      </p:sp>
      <p:sp>
        <p:nvSpPr>
          <p:cNvPr id="113" name="Subtítulo 2"/>
          <p:cNvSpPr txBox="1">
            <a:spLocks noGrp="1"/>
          </p:cNvSpPr>
          <p:nvPr>
            <p:ph type="subTitle" sz="quarter" idx="1"/>
          </p:nvPr>
        </p:nvSpPr>
        <p:spPr>
          <a:xfrm>
            <a:off x="0" y="2644723"/>
            <a:ext cx="12192000" cy="2532185"/>
          </a:xfrm>
          <a:prstGeom prst="rect">
            <a:avLst/>
          </a:prstGeom>
          <a:solidFill>
            <a:schemeClr val="bg1"/>
          </a:solidFill>
        </p:spPr>
        <p:txBody>
          <a:bodyPr>
            <a:normAutofit/>
          </a:bodyPr>
          <a:lstStyle/>
          <a:p>
            <a:pPr marL="715963" lvl="2" indent="0" algn="l"/>
            <a:r>
              <a:rPr lang="es-CR" dirty="0">
                <a:latin typeface="Manjari"/>
              </a:rPr>
              <a:t>Este es el tercer y último recurso de este tema, antes de estudiarlo asegúrese de haber comprendido los contenidos de los recursos Parte I y Parte II del tema Higiene postural para la realización de automasaje. </a:t>
            </a:r>
          </a:p>
          <a:p>
            <a:endParaRPr dirty="0"/>
          </a:p>
        </p:txBody>
      </p:sp>
    </p:spTree>
    <p:extLst>
      <p:ext uri="{BB962C8B-B14F-4D97-AF65-F5344CB8AC3E}">
        <p14:creationId xmlns:p14="http://schemas.microsoft.com/office/powerpoint/2010/main" val="1949079455"/>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Logotipo, Icono&#10;&#10;Descripción generada automáticamente">
            <a:extLst>
              <a:ext uri="{FF2B5EF4-FFF2-40B4-BE49-F238E27FC236}">
                <a16:creationId xmlns:a16="http://schemas.microsoft.com/office/drawing/2014/main" id="{537EFEE5-6DB7-4816-A57A-B0E150E62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9641" y="0"/>
            <a:ext cx="2362359" cy="1306296"/>
          </a:xfrm>
          <a:prstGeom prst="rect">
            <a:avLst/>
          </a:prstGeom>
        </p:spPr>
      </p:pic>
      <p:sp>
        <p:nvSpPr>
          <p:cNvPr id="8" name="Marcador de contenido 2">
            <a:extLst>
              <a:ext uri="{FF2B5EF4-FFF2-40B4-BE49-F238E27FC236}">
                <a16:creationId xmlns:a16="http://schemas.microsoft.com/office/drawing/2014/main" id="{1735E468-972E-4699-8E58-70525C8F593E}"/>
              </a:ext>
            </a:extLst>
          </p:cNvPr>
          <p:cNvSpPr txBox="1">
            <a:spLocks/>
          </p:cNvSpPr>
          <p:nvPr/>
        </p:nvSpPr>
        <p:spPr>
          <a:xfrm>
            <a:off x="562708" y="1411529"/>
            <a:ext cx="11555270" cy="20174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s-ES" sz="2000" b="1" i="1" dirty="0">
                <a:latin typeface="Manjari" panose="02000503000000000000"/>
              </a:rPr>
              <a:t>Opción 2 para automasaje en rostro y cabeza</a:t>
            </a:r>
          </a:p>
          <a:p>
            <a:pPr>
              <a:lnSpc>
                <a:spcPct val="150000"/>
              </a:lnSpc>
              <a:spcBef>
                <a:spcPts val="0"/>
              </a:spcBef>
            </a:pPr>
            <a:r>
              <a:rPr lang="es-MX" sz="2000" dirty="0">
                <a:latin typeface="Manjari" panose="02000503000000000000"/>
              </a:rPr>
              <a:t>Optar por postura en sedestación, fowler o semifowler.  El mobiliario debe ser lo más cómodo posible</a:t>
            </a:r>
          </a:p>
          <a:p>
            <a:pPr>
              <a:lnSpc>
                <a:spcPct val="150000"/>
              </a:lnSpc>
              <a:spcBef>
                <a:spcPts val="0"/>
              </a:spcBef>
            </a:pPr>
            <a:r>
              <a:rPr lang="es-MX" sz="2000" dirty="0">
                <a:latin typeface="Manjari" panose="02000503000000000000"/>
              </a:rPr>
              <a:t>En este caso, se recomienda que se disponga de una mesa o camilla al frente para poder reposar alternativamente los miembros superiores.</a:t>
            </a:r>
          </a:p>
          <a:p>
            <a:pPr>
              <a:lnSpc>
                <a:spcPct val="150000"/>
              </a:lnSpc>
              <a:spcBef>
                <a:spcPts val="0"/>
              </a:spcBef>
            </a:pPr>
            <a:r>
              <a:rPr lang="es-MX" sz="2000" dirty="0">
                <a:latin typeface="Manjari" panose="02000503000000000000"/>
              </a:rPr>
              <a:t>En esta posición se puede trabajar de manera muy cómoda la zona occipital. </a:t>
            </a:r>
          </a:p>
        </p:txBody>
      </p:sp>
      <p:sp>
        <p:nvSpPr>
          <p:cNvPr id="9" name="CuadroTexto 8">
            <a:extLst>
              <a:ext uri="{FF2B5EF4-FFF2-40B4-BE49-F238E27FC236}">
                <a16:creationId xmlns:a16="http://schemas.microsoft.com/office/drawing/2014/main" id="{8FE26FB6-9431-4353-AF94-7900A3FA4D24}"/>
              </a:ext>
            </a:extLst>
          </p:cNvPr>
          <p:cNvSpPr txBox="1"/>
          <p:nvPr/>
        </p:nvSpPr>
        <p:spPr>
          <a:xfrm>
            <a:off x="461110" y="6530996"/>
            <a:ext cx="11555271" cy="307777"/>
          </a:xfrm>
          <a:prstGeom prst="rect">
            <a:avLst/>
          </a:prstGeom>
          <a:noFill/>
        </p:spPr>
        <p:txBody>
          <a:bodyPr wrap="square">
            <a:spAutoFit/>
          </a:bodyPr>
          <a:lstStyle/>
          <a:p>
            <a:r>
              <a:rPr lang="es-CR" sz="1400" dirty="0"/>
              <a:t>Fuente de imagen: Academia la libreta. (2015). Gestiona tu estrés. Video 5. </a:t>
            </a:r>
            <a:r>
              <a:rPr lang="es-CR" sz="1400" dirty="0">
                <a:hlinkClick r:id="rId4"/>
              </a:rPr>
              <a:t>https://www.youtube.com/watch?v=_lgG4NiJYHg</a:t>
            </a:r>
            <a:r>
              <a:rPr lang="es-CR" sz="1400" dirty="0"/>
              <a:t> </a:t>
            </a:r>
          </a:p>
        </p:txBody>
      </p:sp>
      <p:sp>
        <p:nvSpPr>
          <p:cNvPr id="10" name="Título 1">
            <a:extLst>
              <a:ext uri="{FF2B5EF4-FFF2-40B4-BE49-F238E27FC236}">
                <a16:creationId xmlns:a16="http://schemas.microsoft.com/office/drawing/2014/main" id="{D4881C13-FD66-4A8F-BC4B-232DD073E3D1}"/>
              </a:ext>
            </a:extLst>
          </p:cNvPr>
          <p:cNvSpPr txBox="1">
            <a:spLocks/>
          </p:cNvSpPr>
          <p:nvPr/>
        </p:nvSpPr>
        <p:spPr>
          <a:xfrm>
            <a:off x="562708" y="370546"/>
            <a:ext cx="10515600" cy="66135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000" b="1" dirty="0">
                <a:latin typeface="Manjari" panose="02000503000000000000" pitchFamily="2" charset="0"/>
                <a:cs typeface="Manjari" panose="02000503000000000000" pitchFamily="2" charset="0"/>
              </a:rPr>
              <a:t>Higiene postural para la realización de automasaje</a:t>
            </a:r>
            <a:endParaRPr lang="es-CR" sz="3000" b="1" i="1" dirty="0">
              <a:latin typeface="Manjari" panose="02000503000000000000" pitchFamily="2" charset="0"/>
              <a:cs typeface="Manjari" panose="02000503000000000000" pitchFamily="2" charset="0"/>
            </a:endParaRPr>
          </a:p>
        </p:txBody>
      </p:sp>
      <p:pic>
        <p:nvPicPr>
          <p:cNvPr id="13" name="Imagen 12">
            <a:extLst>
              <a:ext uri="{FF2B5EF4-FFF2-40B4-BE49-F238E27FC236}">
                <a16:creationId xmlns:a16="http://schemas.microsoft.com/office/drawing/2014/main" id="{DB61ED37-547C-42BE-8669-21D70096796A}"/>
              </a:ext>
            </a:extLst>
          </p:cNvPr>
          <p:cNvPicPr>
            <a:picLocks noChangeAspect="1"/>
          </p:cNvPicPr>
          <p:nvPr/>
        </p:nvPicPr>
        <p:blipFill rotWithShape="1">
          <a:blip r:embed="rId5"/>
          <a:srcRect l="20715" t="23096" r="55357" b="26298"/>
          <a:stretch/>
        </p:blipFill>
        <p:spPr>
          <a:xfrm>
            <a:off x="1175657" y="3757267"/>
            <a:ext cx="2235354" cy="2657960"/>
          </a:xfrm>
          <a:prstGeom prst="rect">
            <a:avLst/>
          </a:prstGeom>
        </p:spPr>
      </p:pic>
      <p:pic>
        <p:nvPicPr>
          <p:cNvPr id="15" name="Imagen 14">
            <a:extLst>
              <a:ext uri="{FF2B5EF4-FFF2-40B4-BE49-F238E27FC236}">
                <a16:creationId xmlns:a16="http://schemas.microsoft.com/office/drawing/2014/main" id="{A943EAF6-D89C-44D8-821C-7BDA258726B6}"/>
              </a:ext>
            </a:extLst>
          </p:cNvPr>
          <p:cNvPicPr>
            <a:picLocks noChangeAspect="1"/>
          </p:cNvPicPr>
          <p:nvPr/>
        </p:nvPicPr>
        <p:blipFill>
          <a:blip r:embed="rId6"/>
          <a:stretch>
            <a:fillRect/>
          </a:stretch>
        </p:blipFill>
        <p:spPr>
          <a:xfrm>
            <a:off x="3653675" y="3880955"/>
            <a:ext cx="4122058" cy="2317526"/>
          </a:xfrm>
          <a:prstGeom prst="rect">
            <a:avLst/>
          </a:prstGeom>
        </p:spPr>
      </p:pic>
      <p:pic>
        <p:nvPicPr>
          <p:cNvPr id="17" name="Imagen 16">
            <a:extLst>
              <a:ext uri="{FF2B5EF4-FFF2-40B4-BE49-F238E27FC236}">
                <a16:creationId xmlns:a16="http://schemas.microsoft.com/office/drawing/2014/main" id="{0D9B6FBD-5AFF-402B-B306-D656C48D7E01}"/>
              </a:ext>
            </a:extLst>
          </p:cNvPr>
          <p:cNvPicPr>
            <a:picLocks noChangeAspect="1"/>
          </p:cNvPicPr>
          <p:nvPr/>
        </p:nvPicPr>
        <p:blipFill rotWithShape="1">
          <a:blip r:embed="rId7"/>
          <a:srcRect l="22619" t="9504" r="28511" b="13421"/>
          <a:stretch/>
        </p:blipFill>
        <p:spPr>
          <a:xfrm>
            <a:off x="8018397" y="3873036"/>
            <a:ext cx="2997567" cy="2657960"/>
          </a:xfrm>
          <a:prstGeom prst="rect">
            <a:avLst/>
          </a:prstGeom>
        </p:spPr>
      </p:pic>
    </p:spTree>
    <p:extLst>
      <p:ext uri="{BB962C8B-B14F-4D97-AF65-F5344CB8AC3E}">
        <p14:creationId xmlns:p14="http://schemas.microsoft.com/office/powerpoint/2010/main" val="15776366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Logotipo, Icono&#10;&#10;Descripción generada automáticamente">
            <a:extLst>
              <a:ext uri="{FF2B5EF4-FFF2-40B4-BE49-F238E27FC236}">
                <a16:creationId xmlns:a16="http://schemas.microsoft.com/office/drawing/2014/main" id="{537EFEE5-6DB7-4816-A57A-B0E150E62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9641" y="0"/>
            <a:ext cx="2362359" cy="1306296"/>
          </a:xfrm>
          <a:prstGeom prst="rect">
            <a:avLst/>
          </a:prstGeom>
        </p:spPr>
      </p:pic>
      <p:sp>
        <p:nvSpPr>
          <p:cNvPr id="8" name="Marcador de contenido 2">
            <a:extLst>
              <a:ext uri="{FF2B5EF4-FFF2-40B4-BE49-F238E27FC236}">
                <a16:creationId xmlns:a16="http://schemas.microsoft.com/office/drawing/2014/main" id="{1735E468-972E-4699-8E58-70525C8F593E}"/>
              </a:ext>
            </a:extLst>
          </p:cNvPr>
          <p:cNvSpPr txBox="1">
            <a:spLocks/>
          </p:cNvSpPr>
          <p:nvPr/>
        </p:nvSpPr>
        <p:spPr>
          <a:xfrm>
            <a:off x="678821" y="1904336"/>
            <a:ext cx="6070321" cy="20174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s-ES" sz="2000" b="1" i="1" dirty="0">
                <a:latin typeface="Manjari" panose="02000503000000000000"/>
              </a:rPr>
              <a:t>Opción 3 para automasaje en rostro y cabeza</a:t>
            </a:r>
          </a:p>
          <a:p>
            <a:pPr>
              <a:lnSpc>
                <a:spcPct val="150000"/>
              </a:lnSpc>
              <a:spcBef>
                <a:spcPts val="0"/>
              </a:spcBef>
            </a:pPr>
            <a:endParaRPr lang="es-MX" sz="2000" dirty="0">
              <a:latin typeface="Manjari" panose="02000503000000000000"/>
            </a:endParaRPr>
          </a:p>
          <a:p>
            <a:pPr>
              <a:lnSpc>
                <a:spcPct val="150000"/>
              </a:lnSpc>
              <a:spcBef>
                <a:spcPts val="0"/>
              </a:spcBef>
            </a:pPr>
            <a:r>
              <a:rPr lang="es-MX" sz="2000" dirty="0">
                <a:latin typeface="Manjari" panose="02000503000000000000"/>
              </a:rPr>
              <a:t>Aunque no es la postura más recomendada, si lo prefiere se puede realizar automasaje en bipedestación. </a:t>
            </a:r>
          </a:p>
          <a:p>
            <a:pPr>
              <a:lnSpc>
                <a:spcPct val="150000"/>
              </a:lnSpc>
              <a:spcBef>
                <a:spcPts val="0"/>
              </a:spcBef>
            </a:pPr>
            <a:r>
              <a:rPr lang="es-MX" sz="2000" dirty="0">
                <a:latin typeface="Manjari" panose="02000503000000000000"/>
              </a:rPr>
              <a:t>En este caso se debe vigilar mucho el control postural de cuerpo. </a:t>
            </a:r>
          </a:p>
        </p:txBody>
      </p:sp>
      <p:sp>
        <p:nvSpPr>
          <p:cNvPr id="9" name="CuadroTexto 8">
            <a:extLst>
              <a:ext uri="{FF2B5EF4-FFF2-40B4-BE49-F238E27FC236}">
                <a16:creationId xmlns:a16="http://schemas.microsoft.com/office/drawing/2014/main" id="{8FE26FB6-9431-4353-AF94-7900A3FA4D24}"/>
              </a:ext>
            </a:extLst>
          </p:cNvPr>
          <p:cNvSpPr txBox="1"/>
          <p:nvPr/>
        </p:nvSpPr>
        <p:spPr>
          <a:xfrm rot="10800000" flipV="1">
            <a:off x="7315199" y="6095647"/>
            <a:ext cx="5267239" cy="523220"/>
          </a:xfrm>
          <a:prstGeom prst="rect">
            <a:avLst/>
          </a:prstGeom>
          <a:noFill/>
        </p:spPr>
        <p:txBody>
          <a:bodyPr wrap="square">
            <a:spAutoFit/>
          </a:bodyPr>
          <a:lstStyle/>
          <a:p>
            <a:r>
              <a:rPr lang="es-CR" sz="1400" dirty="0"/>
              <a:t>Fuente de imagen: Rogado, E. (2020). Drenaje linfático facial. </a:t>
            </a:r>
            <a:r>
              <a:rPr lang="es-CR" sz="1400" dirty="0">
                <a:hlinkClick r:id="rId4"/>
              </a:rPr>
              <a:t>https://www.youtube.com/watch?v=xYwsZqQ8Thw</a:t>
            </a:r>
            <a:r>
              <a:rPr lang="es-CR" sz="1400" dirty="0"/>
              <a:t> </a:t>
            </a:r>
          </a:p>
        </p:txBody>
      </p:sp>
      <p:sp>
        <p:nvSpPr>
          <p:cNvPr id="10" name="Título 1">
            <a:extLst>
              <a:ext uri="{FF2B5EF4-FFF2-40B4-BE49-F238E27FC236}">
                <a16:creationId xmlns:a16="http://schemas.microsoft.com/office/drawing/2014/main" id="{D4881C13-FD66-4A8F-BC4B-232DD073E3D1}"/>
              </a:ext>
            </a:extLst>
          </p:cNvPr>
          <p:cNvSpPr txBox="1">
            <a:spLocks/>
          </p:cNvSpPr>
          <p:nvPr/>
        </p:nvSpPr>
        <p:spPr>
          <a:xfrm>
            <a:off x="562708" y="370546"/>
            <a:ext cx="10515600" cy="66135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000" b="1" dirty="0">
                <a:latin typeface="Manjari" panose="02000503000000000000" pitchFamily="2" charset="0"/>
                <a:cs typeface="Manjari" panose="02000503000000000000" pitchFamily="2" charset="0"/>
              </a:rPr>
              <a:t>Higiene postural para la realización de automasaje</a:t>
            </a:r>
            <a:endParaRPr lang="es-CR" sz="3000" b="1" i="1" dirty="0">
              <a:latin typeface="Manjari" panose="02000503000000000000" pitchFamily="2" charset="0"/>
              <a:cs typeface="Manjari" panose="02000503000000000000" pitchFamily="2" charset="0"/>
            </a:endParaRPr>
          </a:p>
        </p:txBody>
      </p:sp>
      <p:pic>
        <p:nvPicPr>
          <p:cNvPr id="3" name="Imagen 2">
            <a:extLst>
              <a:ext uri="{FF2B5EF4-FFF2-40B4-BE49-F238E27FC236}">
                <a16:creationId xmlns:a16="http://schemas.microsoft.com/office/drawing/2014/main" id="{39FAE60E-C8F8-4551-9D03-905C75809E56}"/>
              </a:ext>
            </a:extLst>
          </p:cNvPr>
          <p:cNvPicPr>
            <a:picLocks noChangeAspect="1"/>
          </p:cNvPicPr>
          <p:nvPr/>
        </p:nvPicPr>
        <p:blipFill rotWithShape="1">
          <a:blip r:embed="rId5"/>
          <a:srcRect l="11219" t="-256" r="42353" b="256"/>
          <a:stretch/>
        </p:blipFill>
        <p:spPr>
          <a:xfrm>
            <a:off x="7653635" y="1758012"/>
            <a:ext cx="3424673" cy="4147099"/>
          </a:xfrm>
          <a:prstGeom prst="rect">
            <a:avLst/>
          </a:prstGeom>
        </p:spPr>
      </p:pic>
    </p:spTree>
    <p:extLst>
      <p:ext uri="{BB962C8B-B14F-4D97-AF65-F5344CB8AC3E}">
        <p14:creationId xmlns:p14="http://schemas.microsoft.com/office/powerpoint/2010/main" val="38926688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2" name="Título 1"/>
          <p:cNvSpPr txBox="1">
            <a:spLocks noGrp="1"/>
          </p:cNvSpPr>
          <p:nvPr>
            <p:ph type="ctrTitle"/>
          </p:nvPr>
        </p:nvSpPr>
        <p:spPr>
          <a:xfrm>
            <a:off x="351692" y="1399737"/>
            <a:ext cx="11521440" cy="1353552"/>
          </a:xfrm>
          <a:prstGeom prst="rect">
            <a:avLst/>
          </a:prstGeom>
        </p:spPr>
        <p:txBody>
          <a:bodyPr>
            <a:noAutofit/>
          </a:bodyPr>
          <a:lstStyle/>
          <a:p>
            <a:r>
              <a:rPr lang="es-ES" sz="4400" b="1" dirty="0">
                <a:latin typeface="Manjari" panose="02000503000000000000" pitchFamily="2" charset="0"/>
                <a:cs typeface="Manjari" panose="02000503000000000000" pitchFamily="2" charset="0"/>
              </a:rPr>
              <a:t>Higiene postural para la realización de automasaje relajante </a:t>
            </a:r>
            <a:endParaRPr sz="4400" dirty="0">
              <a:latin typeface="Manjari"/>
            </a:endParaRPr>
          </a:p>
        </p:txBody>
      </p:sp>
      <p:sp>
        <p:nvSpPr>
          <p:cNvPr id="113" name="Subtítulo 2"/>
          <p:cNvSpPr txBox="1">
            <a:spLocks noGrp="1"/>
          </p:cNvSpPr>
          <p:nvPr>
            <p:ph type="subTitle" sz="quarter" idx="1"/>
          </p:nvPr>
        </p:nvSpPr>
        <p:spPr>
          <a:xfrm>
            <a:off x="0" y="2753289"/>
            <a:ext cx="12192000" cy="2518114"/>
          </a:xfrm>
          <a:prstGeom prst="rect">
            <a:avLst/>
          </a:prstGeom>
          <a:solidFill>
            <a:schemeClr val="bg1"/>
          </a:solidFill>
        </p:spPr>
        <p:txBody>
          <a:bodyPr>
            <a:normAutofit/>
          </a:bodyPr>
          <a:lstStyle/>
          <a:p>
            <a:endParaRPr lang="es-MX" dirty="0"/>
          </a:p>
          <a:p>
            <a:r>
              <a:rPr lang="es-MX" sz="2800" i="1" dirty="0"/>
              <a:t>Ejemplos de posturas para uso de elementos complementarios </a:t>
            </a:r>
            <a:endParaRPr sz="2800" i="1" dirty="0"/>
          </a:p>
        </p:txBody>
      </p:sp>
    </p:spTree>
    <p:extLst>
      <p:ext uri="{BB962C8B-B14F-4D97-AF65-F5344CB8AC3E}">
        <p14:creationId xmlns:p14="http://schemas.microsoft.com/office/powerpoint/2010/main" val="384187005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Logotipo, Icono&#10;&#10;Descripción generada automáticamente">
            <a:extLst>
              <a:ext uri="{FF2B5EF4-FFF2-40B4-BE49-F238E27FC236}">
                <a16:creationId xmlns:a16="http://schemas.microsoft.com/office/drawing/2014/main" id="{537EFEE5-6DB7-4816-A57A-B0E150E62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9641" y="0"/>
            <a:ext cx="2362359" cy="1306296"/>
          </a:xfrm>
          <a:prstGeom prst="rect">
            <a:avLst/>
          </a:prstGeom>
        </p:spPr>
      </p:pic>
      <p:sp>
        <p:nvSpPr>
          <p:cNvPr id="8" name="Marcador de contenido 2">
            <a:extLst>
              <a:ext uri="{FF2B5EF4-FFF2-40B4-BE49-F238E27FC236}">
                <a16:creationId xmlns:a16="http://schemas.microsoft.com/office/drawing/2014/main" id="{1735E468-972E-4699-8E58-70525C8F593E}"/>
              </a:ext>
            </a:extLst>
          </p:cNvPr>
          <p:cNvSpPr txBox="1">
            <a:spLocks/>
          </p:cNvSpPr>
          <p:nvPr/>
        </p:nvSpPr>
        <p:spPr>
          <a:xfrm>
            <a:off x="682283" y="1789217"/>
            <a:ext cx="10396025" cy="33349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es-ES" sz="2000" dirty="0">
                <a:latin typeface="Manjari" panose="02000503000000000000"/>
              </a:rPr>
              <a:t>Como se ha mencionado en varias diapositivas, el uso de elementos complementarios es común a la hora de realizarse un automasaje. En otras semanas de este curso se estudiaran los beneficios y usos de varios elementos. </a:t>
            </a:r>
          </a:p>
          <a:p>
            <a:pPr>
              <a:lnSpc>
                <a:spcPct val="150000"/>
              </a:lnSpc>
              <a:spcBef>
                <a:spcPts val="0"/>
              </a:spcBef>
            </a:pPr>
            <a:r>
              <a:rPr lang="es-ES" sz="2000" dirty="0">
                <a:latin typeface="Manjari" panose="02000503000000000000"/>
              </a:rPr>
              <a:t>A continuación se presentan imágenes que muestran algunas posturas con el uso de elementos complementarios, como se podrá observar, la mayoría son las mismas que las ya estudiadas con pequeños ajustes para colocar el elemento específico. Analice cada una de las imágenes según lo estudiado a lo largo de esta presentación.</a:t>
            </a:r>
          </a:p>
          <a:p>
            <a:pPr>
              <a:lnSpc>
                <a:spcPct val="150000"/>
              </a:lnSpc>
              <a:spcBef>
                <a:spcPts val="0"/>
              </a:spcBef>
            </a:pPr>
            <a:r>
              <a:rPr lang="es-ES" sz="2000" dirty="0">
                <a:latin typeface="Manjari" panose="02000503000000000000"/>
              </a:rPr>
              <a:t>En las posturas en que se usan elementos complementarios, se aplican los mismos principios de higiene postural y recomendaciones analizadas a lo largo de este documento. </a:t>
            </a:r>
          </a:p>
        </p:txBody>
      </p:sp>
      <p:sp>
        <p:nvSpPr>
          <p:cNvPr id="10" name="Título 1">
            <a:extLst>
              <a:ext uri="{FF2B5EF4-FFF2-40B4-BE49-F238E27FC236}">
                <a16:creationId xmlns:a16="http://schemas.microsoft.com/office/drawing/2014/main" id="{D4881C13-FD66-4A8F-BC4B-232DD073E3D1}"/>
              </a:ext>
            </a:extLst>
          </p:cNvPr>
          <p:cNvSpPr txBox="1">
            <a:spLocks/>
          </p:cNvSpPr>
          <p:nvPr/>
        </p:nvSpPr>
        <p:spPr>
          <a:xfrm>
            <a:off x="562708" y="680042"/>
            <a:ext cx="10515600" cy="66135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000" b="1" dirty="0">
                <a:latin typeface="Manjari" panose="02000503000000000000" pitchFamily="2" charset="0"/>
                <a:cs typeface="Manjari" panose="02000503000000000000" pitchFamily="2" charset="0"/>
              </a:rPr>
              <a:t>Higiene postural para la realización de automasaje</a:t>
            </a:r>
            <a:endParaRPr lang="es-CR" sz="3000" b="1" i="1" dirty="0">
              <a:latin typeface="Manjari" panose="02000503000000000000" pitchFamily="2" charset="0"/>
              <a:cs typeface="Manjari" panose="02000503000000000000" pitchFamily="2" charset="0"/>
            </a:endParaRPr>
          </a:p>
        </p:txBody>
      </p:sp>
    </p:spTree>
    <p:extLst>
      <p:ext uri="{BB962C8B-B14F-4D97-AF65-F5344CB8AC3E}">
        <p14:creationId xmlns:p14="http://schemas.microsoft.com/office/powerpoint/2010/main" val="19428807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9">
            <a:extLst>
              <a:ext uri="{FF2B5EF4-FFF2-40B4-BE49-F238E27FC236}">
                <a16:creationId xmlns:a16="http://schemas.microsoft.com/office/drawing/2014/main" id="{12C63567-9A18-430B-817B-152D609F5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Imagen 10">
            <a:extLst>
              <a:ext uri="{FF2B5EF4-FFF2-40B4-BE49-F238E27FC236}">
                <a16:creationId xmlns:a16="http://schemas.microsoft.com/office/drawing/2014/main" id="{701E8B98-7586-49EB-8E2A-D36BEA534CD8}"/>
              </a:ext>
            </a:extLst>
          </p:cNvPr>
          <p:cNvPicPr>
            <a:picLocks noChangeAspect="1"/>
          </p:cNvPicPr>
          <p:nvPr/>
        </p:nvPicPr>
        <p:blipFill rotWithShape="1">
          <a:blip r:embed="rId3"/>
          <a:srcRect l="4461" r="780"/>
          <a:stretch/>
        </p:blipFill>
        <p:spPr>
          <a:xfrm>
            <a:off x="0" y="10"/>
            <a:ext cx="3003123" cy="4196852"/>
          </a:xfrm>
          <a:prstGeom prst="rect">
            <a:avLst/>
          </a:prstGeom>
        </p:spPr>
      </p:pic>
      <p:pic>
        <p:nvPicPr>
          <p:cNvPr id="15" name="Imagen 14">
            <a:extLst>
              <a:ext uri="{FF2B5EF4-FFF2-40B4-BE49-F238E27FC236}">
                <a16:creationId xmlns:a16="http://schemas.microsoft.com/office/drawing/2014/main" id="{C3DA2BA6-B19F-41B9-AA73-3D17A5A31C49}"/>
              </a:ext>
            </a:extLst>
          </p:cNvPr>
          <p:cNvPicPr>
            <a:picLocks noChangeAspect="1"/>
          </p:cNvPicPr>
          <p:nvPr/>
        </p:nvPicPr>
        <p:blipFill rotWithShape="1">
          <a:blip r:embed="rId4"/>
          <a:srcRect l="5117" r="4325" b="-1"/>
          <a:stretch/>
        </p:blipFill>
        <p:spPr>
          <a:xfrm>
            <a:off x="3180257" y="10"/>
            <a:ext cx="3016307" cy="2223328"/>
          </a:xfrm>
          <a:prstGeom prst="rect">
            <a:avLst/>
          </a:prstGeom>
        </p:spPr>
      </p:pic>
      <p:pic>
        <p:nvPicPr>
          <p:cNvPr id="14" name="Imagen 13">
            <a:extLst>
              <a:ext uri="{FF2B5EF4-FFF2-40B4-BE49-F238E27FC236}">
                <a16:creationId xmlns:a16="http://schemas.microsoft.com/office/drawing/2014/main" id="{A4D5720F-F953-4F0F-BA13-1FE937EB631C}"/>
              </a:ext>
            </a:extLst>
          </p:cNvPr>
          <p:cNvPicPr>
            <a:picLocks noChangeAspect="1"/>
          </p:cNvPicPr>
          <p:nvPr/>
        </p:nvPicPr>
        <p:blipFill rotWithShape="1">
          <a:blip r:embed="rId5"/>
          <a:srcRect l="2547" r="25567" b="3"/>
          <a:stretch/>
        </p:blipFill>
        <p:spPr>
          <a:xfrm>
            <a:off x="-1" y="4079988"/>
            <a:ext cx="3003123" cy="2778013"/>
          </a:xfrm>
          <a:prstGeom prst="rect">
            <a:avLst/>
          </a:prstGeom>
        </p:spPr>
      </p:pic>
      <p:pic>
        <p:nvPicPr>
          <p:cNvPr id="9" name="Imagen 8">
            <a:extLst>
              <a:ext uri="{FF2B5EF4-FFF2-40B4-BE49-F238E27FC236}">
                <a16:creationId xmlns:a16="http://schemas.microsoft.com/office/drawing/2014/main" id="{D73E3ED9-B32B-42F5-85E1-1FA8001297AE}"/>
              </a:ext>
            </a:extLst>
          </p:cNvPr>
          <p:cNvPicPr>
            <a:picLocks noChangeAspect="1"/>
          </p:cNvPicPr>
          <p:nvPr/>
        </p:nvPicPr>
        <p:blipFill rotWithShape="1">
          <a:blip r:embed="rId6"/>
          <a:srcRect l="2041" r="2" b="2"/>
          <a:stretch/>
        </p:blipFill>
        <p:spPr>
          <a:xfrm>
            <a:off x="3180256" y="2395057"/>
            <a:ext cx="3016307" cy="2055326"/>
          </a:xfrm>
          <a:prstGeom prst="rect">
            <a:avLst/>
          </a:prstGeom>
        </p:spPr>
      </p:pic>
      <p:pic>
        <p:nvPicPr>
          <p:cNvPr id="5" name="Imagen 4">
            <a:extLst>
              <a:ext uri="{FF2B5EF4-FFF2-40B4-BE49-F238E27FC236}">
                <a16:creationId xmlns:a16="http://schemas.microsoft.com/office/drawing/2014/main" id="{8558FAB7-63FA-439D-92B6-2E4EBFCB76CB}"/>
              </a:ext>
            </a:extLst>
          </p:cNvPr>
          <p:cNvPicPr>
            <a:picLocks noChangeAspect="1"/>
          </p:cNvPicPr>
          <p:nvPr/>
        </p:nvPicPr>
        <p:blipFill rotWithShape="1">
          <a:blip r:embed="rId7"/>
          <a:srcRect r="10004" b="2"/>
          <a:stretch/>
        </p:blipFill>
        <p:spPr>
          <a:xfrm>
            <a:off x="3180257" y="4629236"/>
            <a:ext cx="3016307" cy="2228765"/>
          </a:xfrm>
          <a:prstGeom prst="rect">
            <a:avLst/>
          </a:prstGeom>
        </p:spPr>
      </p:pic>
      <p:sp>
        <p:nvSpPr>
          <p:cNvPr id="8" name="Marcador de contenido 2">
            <a:extLst>
              <a:ext uri="{FF2B5EF4-FFF2-40B4-BE49-F238E27FC236}">
                <a16:creationId xmlns:a16="http://schemas.microsoft.com/office/drawing/2014/main" id="{1735E468-972E-4699-8E58-70525C8F593E}"/>
              </a:ext>
            </a:extLst>
          </p:cNvPr>
          <p:cNvSpPr txBox="1">
            <a:spLocks/>
          </p:cNvSpPr>
          <p:nvPr/>
        </p:nvSpPr>
        <p:spPr>
          <a:xfrm>
            <a:off x="7049727" y="1565772"/>
            <a:ext cx="4789763" cy="37138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600"/>
              </a:spcAft>
              <a:buNone/>
            </a:pPr>
            <a:r>
              <a:rPr lang="es-CR" sz="3700" b="1" dirty="0">
                <a:latin typeface="Manjari" panose="02000503000000000000"/>
                <a:ea typeface="+mj-ea"/>
                <a:cs typeface="+mj-cs"/>
              </a:rPr>
              <a:t>Ejemplos para región de glúteos y miembros inferiores</a:t>
            </a:r>
          </a:p>
        </p:txBody>
      </p:sp>
      <p:pic>
        <p:nvPicPr>
          <p:cNvPr id="4" name="Imagen 3" descr="Logotipo, Icono&#10;&#10;Descripción generada automáticamente">
            <a:extLst>
              <a:ext uri="{FF2B5EF4-FFF2-40B4-BE49-F238E27FC236}">
                <a16:creationId xmlns:a16="http://schemas.microsoft.com/office/drawing/2014/main" id="{537EFEE5-6DB7-4816-A57A-B0E150E625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29641" y="0"/>
            <a:ext cx="2362359" cy="1306296"/>
          </a:xfrm>
          <a:prstGeom prst="rect">
            <a:avLst/>
          </a:prstGeom>
        </p:spPr>
      </p:pic>
      <p:pic>
        <p:nvPicPr>
          <p:cNvPr id="16" name="Imagen 15">
            <a:extLst>
              <a:ext uri="{FF2B5EF4-FFF2-40B4-BE49-F238E27FC236}">
                <a16:creationId xmlns:a16="http://schemas.microsoft.com/office/drawing/2014/main" id="{035BAB63-1FC7-4F3C-BD86-833C30FF9DEA}"/>
              </a:ext>
            </a:extLst>
          </p:cNvPr>
          <p:cNvPicPr>
            <a:picLocks noChangeAspect="1"/>
          </p:cNvPicPr>
          <p:nvPr/>
        </p:nvPicPr>
        <p:blipFill rotWithShape="1">
          <a:blip r:embed="rId9"/>
          <a:srcRect l="8627" t="16584"/>
          <a:stretch/>
        </p:blipFill>
        <p:spPr>
          <a:xfrm>
            <a:off x="6691360" y="3429000"/>
            <a:ext cx="5148130" cy="3134601"/>
          </a:xfrm>
          <a:prstGeom prst="rect">
            <a:avLst/>
          </a:prstGeom>
        </p:spPr>
      </p:pic>
      <p:sp>
        <p:nvSpPr>
          <p:cNvPr id="12" name="CuadroTexto 11">
            <a:extLst>
              <a:ext uri="{FF2B5EF4-FFF2-40B4-BE49-F238E27FC236}">
                <a16:creationId xmlns:a16="http://schemas.microsoft.com/office/drawing/2014/main" id="{459C1B7C-E320-48F7-8640-982F17BBE6B5}"/>
              </a:ext>
            </a:extLst>
          </p:cNvPr>
          <p:cNvSpPr txBox="1"/>
          <p:nvPr/>
        </p:nvSpPr>
        <p:spPr>
          <a:xfrm rot="10800000" flipV="1">
            <a:off x="7364052" y="6568651"/>
            <a:ext cx="4102233" cy="307777"/>
          </a:xfrm>
          <a:prstGeom prst="rect">
            <a:avLst/>
          </a:prstGeom>
          <a:noFill/>
        </p:spPr>
        <p:txBody>
          <a:bodyPr wrap="square">
            <a:spAutoFit/>
          </a:bodyPr>
          <a:lstStyle/>
          <a:p>
            <a:r>
              <a:rPr lang="es-CR" sz="1400" i="1" dirty="0"/>
              <a:t>Imágenes de galería Creative Commons de Freepick. </a:t>
            </a:r>
          </a:p>
        </p:txBody>
      </p:sp>
    </p:spTree>
    <p:extLst>
      <p:ext uri="{BB962C8B-B14F-4D97-AF65-F5344CB8AC3E}">
        <p14:creationId xmlns:p14="http://schemas.microsoft.com/office/powerpoint/2010/main" val="24778620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Marcador de contenido 2">
            <a:extLst>
              <a:ext uri="{FF2B5EF4-FFF2-40B4-BE49-F238E27FC236}">
                <a16:creationId xmlns:a16="http://schemas.microsoft.com/office/drawing/2014/main" id="{1735E468-972E-4699-8E58-70525C8F593E}"/>
              </a:ext>
            </a:extLst>
          </p:cNvPr>
          <p:cNvSpPr txBox="1">
            <a:spLocks/>
          </p:cNvSpPr>
          <p:nvPr/>
        </p:nvSpPr>
        <p:spPr>
          <a:xfrm>
            <a:off x="4281698" y="2648974"/>
            <a:ext cx="7505132" cy="1355750"/>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ts val="600"/>
              </a:spcAft>
              <a:buNone/>
            </a:pPr>
            <a:r>
              <a:rPr lang="es-CR" sz="3700" b="1" dirty="0">
                <a:latin typeface="Manjari" panose="02000503000000000000"/>
                <a:ea typeface="+mj-ea"/>
                <a:cs typeface="+mj-cs"/>
              </a:rPr>
              <a:t>Ejemplos para región de glúteos y miembros inferiores</a:t>
            </a:r>
          </a:p>
        </p:txBody>
      </p:sp>
      <p:pic>
        <p:nvPicPr>
          <p:cNvPr id="12" name="Imagen 11">
            <a:extLst>
              <a:ext uri="{FF2B5EF4-FFF2-40B4-BE49-F238E27FC236}">
                <a16:creationId xmlns:a16="http://schemas.microsoft.com/office/drawing/2014/main" id="{BE7AB072-61E9-4718-9D8F-B14D6138C50C}"/>
              </a:ext>
            </a:extLst>
          </p:cNvPr>
          <p:cNvPicPr>
            <a:picLocks noChangeAspect="1"/>
          </p:cNvPicPr>
          <p:nvPr/>
        </p:nvPicPr>
        <p:blipFill rotWithShape="1">
          <a:blip r:embed="rId3"/>
          <a:srcRect t="32917" r="1" b="29581"/>
          <a:stretch/>
        </p:blipFill>
        <p:spPr>
          <a:xfrm>
            <a:off x="3649318" y="1"/>
            <a:ext cx="8542682" cy="2130473"/>
          </a:xfrm>
          <a:custGeom>
            <a:avLst/>
            <a:gdLst/>
            <a:ahLst/>
            <a:cxnLst/>
            <a:rect l="l" t="t" r="r" b="b"/>
            <a:pathLst>
              <a:path w="8542682" h="2130473">
                <a:moveTo>
                  <a:pt x="986689" y="0"/>
                </a:moveTo>
                <a:lnTo>
                  <a:pt x="8542682" y="0"/>
                </a:lnTo>
                <a:lnTo>
                  <a:pt x="8542682" y="2130473"/>
                </a:lnTo>
                <a:lnTo>
                  <a:pt x="0" y="2130473"/>
                </a:lnTo>
                <a:close/>
              </a:path>
            </a:pathLst>
          </a:custGeom>
        </p:spPr>
      </p:pic>
      <p:pic>
        <p:nvPicPr>
          <p:cNvPr id="5" name="Imagen 4">
            <a:extLst>
              <a:ext uri="{FF2B5EF4-FFF2-40B4-BE49-F238E27FC236}">
                <a16:creationId xmlns:a16="http://schemas.microsoft.com/office/drawing/2014/main" id="{8558FAB7-63FA-439D-92B6-2E4EBFCB76CB}"/>
              </a:ext>
            </a:extLst>
          </p:cNvPr>
          <p:cNvPicPr>
            <a:picLocks noChangeAspect="1"/>
          </p:cNvPicPr>
          <p:nvPr/>
        </p:nvPicPr>
        <p:blipFill rotWithShape="1">
          <a:blip r:embed="rId4"/>
          <a:srcRect t="15377" r="2" b="13035"/>
          <a:stretch/>
        </p:blipFill>
        <p:spPr>
          <a:xfrm>
            <a:off x="20" y="-6955"/>
            <a:ext cx="4475120" cy="2130473"/>
          </a:xfrm>
          <a:custGeom>
            <a:avLst/>
            <a:gdLst/>
            <a:ahLst/>
            <a:cxnLst/>
            <a:rect l="l" t="t" r="r" b="b"/>
            <a:pathLst>
              <a:path w="4475140" h="2130473">
                <a:moveTo>
                  <a:pt x="0" y="0"/>
                </a:moveTo>
                <a:lnTo>
                  <a:pt x="1074821" y="0"/>
                </a:lnTo>
                <a:lnTo>
                  <a:pt x="1074821" y="239"/>
                </a:lnTo>
                <a:lnTo>
                  <a:pt x="4475140" y="239"/>
                </a:lnTo>
                <a:lnTo>
                  <a:pt x="3488563" y="2130473"/>
                </a:lnTo>
                <a:lnTo>
                  <a:pt x="0" y="2130473"/>
                </a:lnTo>
                <a:close/>
              </a:path>
            </a:pathLst>
          </a:custGeom>
        </p:spPr>
      </p:pic>
      <p:pic>
        <p:nvPicPr>
          <p:cNvPr id="7" name="Imagen 6">
            <a:extLst>
              <a:ext uri="{FF2B5EF4-FFF2-40B4-BE49-F238E27FC236}">
                <a16:creationId xmlns:a16="http://schemas.microsoft.com/office/drawing/2014/main" id="{18C83CAF-DE17-455E-A30E-F8C63EEC473F}"/>
              </a:ext>
            </a:extLst>
          </p:cNvPr>
          <p:cNvPicPr>
            <a:picLocks noChangeAspect="1"/>
          </p:cNvPicPr>
          <p:nvPr/>
        </p:nvPicPr>
        <p:blipFill rotWithShape="1">
          <a:blip r:embed="rId5"/>
          <a:srcRect r="4" b="3501"/>
          <a:stretch/>
        </p:blipFill>
        <p:spPr>
          <a:xfrm>
            <a:off x="20" y="2279768"/>
            <a:ext cx="3484262" cy="2244420"/>
          </a:xfrm>
          <a:prstGeom prst="rect">
            <a:avLst/>
          </a:prstGeom>
        </p:spPr>
      </p:pic>
      <p:pic>
        <p:nvPicPr>
          <p:cNvPr id="2" name="Imagen 1">
            <a:extLst>
              <a:ext uri="{FF2B5EF4-FFF2-40B4-BE49-F238E27FC236}">
                <a16:creationId xmlns:a16="http://schemas.microsoft.com/office/drawing/2014/main" id="{06F40ACF-9E9D-47FF-9068-40FA83DD4E17}"/>
              </a:ext>
            </a:extLst>
          </p:cNvPr>
          <p:cNvPicPr>
            <a:picLocks noChangeAspect="1"/>
          </p:cNvPicPr>
          <p:nvPr/>
        </p:nvPicPr>
        <p:blipFill rotWithShape="1">
          <a:blip r:embed="rId6"/>
          <a:srcRect t="13260" r="1" b="13667"/>
          <a:stretch/>
        </p:blipFill>
        <p:spPr>
          <a:xfrm>
            <a:off x="7716860" y="4683320"/>
            <a:ext cx="4475140" cy="2174680"/>
          </a:xfrm>
          <a:custGeom>
            <a:avLst/>
            <a:gdLst/>
            <a:ahLst/>
            <a:cxnLst/>
            <a:rect l="l" t="t" r="r" b="b"/>
            <a:pathLst>
              <a:path w="4475140" h="2174680">
                <a:moveTo>
                  <a:pt x="1006941" y="0"/>
                </a:moveTo>
                <a:lnTo>
                  <a:pt x="4475140" y="0"/>
                </a:lnTo>
                <a:lnTo>
                  <a:pt x="4475140" y="2174680"/>
                </a:lnTo>
                <a:lnTo>
                  <a:pt x="3400319" y="2174680"/>
                </a:lnTo>
                <a:lnTo>
                  <a:pt x="3400319" y="2174202"/>
                </a:lnTo>
                <a:lnTo>
                  <a:pt x="0" y="2174202"/>
                </a:lnTo>
                <a:close/>
              </a:path>
            </a:pathLst>
          </a:custGeom>
        </p:spPr>
      </p:pic>
      <p:pic>
        <p:nvPicPr>
          <p:cNvPr id="3" name="Imagen 2">
            <a:extLst>
              <a:ext uri="{FF2B5EF4-FFF2-40B4-BE49-F238E27FC236}">
                <a16:creationId xmlns:a16="http://schemas.microsoft.com/office/drawing/2014/main" id="{1334AFBD-4138-4D5D-94BB-A70A2F170E1D}"/>
              </a:ext>
            </a:extLst>
          </p:cNvPr>
          <p:cNvPicPr>
            <a:picLocks noChangeAspect="1"/>
          </p:cNvPicPr>
          <p:nvPr/>
        </p:nvPicPr>
        <p:blipFill rotWithShape="1">
          <a:blip r:embed="rId7"/>
          <a:srcRect t="29417" r="-2" b="32386"/>
          <a:stretch/>
        </p:blipFill>
        <p:spPr>
          <a:xfrm>
            <a:off x="20" y="4682839"/>
            <a:ext cx="8563356" cy="2175160"/>
          </a:xfrm>
          <a:custGeom>
            <a:avLst/>
            <a:gdLst/>
            <a:ahLst/>
            <a:cxnLst/>
            <a:rect l="l" t="t" r="r" b="b"/>
            <a:pathLst>
              <a:path w="8563376" h="2175160">
                <a:moveTo>
                  <a:pt x="0" y="0"/>
                </a:moveTo>
                <a:lnTo>
                  <a:pt x="8563376" y="0"/>
                </a:lnTo>
                <a:lnTo>
                  <a:pt x="7555992" y="2175160"/>
                </a:lnTo>
                <a:lnTo>
                  <a:pt x="0" y="2175160"/>
                </a:lnTo>
                <a:close/>
              </a:path>
            </a:pathLst>
          </a:custGeom>
        </p:spPr>
      </p:pic>
      <p:pic>
        <p:nvPicPr>
          <p:cNvPr id="4" name="Imagen 3" descr="Logotipo, Icono&#10;&#10;Descripción generada automáticamente">
            <a:extLst>
              <a:ext uri="{FF2B5EF4-FFF2-40B4-BE49-F238E27FC236}">
                <a16:creationId xmlns:a16="http://schemas.microsoft.com/office/drawing/2014/main" id="{537EFEE5-6DB7-4816-A57A-B0E150E625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29641" y="0"/>
            <a:ext cx="2362359" cy="1306296"/>
          </a:xfrm>
          <a:prstGeom prst="rect">
            <a:avLst/>
          </a:prstGeom>
        </p:spPr>
      </p:pic>
      <p:sp>
        <p:nvSpPr>
          <p:cNvPr id="9" name="CuadroTexto 8">
            <a:extLst>
              <a:ext uri="{FF2B5EF4-FFF2-40B4-BE49-F238E27FC236}">
                <a16:creationId xmlns:a16="http://schemas.microsoft.com/office/drawing/2014/main" id="{43078753-D266-48E7-91C7-118FD6891A09}"/>
              </a:ext>
            </a:extLst>
          </p:cNvPr>
          <p:cNvSpPr txBox="1"/>
          <p:nvPr/>
        </p:nvSpPr>
        <p:spPr>
          <a:xfrm rot="10800000" flipV="1">
            <a:off x="5808602" y="4382018"/>
            <a:ext cx="4102233" cy="307777"/>
          </a:xfrm>
          <a:prstGeom prst="rect">
            <a:avLst/>
          </a:prstGeom>
          <a:noFill/>
        </p:spPr>
        <p:txBody>
          <a:bodyPr wrap="square">
            <a:spAutoFit/>
          </a:bodyPr>
          <a:lstStyle/>
          <a:p>
            <a:r>
              <a:rPr lang="es-CR" sz="1400" i="1" dirty="0"/>
              <a:t>Imágenes de galería Creative Commons de Freepick. </a:t>
            </a:r>
          </a:p>
        </p:txBody>
      </p:sp>
    </p:spTree>
    <p:extLst>
      <p:ext uri="{BB962C8B-B14F-4D97-AF65-F5344CB8AC3E}">
        <p14:creationId xmlns:p14="http://schemas.microsoft.com/office/powerpoint/2010/main" val="21794788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533BF18B-C8A1-400D-BBBD-6103EC90F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Marcador de contenido 2">
            <a:extLst>
              <a:ext uri="{FF2B5EF4-FFF2-40B4-BE49-F238E27FC236}">
                <a16:creationId xmlns:a16="http://schemas.microsoft.com/office/drawing/2014/main" id="{1735E468-972E-4699-8E58-70525C8F593E}"/>
              </a:ext>
            </a:extLst>
          </p:cNvPr>
          <p:cNvSpPr txBox="1">
            <a:spLocks/>
          </p:cNvSpPr>
          <p:nvPr/>
        </p:nvSpPr>
        <p:spPr>
          <a:xfrm>
            <a:off x="9267909" y="2023110"/>
            <a:ext cx="2469624" cy="2846070"/>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ts val="600"/>
              </a:spcAft>
              <a:buNone/>
            </a:pPr>
            <a:r>
              <a:rPr lang="es-CR" sz="3700" b="1" dirty="0">
                <a:latin typeface="Manjari" panose="02000503000000000000"/>
                <a:ea typeface="+mj-ea"/>
                <a:cs typeface="+mj-cs"/>
              </a:rPr>
              <a:t>Ejemplos para región de miembros superiores </a:t>
            </a:r>
          </a:p>
        </p:txBody>
      </p:sp>
      <p:sp>
        <p:nvSpPr>
          <p:cNvPr id="20" name="Rectangle 19">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Imagen 5">
            <a:extLst>
              <a:ext uri="{FF2B5EF4-FFF2-40B4-BE49-F238E27FC236}">
                <a16:creationId xmlns:a16="http://schemas.microsoft.com/office/drawing/2014/main" id="{794CC67E-502E-4942-A30B-667E2C296D0E}"/>
              </a:ext>
            </a:extLst>
          </p:cNvPr>
          <p:cNvPicPr>
            <a:picLocks noChangeAspect="1"/>
          </p:cNvPicPr>
          <p:nvPr/>
        </p:nvPicPr>
        <p:blipFill rotWithShape="1">
          <a:blip r:embed="rId3"/>
          <a:srcRect l="39359" r="13008" b="-1"/>
          <a:stretch/>
        </p:blipFill>
        <p:spPr>
          <a:xfrm>
            <a:off x="545231" y="858525"/>
            <a:ext cx="3719192" cy="5211906"/>
          </a:xfrm>
          <a:prstGeom prst="rect">
            <a:avLst/>
          </a:prstGeom>
        </p:spPr>
      </p:pic>
      <p:pic>
        <p:nvPicPr>
          <p:cNvPr id="13" name="Imagen 12">
            <a:extLst>
              <a:ext uri="{FF2B5EF4-FFF2-40B4-BE49-F238E27FC236}">
                <a16:creationId xmlns:a16="http://schemas.microsoft.com/office/drawing/2014/main" id="{2A42989E-FAB7-4BAC-BC3C-2824E8BED39E}"/>
              </a:ext>
            </a:extLst>
          </p:cNvPr>
          <p:cNvPicPr>
            <a:picLocks noChangeAspect="1"/>
          </p:cNvPicPr>
          <p:nvPr/>
        </p:nvPicPr>
        <p:blipFill rotWithShape="1">
          <a:blip r:embed="rId4"/>
          <a:srcRect l="2192"/>
          <a:stretch/>
        </p:blipFill>
        <p:spPr>
          <a:xfrm>
            <a:off x="4457706" y="858524"/>
            <a:ext cx="3685032" cy="2505456"/>
          </a:xfrm>
          <a:prstGeom prst="rect">
            <a:avLst/>
          </a:prstGeom>
        </p:spPr>
      </p:pic>
      <p:pic>
        <p:nvPicPr>
          <p:cNvPr id="2" name="Imagen 1">
            <a:extLst>
              <a:ext uri="{FF2B5EF4-FFF2-40B4-BE49-F238E27FC236}">
                <a16:creationId xmlns:a16="http://schemas.microsoft.com/office/drawing/2014/main" id="{8C00733A-783B-48BF-978B-1FE08B3F7D71}"/>
              </a:ext>
            </a:extLst>
          </p:cNvPr>
          <p:cNvPicPr>
            <a:picLocks noChangeAspect="1"/>
          </p:cNvPicPr>
          <p:nvPr/>
        </p:nvPicPr>
        <p:blipFill rotWithShape="1">
          <a:blip r:embed="rId5"/>
          <a:srcRect l="-6006" t="13730" r="-11437" b="16594"/>
          <a:stretch/>
        </p:blipFill>
        <p:spPr>
          <a:xfrm>
            <a:off x="4457712" y="3564974"/>
            <a:ext cx="3685031" cy="2505456"/>
          </a:xfrm>
          <a:prstGeom prst="rect">
            <a:avLst/>
          </a:prstGeom>
        </p:spPr>
      </p:pic>
      <p:sp>
        <p:nvSpPr>
          <p:cNvPr id="24" name="Rectangle 23">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Imagen 3" descr="Logotipo, Icono&#10;&#10;Descripción generada automáticamente">
            <a:extLst>
              <a:ext uri="{FF2B5EF4-FFF2-40B4-BE49-F238E27FC236}">
                <a16:creationId xmlns:a16="http://schemas.microsoft.com/office/drawing/2014/main" id="{537EFEE5-6DB7-4816-A57A-B0E150E625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29641" y="0"/>
            <a:ext cx="2362359" cy="1306296"/>
          </a:xfrm>
          <a:prstGeom prst="rect">
            <a:avLst/>
          </a:prstGeom>
        </p:spPr>
      </p:pic>
      <p:sp>
        <p:nvSpPr>
          <p:cNvPr id="11" name="CuadroTexto 10">
            <a:extLst>
              <a:ext uri="{FF2B5EF4-FFF2-40B4-BE49-F238E27FC236}">
                <a16:creationId xmlns:a16="http://schemas.microsoft.com/office/drawing/2014/main" id="{2762EBD7-8FCB-4DB9-8BB0-598F8E6CE2D7}"/>
              </a:ext>
            </a:extLst>
          </p:cNvPr>
          <p:cNvSpPr txBox="1"/>
          <p:nvPr/>
        </p:nvSpPr>
        <p:spPr>
          <a:xfrm rot="10800000" flipV="1">
            <a:off x="2183475" y="6408800"/>
            <a:ext cx="4102233" cy="307777"/>
          </a:xfrm>
          <a:prstGeom prst="rect">
            <a:avLst/>
          </a:prstGeom>
          <a:noFill/>
        </p:spPr>
        <p:txBody>
          <a:bodyPr wrap="square">
            <a:spAutoFit/>
          </a:bodyPr>
          <a:lstStyle/>
          <a:p>
            <a:r>
              <a:rPr lang="es-CR" sz="1400" i="1" dirty="0"/>
              <a:t>Imágenes de galería Creative Commons de Freepick. </a:t>
            </a:r>
          </a:p>
        </p:txBody>
      </p:sp>
    </p:spTree>
    <p:extLst>
      <p:ext uri="{BB962C8B-B14F-4D97-AF65-F5344CB8AC3E}">
        <p14:creationId xmlns:p14="http://schemas.microsoft.com/office/powerpoint/2010/main" val="15579997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Imagen 4" descr="Un joven comiendo un pedazo de pan&#10;&#10;Descripción generada automáticamente con confianza baja">
            <a:extLst>
              <a:ext uri="{FF2B5EF4-FFF2-40B4-BE49-F238E27FC236}">
                <a16:creationId xmlns:a16="http://schemas.microsoft.com/office/drawing/2014/main" id="{99A03645-E1E2-42B3-BBB4-4F6068DBBE71}"/>
              </a:ext>
            </a:extLst>
          </p:cNvPr>
          <p:cNvPicPr>
            <a:picLocks noChangeAspect="1"/>
          </p:cNvPicPr>
          <p:nvPr/>
        </p:nvPicPr>
        <p:blipFill rotWithShape="1">
          <a:blip r:embed="rId3"/>
          <a:srcRect l="23550" r="15090" b="-1"/>
          <a:stretch/>
        </p:blipFill>
        <p:spPr>
          <a:xfrm>
            <a:off x="307840" y="321732"/>
            <a:ext cx="3793472" cy="4111323"/>
          </a:xfrm>
          <a:prstGeom prst="rect">
            <a:avLst/>
          </a:prstGeom>
        </p:spPr>
      </p:pic>
      <p:pic>
        <p:nvPicPr>
          <p:cNvPr id="10" name="Imagen 9" descr="Cara de una persona con lentes de sol y sombrero&#10;&#10;Descripción generada automáticamente con confianza baja">
            <a:extLst>
              <a:ext uri="{FF2B5EF4-FFF2-40B4-BE49-F238E27FC236}">
                <a16:creationId xmlns:a16="http://schemas.microsoft.com/office/drawing/2014/main" id="{2C956F95-EC89-467C-AC93-851AE3703A0C}"/>
              </a:ext>
            </a:extLst>
          </p:cNvPr>
          <p:cNvPicPr>
            <a:picLocks noChangeAspect="1"/>
          </p:cNvPicPr>
          <p:nvPr/>
        </p:nvPicPr>
        <p:blipFill rotWithShape="1">
          <a:blip r:embed="rId4"/>
          <a:srcRect t="2973" r="3" b="27609"/>
          <a:stretch/>
        </p:blipFill>
        <p:spPr>
          <a:xfrm>
            <a:off x="4194959" y="321734"/>
            <a:ext cx="3797570" cy="2010551"/>
          </a:xfrm>
          <a:prstGeom prst="rect">
            <a:avLst/>
          </a:prstGeom>
        </p:spPr>
      </p:pic>
      <p:pic>
        <p:nvPicPr>
          <p:cNvPr id="7" name="Imagen 6">
            <a:extLst>
              <a:ext uri="{FF2B5EF4-FFF2-40B4-BE49-F238E27FC236}">
                <a16:creationId xmlns:a16="http://schemas.microsoft.com/office/drawing/2014/main" id="{2E2F104C-C825-46EC-B51B-1DE8EF02F92C}"/>
              </a:ext>
            </a:extLst>
          </p:cNvPr>
          <p:cNvPicPr>
            <a:picLocks noChangeAspect="1"/>
          </p:cNvPicPr>
          <p:nvPr/>
        </p:nvPicPr>
        <p:blipFill rotWithShape="1">
          <a:blip r:embed="rId5"/>
          <a:srcRect t="889" r="1" b="19311"/>
          <a:stretch/>
        </p:blipFill>
        <p:spPr>
          <a:xfrm>
            <a:off x="4190180" y="2422097"/>
            <a:ext cx="3794760" cy="2013804"/>
          </a:xfrm>
          <a:prstGeom prst="rect">
            <a:avLst/>
          </a:prstGeom>
        </p:spPr>
      </p:pic>
      <p:sp>
        <p:nvSpPr>
          <p:cNvPr id="8" name="Marcador de contenido 2">
            <a:extLst>
              <a:ext uri="{FF2B5EF4-FFF2-40B4-BE49-F238E27FC236}">
                <a16:creationId xmlns:a16="http://schemas.microsoft.com/office/drawing/2014/main" id="{1735E468-972E-4699-8E58-70525C8F593E}"/>
              </a:ext>
            </a:extLst>
          </p:cNvPr>
          <p:cNvSpPr txBox="1">
            <a:spLocks/>
          </p:cNvSpPr>
          <p:nvPr/>
        </p:nvSpPr>
        <p:spPr>
          <a:xfrm>
            <a:off x="8385813" y="5096872"/>
            <a:ext cx="6829520" cy="862031"/>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spcAft>
                <a:spcPts val="600"/>
              </a:spcAft>
              <a:buNone/>
            </a:pPr>
            <a:endParaRPr lang="en-US" b="1" kern="1200" dirty="0">
              <a:latin typeface="+mj-lt"/>
              <a:ea typeface="+mj-ea"/>
              <a:cs typeface="+mj-cs"/>
            </a:endParaRPr>
          </a:p>
        </p:txBody>
      </p:sp>
      <p:pic>
        <p:nvPicPr>
          <p:cNvPr id="3" name="Imagen 2" descr="Una persona con una camisa blanca&#10;&#10;Descripción generada automáticamente">
            <a:extLst>
              <a:ext uri="{FF2B5EF4-FFF2-40B4-BE49-F238E27FC236}">
                <a16:creationId xmlns:a16="http://schemas.microsoft.com/office/drawing/2014/main" id="{B2953281-D0EB-4A8F-A7E1-F04341F889A7}"/>
              </a:ext>
            </a:extLst>
          </p:cNvPr>
          <p:cNvPicPr>
            <a:picLocks noChangeAspect="1"/>
          </p:cNvPicPr>
          <p:nvPr/>
        </p:nvPicPr>
        <p:blipFill rotWithShape="1">
          <a:blip r:embed="rId6"/>
          <a:srcRect l="22909" r="15658" b="-1"/>
          <a:stretch/>
        </p:blipFill>
        <p:spPr>
          <a:xfrm>
            <a:off x="8086176" y="321733"/>
            <a:ext cx="3797984" cy="4111321"/>
          </a:xfrm>
          <a:prstGeom prst="rect">
            <a:avLst/>
          </a:prstGeom>
        </p:spPr>
      </p:pic>
      <p:pic>
        <p:nvPicPr>
          <p:cNvPr id="9" name="Imagen 8" descr="Mujer con la mano en la boca&#10;&#10;Descripción generada automáticamente con confianza baja">
            <a:extLst>
              <a:ext uri="{FF2B5EF4-FFF2-40B4-BE49-F238E27FC236}">
                <a16:creationId xmlns:a16="http://schemas.microsoft.com/office/drawing/2014/main" id="{83642172-5B1D-467A-B820-1CE18462E089}"/>
              </a:ext>
            </a:extLst>
          </p:cNvPr>
          <p:cNvPicPr>
            <a:picLocks noChangeAspect="1"/>
          </p:cNvPicPr>
          <p:nvPr/>
        </p:nvPicPr>
        <p:blipFill rotWithShape="1">
          <a:blip r:embed="rId7"/>
          <a:srcRect t="20951" r="3" b="8317"/>
          <a:stretch/>
        </p:blipFill>
        <p:spPr>
          <a:xfrm>
            <a:off x="307840" y="4525715"/>
            <a:ext cx="3794760" cy="2010551"/>
          </a:xfrm>
          <a:prstGeom prst="rect">
            <a:avLst/>
          </a:prstGeom>
        </p:spPr>
      </p:pic>
      <p:cxnSp>
        <p:nvCxnSpPr>
          <p:cNvPr id="31" name="Straight Connector 30">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Imagen 3" descr="Logotipo, Icono&#10;&#10;Descripción generada automáticamente">
            <a:extLst>
              <a:ext uri="{FF2B5EF4-FFF2-40B4-BE49-F238E27FC236}">
                <a16:creationId xmlns:a16="http://schemas.microsoft.com/office/drawing/2014/main" id="{537EFEE5-6DB7-4816-A57A-B0E150E625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29641" y="0"/>
            <a:ext cx="2362359" cy="1306296"/>
          </a:xfrm>
          <a:prstGeom prst="rect">
            <a:avLst/>
          </a:prstGeom>
        </p:spPr>
      </p:pic>
      <p:sp>
        <p:nvSpPr>
          <p:cNvPr id="2" name="Rectángulo 1">
            <a:extLst>
              <a:ext uri="{FF2B5EF4-FFF2-40B4-BE49-F238E27FC236}">
                <a16:creationId xmlns:a16="http://schemas.microsoft.com/office/drawing/2014/main" id="{4E263618-984D-438E-B218-B9DBECD970AE}"/>
              </a:ext>
            </a:extLst>
          </p:cNvPr>
          <p:cNvSpPr/>
          <p:nvPr/>
        </p:nvSpPr>
        <p:spPr>
          <a:xfrm>
            <a:off x="4096440" y="4482111"/>
            <a:ext cx="7979472" cy="22048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Aft>
                <a:spcPts val="600"/>
              </a:spcAft>
            </a:pPr>
            <a:r>
              <a:rPr lang="es-CR" sz="3700" b="1" dirty="0">
                <a:solidFill>
                  <a:schemeClr val="tx1"/>
                </a:solidFill>
                <a:latin typeface="Manjari" panose="02000503000000000000"/>
                <a:ea typeface="+mj-ea"/>
                <a:cs typeface="+mj-cs"/>
              </a:rPr>
              <a:t>Ejemplos para región de rostro </a:t>
            </a:r>
          </a:p>
          <a:p>
            <a:pPr algn="ctr"/>
            <a:endParaRPr lang="es-CR" dirty="0"/>
          </a:p>
        </p:txBody>
      </p:sp>
      <p:sp>
        <p:nvSpPr>
          <p:cNvPr id="12" name="CuadroTexto 11">
            <a:extLst>
              <a:ext uri="{FF2B5EF4-FFF2-40B4-BE49-F238E27FC236}">
                <a16:creationId xmlns:a16="http://schemas.microsoft.com/office/drawing/2014/main" id="{6942F939-753A-437B-A578-E03C99243E1B}"/>
              </a:ext>
            </a:extLst>
          </p:cNvPr>
          <p:cNvSpPr txBox="1"/>
          <p:nvPr/>
        </p:nvSpPr>
        <p:spPr>
          <a:xfrm rot="10800000" flipV="1">
            <a:off x="158991" y="6560833"/>
            <a:ext cx="4102233" cy="307777"/>
          </a:xfrm>
          <a:prstGeom prst="rect">
            <a:avLst/>
          </a:prstGeom>
          <a:noFill/>
        </p:spPr>
        <p:txBody>
          <a:bodyPr wrap="square">
            <a:spAutoFit/>
          </a:bodyPr>
          <a:lstStyle/>
          <a:p>
            <a:r>
              <a:rPr lang="es-CR" sz="1400" i="1" dirty="0"/>
              <a:t>Imágenes de galería Creative Commons de Freepick. </a:t>
            </a:r>
          </a:p>
        </p:txBody>
      </p:sp>
    </p:spTree>
    <p:extLst>
      <p:ext uri="{BB962C8B-B14F-4D97-AF65-F5344CB8AC3E}">
        <p14:creationId xmlns:p14="http://schemas.microsoft.com/office/powerpoint/2010/main" val="11494528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2D97CF5-D74F-45A5-8232-15AAA3895B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31" y="5738648"/>
            <a:ext cx="12266067" cy="1119352"/>
          </a:xfrm>
          <a:prstGeom prst="rect">
            <a:avLst/>
          </a:prstGeom>
        </p:spPr>
      </p:pic>
      <p:sp>
        <p:nvSpPr>
          <p:cNvPr id="6" name="CuadroTexto 5">
            <a:extLst>
              <a:ext uri="{FF2B5EF4-FFF2-40B4-BE49-F238E27FC236}">
                <a16:creationId xmlns:a16="http://schemas.microsoft.com/office/drawing/2014/main" id="{AA7F656E-8947-45E6-945F-F1B654BF4E98}"/>
              </a:ext>
            </a:extLst>
          </p:cNvPr>
          <p:cNvSpPr txBox="1"/>
          <p:nvPr/>
        </p:nvSpPr>
        <p:spPr>
          <a:xfrm>
            <a:off x="521367" y="360668"/>
            <a:ext cx="7862978" cy="727122"/>
          </a:xfrm>
          <a:prstGeom prst="rect">
            <a:avLst/>
          </a:prstGeom>
          <a:noFill/>
        </p:spPr>
        <p:txBody>
          <a:bodyPr wrap="square">
            <a:spAutoFit/>
          </a:bodyPr>
          <a:lstStyle/>
          <a:p>
            <a:pPr indent="180340" algn="just">
              <a:lnSpc>
                <a:spcPct val="150000"/>
              </a:lnSpc>
              <a:spcAft>
                <a:spcPts val="1000"/>
              </a:spcAft>
            </a:pPr>
            <a:r>
              <a:rPr lang="es-ES" sz="3000" b="1" dirty="0">
                <a:effectLst/>
                <a:latin typeface="Manjari" panose="02000503000000000000" pitchFamily="2" charset="0"/>
                <a:ea typeface="Times New Roman" panose="02020603050405020304" pitchFamily="18" charset="0"/>
                <a:cs typeface="Manjari" panose="02000503000000000000" pitchFamily="2" charset="0"/>
              </a:rPr>
              <a:t>Consideraciones finales </a:t>
            </a:r>
            <a:endParaRPr lang="es-CR" sz="3000" dirty="0">
              <a:effectLst/>
              <a:latin typeface="Manjari" panose="02000503000000000000" pitchFamily="2" charset="0"/>
              <a:ea typeface="Calibri" panose="020F0502020204030204" pitchFamily="34" charset="0"/>
              <a:cs typeface="Manjari" panose="02000503000000000000" pitchFamily="2" charset="0"/>
            </a:endParaRPr>
          </a:p>
        </p:txBody>
      </p:sp>
      <p:sp>
        <p:nvSpPr>
          <p:cNvPr id="8" name="Marcador de contenido 2">
            <a:extLst>
              <a:ext uri="{FF2B5EF4-FFF2-40B4-BE49-F238E27FC236}">
                <a16:creationId xmlns:a16="http://schemas.microsoft.com/office/drawing/2014/main" id="{65F49FE9-A400-4164-B6C7-49D6792D4563}"/>
              </a:ext>
            </a:extLst>
          </p:cNvPr>
          <p:cNvSpPr txBox="1">
            <a:spLocks/>
          </p:cNvSpPr>
          <p:nvPr/>
        </p:nvSpPr>
        <p:spPr>
          <a:xfrm>
            <a:off x="633046" y="1451261"/>
            <a:ext cx="8272731" cy="392391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s-MX" sz="2000" dirty="0">
                <a:latin typeface="Manjari" panose="02000503000000000000" pitchFamily="2" charset="0"/>
                <a:cs typeface="Manjari" panose="02000503000000000000" pitchFamily="2" charset="0"/>
              </a:rPr>
              <a:t>Comprender adecuadamente las posturas básicas es la clave para poder mantener una adecuada higiene postural. </a:t>
            </a:r>
          </a:p>
          <a:p>
            <a:pPr>
              <a:lnSpc>
                <a:spcPct val="150000"/>
              </a:lnSpc>
            </a:pPr>
            <a:r>
              <a:rPr lang="es-MX" sz="2000" dirty="0">
                <a:latin typeface="Manjari" panose="02000503000000000000" pitchFamily="2" charset="0"/>
                <a:cs typeface="Manjari" panose="02000503000000000000" pitchFamily="2" charset="0"/>
              </a:rPr>
              <a:t>En todas las posturas, recuerde que la clave es mantener una adecuada alineación de columna y favorecer la circulación (ante todo de manos).</a:t>
            </a:r>
          </a:p>
          <a:p>
            <a:pPr>
              <a:lnSpc>
                <a:spcPct val="150000"/>
              </a:lnSpc>
            </a:pPr>
            <a:r>
              <a:rPr lang="es-MX" sz="2000" dirty="0">
                <a:latin typeface="Manjari" panose="02000503000000000000" pitchFamily="2" charset="0"/>
                <a:cs typeface="Manjari" panose="02000503000000000000" pitchFamily="2" charset="0"/>
              </a:rPr>
              <a:t>En todas las posiciones realizadas sobre el suelo, utilice una alfombra, un matt o similar para suavizar el impacto. </a:t>
            </a:r>
          </a:p>
          <a:p>
            <a:pPr>
              <a:lnSpc>
                <a:spcPct val="150000"/>
              </a:lnSpc>
            </a:pPr>
            <a:r>
              <a:rPr lang="es-MX" sz="2000" dirty="0">
                <a:latin typeface="Manjari" panose="02000503000000000000" pitchFamily="2" charset="0"/>
                <a:cs typeface="Manjari" panose="02000503000000000000" pitchFamily="2" charset="0"/>
              </a:rPr>
              <a:t>Valore realizar las técnicas de automasaje al aire libre, puede colocar una sábana sobre el terreno, este debe estar libre de objetos punzantes.  </a:t>
            </a:r>
          </a:p>
          <a:p>
            <a:pPr marL="0" indent="0">
              <a:lnSpc>
                <a:spcPct val="150000"/>
              </a:lnSpc>
              <a:buFont typeface="Arial" panose="020B0604020202020204" pitchFamily="34" charset="0"/>
              <a:buNone/>
            </a:pPr>
            <a:endParaRPr lang="es-ES" sz="2000" dirty="0">
              <a:latin typeface="Manjari" panose="02000503000000000000" pitchFamily="2" charset="0"/>
              <a:cs typeface="Manjari" panose="02000503000000000000" pitchFamily="2" charset="0"/>
            </a:endParaRPr>
          </a:p>
        </p:txBody>
      </p:sp>
      <p:pic>
        <p:nvPicPr>
          <p:cNvPr id="10" name="Marcador de contenido 9" descr="Imagen que contiene Forma&#10;&#10;Descripción generada automáticamente">
            <a:extLst>
              <a:ext uri="{FF2B5EF4-FFF2-40B4-BE49-F238E27FC236}">
                <a16:creationId xmlns:a16="http://schemas.microsoft.com/office/drawing/2014/main" id="{2A791430-202A-4C64-A259-E50BAA64B859}"/>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8905777" y="1637070"/>
            <a:ext cx="2924678" cy="2506449"/>
          </a:xfrm>
        </p:spPr>
      </p:pic>
      <p:sp>
        <p:nvSpPr>
          <p:cNvPr id="11" name="CuadroTexto 10">
            <a:extLst>
              <a:ext uri="{FF2B5EF4-FFF2-40B4-BE49-F238E27FC236}">
                <a16:creationId xmlns:a16="http://schemas.microsoft.com/office/drawing/2014/main" id="{90479076-7278-450B-ACD4-A012CEA46F4C}"/>
              </a:ext>
            </a:extLst>
          </p:cNvPr>
          <p:cNvSpPr txBox="1"/>
          <p:nvPr/>
        </p:nvSpPr>
        <p:spPr>
          <a:xfrm>
            <a:off x="10403327" y="4241388"/>
            <a:ext cx="1427128" cy="507831"/>
          </a:xfrm>
          <a:prstGeom prst="rect">
            <a:avLst/>
          </a:prstGeom>
          <a:noFill/>
        </p:spPr>
        <p:txBody>
          <a:bodyPr wrap="square" rtlCol="0">
            <a:spAutoFit/>
          </a:bodyPr>
          <a:lstStyle/>
          <a:p>
            <a:r>
              <a:rPr lang="es-CR" sz="900" dirty="0">
                <a:hlinkClick r:id="rId4" tooltip="http://www.lopes.com.br/blog/decoracao-paisagismo/faca-voce-mesmo/checklist-mudanca-residencial/"/>
              </a:rPr>
              <a:t>Esta foto</a:t>
            </a:r>
            <a:r>
              <a:rPr lang="es-CR" sz="900" dirty="0"/>
              <a:t> de Autor desconocido está bajo licencia </a:t>
            </a:r>
            <a:r>
              <a:rPr lang="es-CR" sz="900" dirty="0">
                <a:hlinkClick r:id="rId5" tooltip="https://creativecommons.org/licenses/by/3.0/"/>
              </a:rPr>
              <a:t>CC BY</a:t>
            </a:r>
            <a:endParaRPr lang="es-CR" sz="900" dirty="0"/>
          </a:p>
        </p:txBody>
      </p:sp>
    </p:spTree>
    <p:extLst>
      <p:ext uri="{BB962C8B-B14F-4D97-AF65-F5344CB8AC3E}">
        <p14:creationId xmlns:p14="http://schemas.microsoft.com/office/powerpoint/2010/main" val="2747643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830DDCE-6BD5-4DB5-9EF0-14FC7E3F310A}"/>
              </a:ext>
            </a:extLst>
          </p:cNvPr>
          <p:cNvSpPr>
            <a:spLocks noGrp="1"/>
          </p:cNvSpPr>
          <p:nvPr>
            <p:ph idx="1"/>
          </p:nvPr>
        </p:nvSpPr>
        <p:spPr>
          <a:xfrm>
            <a:off x="745589" y="1353622"/>
            <a:ext cx="10691668" cy="4486623"/>
          </a:xfrm>
        </p:spPr>
        <p:txBody>
          <a:bodyPr>
            <a:normAutofit/>
          </a:bodyPr>
          <a:lstStyle/>
          <a:p>
            <a:pPr>
              <a:lnSpc>
                <a:spcPct val="150000"/>
              </a:lnSpc>
            </a:pPr>
            <a:r>
              <a:rPr lang="es-ES" sz="2000" dirty="0">
                <a:latin typeface="Manjari" panose="02000503000000000000" pitchFamily="2" charset="0"/>
                <a:cs typeface="Manjari" panose="02000503000000000000" pitchFamily="2" charset="0"/>
              </a:rPr>
              <a:t>Practique todas las posiciones recomendadas, al finalizar elija aquella que le aporte mayor comodidad o bien personalice su propia postura (siempre tomando en cuenta los principios de higiene y seguridad postural explicadas a lo largo de esta presentación). </a:t>
            </a:r>
          </a:p>
          <a:p>
            <a:pPr>
              <a:lnSpc>
                <a:spcPct val="150000"/>
              </a:lnSpc>
            </a:pPr>
            <a:r>
              <a:rPr lang="es-ES" sz="2000" dirty="0">
                <a:latin typeface="Manjari" panose="02000503000000000000" pitchFamily="2" charset="0"/>
                <a:cs typeface="Manjari" panose="02000503000000000000" pitchFamily="2" charset="0"/>
              </a:rPr>
              <a:t>A lo largo de la presentación se compartieron imágenes que pertenecen a videos en donde ejemplifican algunas técnicas de automasaje, para profundizar su estudio sobre este tema, ingrese a estos enlaces y visualice las maniobras y posiciones utilizadas por las personas expositoras. </a:t>
            </a:r>
          </a:p>
          <a:p>
            <a:pPr>
              <a:lnSpc>
                <a:spcPct val="150000"/>
              </a:lnSpc>
            </a:pPr>
            <a:r>
              <a:rPr lang="es-ES" sz="2000" dirty="0">
                <a:latin typeface="Manjari" panose="02000503000000000000" pitchFamily="2" charset="0"/>
                <a:cs typeface="Manjari" panose="02000503000000000000" pitchFamily="2" charset="0"/>
              </a:rPr>
              <a:t>Procure seleccionar posiciones que le permitan darle fluides al automasaje, es decir, seleccione posturas similares entre una zona y la siguiente. </a:t>
            </a:r>
          </a:p>
          <a:p>
            <a:pPr marL="0" indent="0">
              <a:lnSpc>
                <a:spcPct val="150000"/>
              </a:lnSpc>
              <a:buNone/>
            </a:pPr>
            <a:endParaRPr lang="es-ES" sz="2000" dirty="0">
              <a:latin typeface="Manjari" panose="02000503000000000000" pitchFamily="2" charset="0"/>
              <a:cs typeface="Manjari" panose="02000503000000000000" pitchFamily="2" charset="0"/>
            </a:endParaRPr>
          </a:p>
        </p:txBody>
      </p:sp>
      <p:pic>
        <p:nvPicPr>
          <p:cNvPr id="4" name="Imagen 3">
            <a:extLst>
              <a:ext uri="{FF2B5EF4-FFF2-40B4-BE49-F238E27FC236}">
                <a16:creationId xmlns:a16="http://schemas.microsoft.com/office/drawing/2014/main" id="{22D97CF5-D74F-45A5-8232-15AAA3895B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31" y="5738648"/>
            <a:ext cx="12266067" cy="1119352"/>
          </a:xfrm>
          <a:prstGeom prst="rect">
            <a:avLst/>
          </a:prstGeom>
        </p:spPr>
      </p:pic>
      <p:sp>
        <p:nvSpPr>
          <p:cNvPr id="6" name="CuadroTexto 5">
            <a:extLst>
              <a:ext uri="{FF2B5EF4-FFF2-40B4-BE49-F238E27FC236}">
                <a16:creationId xmlns:a16="http://schemas.microsoft.com/office/drawing/2014/main" id="{AA7F656E-8947-45E6-945F-F1B654BF4E98}"/>
              </a:ext>
            </a:extLst>
          </p:cNvPr>
          <p:cNvSpPr txBox="1"/>
          <p:nvPr/>
        </p:nvSpPr>
        <p:spPr>
          <a:xfrm>
            <a:off x="521367" y="360668"/>
            <a:ext cx="7862978" cy="727122"/>
          </a:xfrm>
          <a:prstGeom prst="rect">
            <a:avLst/>
          </a:prstGeom>
          <a:noFill/>
        </p:spPr>
        <p:txBody>
          <a:bodyPr wrap="square">
            <a:spAutoFit/>
          </a:bodyPr>
          <a:lstStyle/>
          <a:p>
            <a:pPr indent="180340" algn="just">
              <a:lnSpc>
                <a:spcPct val="150000"/>
              </a:lnSpc>
              <a:spcAft>
                <a:spcPts val="1000"/>
              </a:spcAft>
            </a:pPr>
            <a:r>
              <a:rPr lang="es-ES" sz="3000" b="1" dirty="0">
                <a:effectLst/>
                <a:latin typeface="Manjari" panose="02000503000000000000" pitchFamily="2" charset="0"/>
                <a:ea typeface="Times New Roman" panose="02020603050405020304" pitchFamily="18" charset="0"/>
                <a:cs typeface="Manjari" panose="02000503000000000000" pitchFamily="2" charset="0"/>
              </a:rPr>
              <a:t>Consideraciones finales </a:t>
            </a:r>
            <a:endParaRPr lang="es-CR" sz="3000" dirty="0">
              <a:effectLst/>
              <a:latin typeface="Manjari" panose="02000503000000000000" pitchFamily="2" charset="0"/>
              <a:ea typeface="Calibri" panose="020F0502020204030204" pitchFamily="34" charset="0"/>
              <a:cs typeface="Manjari" panose="02000503000000000000" pitchFamily="2" charset="0"/>
            </a:endParaRPr>
          </a:p>
        </p:txBody>
      </p:sp>
    </p:spTree>
    <p:extLst>
      <p:ext uri="{BB962C8B-B14F-4D97-AF65-F5344CB8AC3E}">
        <p14:creationId xmlns:p14="http://schemas.microsoft.com/office/powerpoint/2010/main" val="13487120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2" name="Título 1"/>
          <p:cNvSpPr txBox="1">
            <a:spLocks noGrp="1"/>
          </p:cNvSpPr>
          <p:nvPr>
            <p:ph type="ctrTitle"/>
          </p:nvPr>
        </p:nvSpPr>
        <p:spPr>
          <a:xfrm>
            <a:off x="351692" y="1399737"/>
            <a:ext cx="11521440" cy="1353552"/>
          </a:xfrm>
          <a:prstGeom prst="rect">
            <a:avLst/>
          </a:prstGeom>
        </p:spPr>
        <p:txBody>
          <a:bodyPr>
            <a:noAutofit/>
          </a:bodyPr>
          <a:lstStyle/>
          <a:p>
            <a:r>
              <a:rPr lang="es-ES" sz="4400" b="1" dirty="0">
                <a:latin typeface="Manjari" panose="02000503000000000000" pitchFamily="2" charset="0"/>
                <a:cs typeface="Manjari" panose="02000503000000000000" pitchFamily="2" charset="0"/>
              </a:rPr>
              <a:t>Higiene postural para la realización de automasaje relajante </a:t>
            </a:r>
            <a:endParaRPr sz="4400" dirty="0">
              <a:latin typeface="Manjari"/>
            </a:endParaRPr>
          </a:p>
        </p:txBody>
      </p:sp>
      <p:sp>
        <p:nvSpPr>
          <p:cNvPr id="113" name="Subtítulo 2"/>
          <p:cNvSpPr txBox="1">
            <a:spLocks noGrp="1"/>
          </p:cNvSpPr>
          <p:nvPr>
            <p:ph type="subTitle" sz="quarter" idx="1"/>
          </p:nvPr>
        </p:nvSpPr>
        <p:spPr>
          <a:xfrm>
            <a:off x="0" y="2753289"/>
            <a:ext cx="12192000" cy="2518114"/>
          </a:xfrm>
          <a:prstGeom prst="rect">
            <a:avLst/>
          </a:prstGeom>
          <a:solidFill>
            <a:schemeClr val="bg1"/>
          </a:solidFill>
        </p:spPr>
        <p:txBody>
          <a:bodyPr>
            <a:normAutofit/>
          </a:bodyPr>
          <a:lstStyle/>
          <a:p>
            <a:endParaRPr lang="es-MX" dirty="0"/>
          </a:p>
          <a:p>
            <a:r>
              <a:rPr lang="es-MX" sz="2800" i="1" dirty="0"/>
              <a:t>Ejemplos de posturas para abdomen </a:t>
            </a:r>
            <a:endParaRPr sz="2800" i="1" dirty="0"/>
          </a:p>
        </p:txBody>
      </p:sp>
    </p:spTree>
    <p:extLst>
      <p:ext uri="{BB962C8B-B14F-4D97-AF65-F5344CB8AC3E}">
        <p14:creationId xmlns:p14="http://schemas.microsoft.com/office/powerpoint/2010/main" val="100481339"/>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830DDCE-6BD5-4DB5-9EF0-14FC7E3F310A}"/>
              </a:ext>
            </a:extLst>
          </p:cNvPr>
          <p:cNvSpPr>
            <a:spLocks noGrp="1"/>
          </p:cNvSpPr>
          <p:nvPr>
            <p:ph idx="1"/>
          </p:nvPr>
        </p:nvSpPr>
        <p:spPr>
          <a:xfrm>
            <a:off x="521367" y="1396218"/>
            <a:ext cx="11365833" cy="4342430"/>
          </a:xfrm>
        </p:spPr>
        <p:txBody>
          <a:bodyPr>
            <a:normAutofit/>
          </a:bodyPr>
          <a:lstStyle/>
          <a:p>
            <a:pPr marL="0" indent="0">
              <a:lnSpc>
                <a:spcPct val="107000"/>
              </a:lnSpc>
              <a:spcAft>
                <a:spcPts val="800"/>
              </a:spcAft>
              <a:buNone/>
            </a:pPr>
            <a:r>
              <a:rPr lang="es-CR" sz="1800" dirty="0">
                <a:effectLst/>
                <a:latin typeface="Calibri" panose="020F0502020204030204" pitchFamily="34" charset="0"/>
                <a:ea typeface="Calibri" panose="020F0502020204030204" pitchFamily="34" charset="0"/>
                <a:cs typeface="Times New Roman" panose="02020603050405020304" pitchFamily="18" charset="0"/>
              </a:rPr>
              <a:t>ArmonyHOME (2020). Automasaje para piernas y glúteos. </a:t>
            </a:r>
            <a:r>
              <a:rPr lang="es-CR"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https://www.youtube.com/watch?v=oPyPshydeK0</a:t>
            </a:r>
            <a:endParaRPr lang="es-C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s-CR" sz="1800" dirty="0">
                <a:effectLst/>
                <a:latin typeface="Calibri" panose="020F0502020204030204" pitchFamily="34" charset="0"/>
                <a:ea typeface="Calibri" panose="020F0502020204030204" pitchFamily="34" charset="0"/>
                <a:cs typeface="Times New Roman" panose="02020603050405020304" pitchFamily="18" charset="0"/>
              </a:rPr>
              <a:t>Arredondo (2021). Drenaje de cintura.  </a:t>
            </a:r>
            <a:r>
              <a:rPr lang="es-CR"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https://www.youtube.com/watch?v=KLrzPi4c7ds&amp;t=324s</a:t>
            </a:r>
            <a:endParaRPr lang="es-C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s-CR" sz="1800" dirty="0">
                <a:effectLst/>
                <a:latin typeface="Calibri" panose="020F0502020204030204" pitchFamily="34" charset="0"/>
                <a:ea typeface="Calibri" panose="020F0502020204030204" pitchFamily="34" charset="0"/>
                <a:cs typeface="Times New Roman" panose="02020603050405020304" pitchFamily="18" charset="0"/>
              </a:rPr>
              <a:t>Biostoni, G. (s.f). Dormir tras aumento de pecho. </a:t>
            </a:r>
            <a:r>
              <a:rPr lang="es-CR"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https://www.giovannibistoni.com/dormir-tras-un-aumento-de-pecho-que-postura-es-mejor/</a:t>
            </a:r>
            <a:endParaRPr lang="es-C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s-CR" sz="1800" dirty="0">
                <a:effectLst/>
                <a:latin typeface="Calibri" panose="020F0502020204030204" pitchFamily="34" charset="0"/>
                <a:ea typeface="Calibri" panose="020F0502020204030204" pitchFamily="34" charset="0"/>
                <a:cs typeface="Times New Roman" panose="02020603050405020304" pitchFamily="18" charset="0"/>
              </a:rPr>
              <a:t>Academia la libreta. (2015). Gestiona tu estrés. Video 5. </a:t>
            </a:r>
            <a:r>
              <a:rPr lang="es-CR"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https://www.youtube.com/watch?v=_lgG4NiJYHg</a:t>
            </a:r>
            <a:endParaRPr lang="es-C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s-CR" sz="1800" dirty="0">
                <a:effectLst/>
                <a:latin typeface="Calibri" panose="020F0502020204030204" pitchFamily="34" charset="0"/>
                <a:ea typeface="Calibri" panose="020F0502020204030204" pitchFamily="34" charset="0"/>
                <a:cs typeface="Times New Roman" panose="02020603050405020304" pitchFamily="18" charset="0"/>
              </a:rPr>
              <a:t>Carrasco, S. (2020). Automasajes sencillos para disminuir dolor y tensión muscular.  </a:t>
            </a:r>
            <a:r>
              <a:rPr lang="es-CR"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https://www.sumedico.com/vida-sana/automasajes-sencillos-que-disminuyen-la-tension-y-el-dolor-muscular/322775</a:t>
            </a:r>
            <a:endParaRPr lang="es-C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s-CR" sz="1800" dirty="0">
                <a:effectLst/>
                <a:latin typeface="Calibri" panose="020F0502020204030204" pitchFamily="34" charset="0"/>
                <a:ea typeface="Calibri" panose="020F0502020204030204" pitchFamily="34" charset="0"/>
                <a:cs typeface="Times New Roman" panose="02020603050405020304" pitchFamily="18" charset="0"/>
              </a:rPr>
              <a:t>Enrimon, I. (2016). Automasaje anticelulítico. </a:t>
            </a:r>
            <a:r>
              <a:rPr lang="es-CR"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https://www.youtube.com/watch?v=Hwf5vH2bqSQ</a:t>
            </a:r>
            <a:endParaRPr lang="es-CR"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n 3">
            <a:extLst>
              <a:ext uri="{FF2B5EF4-FFF2-40B4-BE49-F238E27FC236}">
                <a16:creationId xmlns:a16="http://schemas.microsoft.com/office/drawing/2014/main" id="{22D97CF5-D74F-45A5-8232-15AAA3895B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531" y="5738648"/>
            <a:ext cx="12266067" cy="1119352"/>
          </a:xfrm>
          <a:prstGeom prst="rect">
            <a:avLst/>
          </a:prstGeom>
        </p:spPr>
      </p:pic>
      <p:sp>
        <p:nvSpPr>
          <p:cNvPr id="6" name="CuadroTexto 5">
            <a:extLst>
              <a:ext uri="{FF2B5EF4-FFF2-40B4-BE49-F238E27FC236}">
                <a16:creationId xmlns:a16="http://schemas.microsoft.com/office/drawing/2014/main" id="{AA7F656E-8947-45E6-945F-F1B654BF4E98}"/>
              </a:ext>
            </a:extLst>
          </p:cNvPr>
          <p:cNvSpPr txBox="1"/>
          <p:nvPr/>
        </p:nvSpPr>
        <p:spPr>
          <a:xfrm>
            <a:off x="521367" y="360668"/>
            <a:ext cx="7862978" cy="727122"/>
          </a:xfrm>
          <a:prstGeom prst="rect">
            <a:avLst/>
          </a:prstGeom>
          <a:noFill/>
        </p:spPr>
        <p:txBody>
          <a:bodyPr wrap="square">
            <a:spAutoFit/>
          </a:bodyPr>
          <a:lstStyle/>
          <a:p>
            <a:pPr indent="180340" algn="just">
              <a:lnSpc>
                <a:spcPct val="150000"/>
              </a:lnSpc>
              <a:spcAft>
                <a:spcPts val="1000"/>
              </a:spcAft>
            </a:pPr>
            <a:r>
              <a:rPr lang="es-ES" sz="3000" b="1" dirty="0">
                <a:effectLst/>
                <a:latin typeface="Manjari" panose="02000503000000000000" pitchFamily="2" charset="0"/>
                <a:ea typeface="Times New Roman" panose="02020603050405020304" pitchFamily="18" charset="0"/>
                <a:cs typeface="Manjari" panose="02000503000000000000" pitchFamily="2" charset="0"/>
              </a:rPr>
              <a:t>Referencias</a:t>
            </a:r>
            <a:endParaRPr lang="es-CR" sz="3000" dirty="0">
              <a:effectLst/>
              <a:latin typeface="Manjari" panose="02000503000000000000" pitchFamily="2" charset="0"/>
              <a:ea typeface="Calibri" panose="020F0502020204030204" pitchFamily="34" charset="0"/>
              <a:cs typeface="Manjari" panose="02000503000000000000" pitchFamily="2" charset="0"/>
            </a:endParaRPr>
          </a:p>
        </p:txBody>
      </p:sp>
    </p:spTree>
    <p:extLst>
      <p:ext uri="{BB962C8B-B14F-4D97-AF65-F5344CB8AC3E}">
        <p14:creationId xmlns:p14="http://schemas.microsoft.com/office/powerpoint/2010/main" val="5088397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830DDCE-6BD5-4DB5-9EF0-14FC7E3F310A}"/>
              </a:ext>
            </a:extLst>
          </p:cNvPr>
          <p:cNvSpPr>
            <a:spLocks noGrp="1"/>
          </p:cNvSpPr>
          <p:nvPr>
            <p:ph idx="1"/>
          </p:nvPr>
        </p:nvSpPr>
        <p:spPr>
          <a:xfrm>
            <a:off x="521367" y="1396218"/>
            <a:ext cx="11365833" cy="4342430"/>
          </a:xfrm>
        </p:spPr>
        <p:txBody>
          <a:bodyPr>
            <a:normAutofit fontScale="92500"/>
          </a:bodyPr>
          <a:lstStyle/>
          <a:p>
            <a:pPr marL="0" indent="0">
              <a:lnSpc>
                <a:spcPct val="107000"/>
              </a:lnSpc>
              <a:spcAft>
                <a:spcPts val="800"/>
              </a:spcAft>
              <a:buNone/>
            </a:pPr>
            <a:r>
              <a:rPr lang="es-CR" sz="1800" dirty="0">
                <a:effectLst/>
                <a:latin typeface="Calibri" panose="020F0502020204030204" pitchFamily="34" charset="0"/>
                <a:ea typeface="Calibri" panose="020F0502020204030204" pitchFamily="34" charset="0"/>
                <a:cs typeface="Times New Roman" panose="02020603050405020304" pitchFamily="18" charset="0"/>
              </a:rPr>
              <a:t>Fisioonline (s.f). </a:t>
            </a:r>
            <a:r>
              <a:rPr lang="es-MX" sz="1800" dirty="0">
                <a:effectLst/>
                <a:latin typeface="Calibri" panose="020F0502020204030204" pitchFamily="34" charset="0"/>
                <a:ea typeface="Calibri" panose="020F0502020204030204" pitchFamily="34" charset="0"/>
                <a:cs typeface="Times New Roman" panose="02020603050405020304" pitchFamily="18" charset="0"/>
              </a:rPr>
              <a:t>Cómo hacer un automasaje para el pie para la fascitis plantar</a:t>
            </a:r>
            <a:r>
              <a:rPr lang="es-CR" sz="1800" dirty="0">
                <a:effectLst/>
                <a:latin typeface="Calibri" panose="020F0502020204030204" pitchFamily="34" charset="0"/>
                <a:ea typeface="Calibri" panose="020F0502020204030204" pitchFamily="34" charset="0"/>
                <a:cs typeface="Times New Roman" panose="02020603050405020304" pitchFamily="18" charset="0"/>
              </a:rPr>
              <a:t>. </a:t>
            </a:r>
            <a:r>
              <a:rPr lang="es-CR"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https://www.youtube.com/watch?v=tAbb6VjoiQI</a:t>
            </a:r>
            <a:endParaRPr lang="es-C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s-CR" sz="1800" dirty="0">
                <a:effectLst/>
                <a:latin typeface="Calibri" panose="020F0502020204030204" pitchFamily="34" charset="0"/>
                <a:ea typeface="Calibri" panose="020F0502020204030204" pitchFamily="34" charset="0"/>
                <a:cs typeface="Times New Roman" panose="02020603050405020304" pitchFamily="18" charset="0"/>
              </a:rPr>
              <a:t>Fisioonline. (s.f). </a:t>
            </a:r>
            <a:r>
              <a:rPr lang="es-MX" sz="1800" dirty="0">
                <a:effectLst/>
                <a:latin typeface="Calibri" panose="020F0502020204030204" pitchFamily="34" charset="0"/>
                <a:ea typeface="Calibri" panose="020F0502020204030204" pitchFamily="34" charset="0"/>
                <a:cs typeface="Times New Roman" panose="02020603050405020304" pitchFamily="18" charset="0"/>
              </a:rPr>
              <a:t>Automasaje y estiramiento para la pesadez de piernas o piernas cansadas</a:t>
            </a:r>
            <a:r>
              <a:rPr lang="es-CR" sz="1800" dirty="0">
                <a:effectLst/>
                <a:latin typeface="Calibri" panose="020F0502020204030204" pitchFamily="34" charset="0"/>
                <a:ea typeface="Calibri" panose="020F0502020204030204" pitchFamily="34" charset="0"/>
                <a:cs typeface="Times New Roman" panose="02020603050405020304" pitchFamily="18" charset="0"/>
              </a:rPr>
              <a:t>. </a:t>
            </a:r>
            <a:r>
              <a:rPr lang="es-CR"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https://www.youtube.com/watch?v=gveMPcYJXsQ</a:t>
            </a:r>
            <a:endParaRPr lang="es-C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s-CR" sz="1800" dirty="0">
                <a:effectLst/>
                <a:latin typeface="Calibri" panose="020F0502020204030204" pitchFamily="34" charset="0"/>
                <a:ea typeface="Calibri" panose="020F0502020204030204" pitchFamily="34" charset="0"/>
                <a:cs typeface="Times New Roman" panose="02020603050405020304" pitchFamily="18" charset="0"/>
              </a:rPr>
              <a:t>Fisioonline. (s.f). </a:t>
            </a:r>
            <a:r>
              <a:rPr lang="es-MX" sz="1800" dirty="0">
                <a:effectLst/>
                <a:latin typeface="Calibri" panose="020F0502020204030204" pitchFamily="34" charset="0"/>
                <a:ea typeface="Calibri" panose="020F0502020204030204" pitchFamily="34" charset="0"/>
                <a:cs typeface="Times New Roman" panose="02020603050405020304" pitchFamily="18" charset="0"/>
              </a:rPr>
              <a:t>Cómo hacerse un masaje en los gemelos para aliviar la tensión</a:t>
            </a:r>
            <a:r>
              <a:rPr lang="es-CR" sz="1800" dirty="0">
                <a:effectLst/>
                <a:latin typeface="Calibri" panose="020F0502020204030204" pitchFamily="34" charset="0"/>
                <a:ea typeface="Calibri" panose="020F0502020204030204" pitchFamily="34" charset="0"/>
                <a:cs typeface="Times New Roman" panose="02020603050405020304" pitchFamily="18" charset="0"/>
              </a:rPr>
              <a:t>. </a:t>
            </a:r>
            <a:r>
              <a:rPr lang="es-CR"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https://www.youtube.com/watch?v=CIPX7sCizbE&amp;t=242s</a:t>
            </a:r>
            <a:r>
              <a:rPr lang="es-CR" sz="1800"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lnSpc>
                <a:spcPct val="107000"/>
              </a:lnSpc>
              <a:spcAft>
                <a:spcPts val="800"/>
              </a:spcAft>
              <a:buNone/>
            </a:pPr>
            <a:r>
              <a:rPr lang="es-CR" sz="1800" dirty="0">
                <a:effectLst/>
                <a:latin typeface="Calibri" panose="020F0502020204030204" pitchFamily="34" charset="0"/>
                <a:ea typeface="Calibri" panose="020F0502020204030204" pitchFamily="34" charset="0"/>
                <a:cs typeface="Times New Roman" panose="02020603050405020304" pitchFamily="18" charset="0"/>
              </a:rPr>
              <a:t>Fisioonline. (s.f). </a:t>
            </a:r>
            <a:r>
              <a:rPr lang="es-MX" sz="1800" dirty="0">
                <a:effectLst/>
                <a:latin typeface="Calibri" panose="020F0502020204030204" pitchFamily="34" charset="0"/>
                <a:ea typeface="Calibri" panose="020F0502020204030204" pitchFamily="34" charset="0"/>
                <a:cs typeface="Times New Roman" panose="02020603050405020304" pitchFamily="18" charset="0"/>
              </a:rPr>
              <a:t>Automasaje y estiramiento para la pesadez de piernas o piernas cansadas</a:t>
            </a:r>
            <a:r>
              <a:rPr lang="es-CR" sz="1800" dirty="0">
                <a:effectLst/>
                <a:latin typeface="Calibri" panose="020F0502020204030204" pitchFamily="34" charset="0"/>
                <a:ea typeface="Calibri" panose="020F0502020204030204" pitchFamily="34" charset="0"/>
                <a:cs typeface="Times New Roman" panose="02020603050405020304" pitchFamily="18" charset="0"/>
              </a:rPr>
              <a:t>. </a:t>
            </a:r>
            <a:r>
              <a:rPr lang="es-CR"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https://www.youtube.com/watch?v=gveMPcYJXsQ</a:t>
            </a:r>
            <a:endParaRPr lang="es-C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s-CR" sz="1800" dirty="0">
                <a:effectLst/>
                <a:latin typeface="Calibri" panose="020F0502020204030204" pitchFamily="34" charset="0"/>
                <a:ea typeface="Calibri" panose="020F0502020204030204" pitchFamily="34" charset="0"/>
                <a:cs typeface="Times New Roman" panose="02020603050405020304" pitchFamily="18" charset="0"/>
              </a:rPr>
              <a:t>Fisioonline. (s.f). </a:t>
            </a:r>
            <a:r>
              <a:rPr lang="es-MX" sz="1800" dirty="0">
                <a:effectLst/>
                <a:latin typeface="Calibri" panose="020F0502020204030204" pitchFamily="34" charset="0"/>
                <a:ea typeface="Calibri" panose="020F0502020204030204" pitchFamily="34" charset="0"/>
                <a:cs typeface="Times New Roman" panose="02020603050405020304" pitchFamily="18" charset="0"/>
              </a:rPr>
              <a:t>Automasaje de muslo para relajar el músculo cuádriceps</a:t>
            </a:r>
            <a:r>
              <a:rPr lang="es-CR" sz="1800" dirty="0">
                <a:effectLst/>
                <a:latin typeface="Calibri" panose="020F0502020204030204" pitchFamily="34" charset="0"/>
                <a:ea typeface="Calibri" panose="020F0502020204030204" pitchFamily="34" charset="0"/>
                <a:cs typeface="Times New Roman" panose="02020603050405020304" pitchFamily="18" charset="0"/>
              </a:rPr>
              <a:t>. </a:t>
            </a:r>
            <a:r>
              <a:rPr lang="es-CR"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https://www.youtube.com/watch?v=TYbkszKQ0lY</a:t>
            </a:r>
            <a:endParaRPr lang="es-C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s-CR" sz="1800" dirty="0">
                <a:effectLst/>
                <a:latin typeface="Calibri" panose="020F0502020204030204" pitchFamily="34" charset="0"/>
                <a:ea typeface="Calibri" panose="020F0502020204030204" pitchFamily="34" charset="0"/>
                <a:cs typeface="Times New Roman" panose="02020603050405020304" pitchFamily="18" charset="0"/>
              </a:rPr>
              <a:t>Fisioonline. (s.f). </a:t>
            </a:r>
            <a:r>
              <a:rPr lang="es-MX" sz="1800" dirty="0">
                <a:effectLst/>
                <a:latin typeface="Calibri" panose="020F0502020204030204" pitchFamily="34" charset="0"/>
                <a:ea typeface="Calibri" panose="020F0502020204030204" pitchFamily="34" charset="0"/>
                <a:cs typeface="Times New Roman" panose="02020603050405020304" pitchFamily="18" charset="0"/>
              </a:rPr>
              <a:t>Automasaje de muslo para relajar el músculo cuádriceps</a:t>
            </a:r>
            <a:r>
              <a:rPr lang="es-CR" sz="1800" dirty="0">
                <a:effectLst/>
                <a:latin typeface="Calibri" panose="020F0502020204030204" pitchFamily="34" charset="0"/>
                <a:ea typeface="Calibri" panose="020F0502020204030204" pitchFamily="34" charset="0"/>
                <a:cs typeface="Times New Roman" panose="02020603050405020304" pitchFamily="18" charset="0"/>
              </a:rPr>
              <a:t>. </a:t>
            </a:r>
            <a:r>
              <a:rPr lang="es-CR"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https://www.youtube.com/watch?v=TYbkszKQ0lY</a:t>
            </a:r>
            <a:endParaRPr lang="es-C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468000">
              <a:lnSpc>
                <a:spcPct val="150000"/>
              </a:lnSpc>
              <a:spcBef>
                <a:spcPts val="0"/>
              </a:spcBef>
              <a:buNone/>
            </a:pPr>
            <a:endParaRPr lang="es-ES" sz="2000" dirty="0">
              <a:latin typeface="Manjari" panose="02000503000000000000" pitchFamily="2" charset="0"/>
              <a:cs typeface="Manjari" panose="02000503000000000000" pitchFamily="2" charset="0"/>
            </a:endParaRPr>
          </a:p>
        </p:txBody>
      </p:sp>
      <p:pic>
        <p:nvPicPr>
          <p:cNvPr id="4" name="Imagen 3">
            <a:extLst>
              <a:ext uri="{FF2B5EF4-FFF2-40B4-BE49-F238E27FC236}">
                <a16:creationId xmlns:a16="http://schemas.microsoft.com/office/drawing/2014/main" id="{22D97CF5-D74F-45A5-8232-15AAA3895B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531" y="5738648"/>
            <a:ext cx="12266067" cy="1119352"/>
          </a:xfrm>
          <a:prstGeom prst="rect">
            <a:avLst/>
          </a:prstGeom>
        </p:spPr>
      </p:pic>
      <p:sp>
        <p:nvSpPr>
          <p:cNvPr id="6" name="CuadroTexto 5">
            <a:extLst>
              <a:ext uri="{FF2B5EF4-FFF2-40B4-BE49-F238E27FC236}">
                <a16:creationId xmlns:a16="http://schemas.microsoft.com/office/drawing/2014/main" id="{AA7F656E-8947-45E6-945F-F1B654BF4E98}"/>
              </a:ext>
            </a:extLst>
          </p:cNvPr>
          <p:cNvSpPr txBox="1"/>
          <p:nvPr/>
        </p:nvSpPr>
        <p:spPr>
          <a:xfrm>
            <a:off x="521367" y="360668"/>
            <a:ext cx="7862978" cy="727122"/>
          </a:xfrm>
          <a:prstGeom prst="rect">
            <a:avLst/>
          </a:prstGeom>
          <a:noFill/>
        </p:spPr>
        <p:txBody>
          <a:bodyPr wrap="square">
            <a:spAutoFit/>
          </a:bodyPr>
          <a:lstStyle/>
          <a:p>
            <a:pPr indent="180340" algn="just">
              <a:lnSpc>
                <a:spcPct val="150000"/>
              </a:lnSpc>
              <a:spcAft>
                <a:spcPts val="1000"/>
              </a:spcAft>
            </a:pPr>
            <a:r>
              <a:rPr lang="es-ES" sz="3000" b="1" dirty="0">
                <a:effectLst/>
                <a:latin typeface="Manjari" panose="02000503000000000000" pitchFamily="2" charset="0"/>
                <a:ea typeface="Times New Roman" panose="02020603050405020304" pitchFamily="18" charset="0"/>
                <a:cs typeface="Manjari" panose="02000503000000000000" pitchFamily="2" charset="0"/>
              </a:rPr>
              <a:t>Referencias</a:t>
            </a:r>
            <a:endParaRPr lang="es-CR" sz="3000" dirty="0">
              <a:effectLst/>
              <a:latin typeface="Manjari" panose="02000503000000000000" pitchFamily="2" charset="0"/>
              <a:ea typeface="Calibri" panose="020F0502020204030204" pitchFamily="34" charset="0"/>
              <a:cs typeface="Manjari" panose="02000503000000000000" pitchFamily="2" charset="0"/>
            </a:endParaRPr>
          </a:p>
        </p:txBody>
      </p:sp>
    </p:spTree>
    <p:extLst>
      <p:ext uri="{BB962C8B-B14F-4D97-AF65-F5344CB8AC3E}">
        <p14:creationId xmlns:p14="http://schemas.microsoft.com/office/powerpoint/2010/main" val="36310229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830DDCE-6BD5-4DB5-9EF0-14FC7E3F310A}"/>
              </a:ext>
            </a:extLst>
          </p:cNvPr>
          <p:cNvSpPr>
            <a:spLocks noGrp="1"/>
          </p:cNvSpPr>
          <p:nvPr>
            <p:ph idx="1"/>
          </p:nvPr>
        </p:nvSpPr>
        <p:spPr>
          <a:xfrm>
            <a:off x="521367" y="1384550"/>
            <a:ext cx="11365833" cy="4342430"/>
          </a:xfrm>
        </p:spPr>
        <p:txBody>
          <a:bodyPr>
            <a:normAutofit/>
          </a:bodyPr>
          <a:lstStyle/>
          <a:p>
            <a:pPr marL="0" indent="0">
              <a:lnSpc>
                <a:spcPct val="107000"/>
              </a:lnSpc>
              <a:spcAft>
                <a:spcPts val="800"/>
              </a:spcAft>
              <a:buNone/>
            </a:pPr>
            <a:r>
              <a:rPr lang="es-CR" sz="1800" dirty="0">
                <a:effectLst/>
                <a:latin typeface="Calibri" panose="020F0502020204030204" pitchFamily="34" charset="0"/>
                <a:ea typeface="Calibri" panose="020F0502020204030204" pitchFamily="34" charset="0"/>
                <a:cs typeface="Times New Roman" panose="02020603050405020304" pitchFamily="18" charset="0"/>
              </a:rPr>
              <a:t>Fisioonline. (s.f). Automasaje en músculos de la mano. </a:t>
            </a:r>
            <a:r>
              <a:rPr lang="es-CR"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https://www.youtube.com/watch?v=_vKarMJ7lUk</a:t>
            </a:r>
            <a:endParaRPr lang="es-C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s-CR" sz="1800" dirty="0">
                <a:effectLst/>
                <a:latin typeface="Calibri" panose="020F0502020204030204" pitchFamily="34" charset="0"/>
                <a:ea typeface="Calibri" panose="020F0502020204030204" pitchFamily="34" charset="0"/>
                <a:cs typeface="Times New Roman" panose="02020603050405020304" pitchFamily="18" charset="0"/>
              </a:rPr>
              <a:t>Fisioonline. (s.f). Automasaje en musculatura flexora.  </a:t>
            </a:r>
            <a:r>
              <a:rPr lang="es-CR"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https://www.youtube.com/watch?v=VaMSv2dzAw4</a:t>
            </a:r>
            <a:endParaRPr lang="es-C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s-CR" sz="1800" dirty="0">
                <a:effectLst/>
                <a:latin typeface="Calibri" panose="020F0502020204030204" pitchFamily="34" charset="0"/>
                <a:ea typeface="Calibri" panose="020F0502020204030204" pitchFamily="34" charset="0"/>
                <a:cs typeface="Times New Roman" panose="02020603050405020304" pitchFamily="18" charset="0"/>
              </a:rPr>
              <a:t>Fisioonline. (s.f). Automasaje bíceps humeral. </a:t>
            </a:r>
            <a:r>
              <a:rPr lang="es-CR"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https://www.youtube.com/watch?v=UjdnkTmuFGM&amp;t=138s</a:t>
            </a:r>
            <a:endParaRPr lang="es-C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s-CR" sz="1800" dirty="0">
                <a:effectLst/>
                <a:latin typeface="Calibri" panose="020F0502020204030204" pitchFamily="34" charset="0"/>
                <a:ea typeface="Calibri" panose="020F0502020204030204" pitchFamily="34" charset="0"/>
                <a:cs typeface="Times New Roman" panose="02020603050405020304" pitchFamily="18" charset="0"/>
              </a:rPr>
              <a:t>Fisioonline. (s.f). Masaje para el estreñimiento</a:t>
            </a:r>
            <a:r>
              <a:rPr lang="es-MX" sz="1800" dirty="0">
                <a:effectLst/>
                <a:latin typeface="Calibri" panose="020F0502020204030204" pitchFamily="34" charset="0"/>
                <a:ea typeface="Calibri" panose="020F0502020204030204" pitchFamily="34" charset="0"/>
                <a:cs typeface="Times New Roman" panose="02020603050405020304" pitchFamily="18" charset="0"/>
              </a:rPr>
              <a:t>. </a:t>
            </a:r>
            <a:r>
              <a:rPr lang="es-CR"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https://www.youtube.com/watch?v=Cg55m5c-uD4</a:t>
            </a:r>
            <a:endParaRPr lang="es-C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s-CR" sz="1800" dirty="0">
                <a:effectLst/>
                <a:latin typeface="Calibri" panose="020F0502020204030204" pitchFamily="34" charset="0"/>
                <a:ea typeface="Calibri" panose="020F0502020204030204" pitchFamily="34" charset="0"/>
                <a:cs typeface="Times New Roman" panose="02020603050405020304" pitchFamily="18" charset="0"/>
              </a:rPr>
              <a:t>Fisioonline. (s.f). Automasajes para músculos del cuello. </a:t>
            </a:r>
            <a:r>
              <a:rPr lang="es-CR"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https://www.youtube.com/watch?v=H7JIAeTc744</a:t>
            </a:r>
            <a:endParaRPr lang="es-C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s-CR" sz="1800" dirty="0">
                <a:effectLst/>
                <a:latin typeface="Calibri" panose="020F0502020204030204" pitchFamily="34" charset="0"/>
                <a:ea typeface="Calibri" panose="020F0502020204030204" pitchFamily="34" charset="0"/>
                <a:cs typeface="Times New Roman" panose="02020603050405020304" pitchFamily="18" charset="0"/>
              </a:rPr>
              <a:t>FREMAP (s.f). </a:t>
            </a:r>
            <a:r>
              <a:rPr lang="es-ES" sz="1800" dirty="0">
                <a:effectLst/>
                <a:latin typeface="Calibri" panose="020F0502020204030204" pitchFamily="34" charset="0"/>
                <a:ea typeface="Calibri" panose="020F0502020204030204" pitchFamily="34" charset="0"/>
                <a:cs typeface="Times New Roman" panose="02020603050405020304" pitchFamily="18" charset="0"/>
              </a:rPr>
              <a:t>Guía para el cuidado de la espalda. </a:t>
            </a:r>
            <a:r>
              <a:rPr lang="es-E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https://www.icv.csic.es/prevencion/Documentos/manuales/Guia_para_el_cuidado_de_la_espalda.pdf </a:t>
            </a:r>
            <a:endParaRPr lang="es-E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n 3">
            <a:extLst>
              <a:ext uri="{FF2B5EF4-FFF2-40B4-BE49-F238E27FC236}">
                <a16:creationId xmlns:a16="http://schemas.microsoft.com/office/drawing/2014/main" id="{22D97CF5-D74F-45A5-8232-15AAA3895B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531" y="5738648"/>
            <a:ext cx="12266067" cy="1119352"/>
          </a:xfrm>
          <a:prstGeom prst="rect">
            <a:avLst/>
          </a:prstGeom>
        </p:spPr>
      </p:pic>
      <p:sp>
        <p:nvSpPr>
          <p:cNvPr id="6" name="CuadroTexto 5">
            <a:extLst>
              <a:ext uri="{FF2B5EF4-FFF2-40B4-BE49-F238E27FC236}">
                <a16:creationId xmlns:a16="http://schemas.microsoft.com/office/drawing/2014/main" id="{AA7F656E-8947-45E6-945F-F1B654BF4E98}"/>
              </a:ext>
            </a:extLst>
          </p:cNvPr>
          <p:cNvSpPr txBox="1"/>
          <p:nvPr/>
        </p:nvSpPr>
        <p:spPr>
          <a:xfrm>
            <a:off x="521367" y="360668"/>
            <a:ext cx="7862978" cy="727122"/>
          </a:xfrm>
          <a:prstGeom prst="rect">
            <a:avLst/>
          </a:prstGeom>
          <a:noFill/>
        </p:spPr>
        <p:txBody>
          <a:bodyPr wrap="square">
            <a:spAutoFit/>
          </a:bodyPr>
          <a:lstStyle/>
          <a:p>
            <a:pPr indent="180340" algn="just">
              <a:lnSpc>
                <a:spcPct val="150000"/>
              </a:lnSpc>
              <a:spcAft>
                <a:spcPts val="1000"/>
              </a:spcAft>
            </a:pPr>
            <a:r>
              <a:rPr lang="es-ES" sz="3000" b="1" dirty="0">
                <a:effectLst/>
                <a:latin typeface="Manjari" panose="02000503000000000000" pitchFamily="2" charset="0"/>
                <a:ea typeface="Times New Roman" panose="02020603050405020304" pitchFamily="18" charset="0"/>
                <a:cs typeface="Manjari" panose="02000503000000000000" pitchFamily="2" charset="0"/>
              </a:rPr>
              <a:t>Referencias</a:t>
            </a:r>
            <a:endParaRPr lang="es-CR" sz="3000" dirty="0">
              <a:effectLst/>
              <a:latin typeface="Manjari" panose="02000503000000000000" pitchFamily="2" charset="0"/>
              <a:ea typeface="Calibri" panose="020F0502020204030204" pitchFamily="34" charset="0"/>
              <a:cs typeface="Manjari" panose="02000503000000000000" pitchFamily="2" charset="0"/>
            </a:endParaRPr>
          </a:p>
        </p:txBody>
      </p:sp>
    </p:spTree>
    <p:extLst>
      <p:ext uri="{BB962C8B-B14F-4D97-AF65-F5344CB8AC3E}">
        <p14:creationId xmlns:p14="http://schemas.microsoft.com/office/powerpoint/2010/main" val="10693960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830DDCE-6BD5-4DB5-9EF0-14FC7E3F310A}"/>
              </a:ext>
            </a:extLst>
          </p:cNvPr>
          <p:cNvSpPr>
            <a:spLocks noGrp="1"/>
          </p:cNvSpPr>
          <p:nvPr>
            <p:ph idx="1"/>
          </p:nvPr>
        </p:nvSpPr>
        <p:spPr>
          <a:xfrm>
            <a:off x="521367" y="1396218"/>
            <a:ext cx="11365833" cy="4342430"/>
          </a:xfrm>
        </p:spPr>
        <p:txBody>
          <a:bodyPr>
            <a:normAutofit/>
          </a:bodyPr>
          <a:lstStyle/>
          <a:p>
            <a:pPr marL="0" indent="0" algn="just">
              <a:lnSpc>
                <a:spcPct val="107000"/>
              </a:lnSpc>
              <a:spcAft>
                <a:spcPts val="800"/>
              </a:spcAft>
              <a:buNone/>
            </a:pPr>
            <a:r>
              <a:rPr lang="es-CR" sz="1800" dirty="0">
                <a:effectLst/>
                <a:latin typeface="Calibri" panose="020F0502020204030204" pitchFamily="34" charset="0"/>
                <a:ea typeface="Calibri" panose="020F0502020204030204" pitchFamily="34" charset="0"/>
                <a:cs typeface="Times New Roman" panose="02020603050405020304" pitchFamily="18" charset="0"/>
              </a:rPr>
              <a:t>Gymvirtual. (2021). </a:t>
            </a:r>
            <a:r>
              <a:rPr lang="es-MX" sz="1800" dirty="0">
                <a:effectLst/>
                <a:latin typeface="Calibri" panose="020F0502020204030204" pitchFamily="34" charset="0"/>
                <a:ea typeface="Calibri" panose="020F0502020204030204" pitchFamily="34" charset="0"/>
                <a:cs typeface="Times New Roman" panose="02020603050405020304" pitchFamily="18" charset="0"/>
              </a:rPr>
              <a:t>Reto 7 piernas perfectas. </a:t>
            </a:r>
            <a:r>
              <a:rPr lang="es-CR"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https://www.youtube.com/watch?v=JfYPsfqYDVc</a:t>
            </a:r>
            <a:r>
              <a:rPr lang="es-CR" sz="1800"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lgn="just">
              <a:lnSpc>
                <a:spcPct val="107000"/>
              </a:lnSpc>
              <a:spcAft>
                <a:spcPts val="800"/>
              </a:spcAft>
              <a:buNone/>
            </a:pPr>
            <a:r>
              <a:rPr lang="es-CR" sz="1800" dirty="0">
                <a:effectLst/>
                <a:latin typeface="Calibri" panose="020F0502020204030204" pitchFamily="34" charset="0"/>
                <a:ea typeface="Calibri" panose="020F0502020204030204" pitchFamily="34" charset="0"/>
                <a:cs typeface="Times New Roman" panose="02020603050405020304" pitchFamily="18" charset="0"/>
              </a:rPr>
              <a:t>Hospital Universitario Clinico San Cecilio. (2020). Auto drenaje linfático. </a:t>
            </a:r>
            <a:r>
              <a:rPr lang="es-CR"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https://www.youtube.com/watch?v=bjMKhySMPzw</a:t>
            </a:r>
            <a:endParaRPr lang="es-C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s-MX" sz="1800" dirty="0">
                <a:effectLst/>
                <a:latin typeface="Calibri" panose="020F0502020204030204" pitchFamily="34" charset="0"/>
                <a:ea typeface="Calibri" panose="020F0502020204030204" pitchFamily="34" charset="0"/>
                <a:cs typeface="Times New Roman" panose="02020603050405020304" pitchFamily="18" charset="0"/>
              </a:rPr>
              <a:t>Instituto Nacional de Seguros de Costa Rica (2012). </a:t>
            </a:r>
            <a:r>
              <a:rPr lang="es-MX" sz="1800" i="1" dirty="0">
                <a:effectLst/>
                <a:latin typeface="Calibri" panose="020F0502020204030204" pitchFamily="34" charset="0"/>
                <a:ea typeface="Calibri" panose="020F0502020204030204" pitchFamily="34" charset="0"/>
                <a:cs typeface="Times New Roman" panose="02020603050405020304" pitchFamily="18" charset="0"/>
              </a:rPr>
              <a:t>Principios de ergonomía</a:t>
            </a:r>
            <a:r>
              <a:rPr lang="es-MX" sz="1800" dirty="0">
                <a:effectLst/>
                <a:latin typeface="Calibri" panose="020F0502020204030204" pitchFamily="34" charset="0"/>
                <a:ea typeface="Calibri" panose="020F0502020204030204" pitchFamily="34" charset="0"/>
                <a:cs typeface="Times New Roman" panose="02020603050405020304" pitchFamily="18" charset="0"/>
              </a:rPr>
              <a:t>. </a:t>
            </a:r>
            <a:r>
              <a:rPr lang="es-MX"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https://www.ins-cr.com/media/2631/1007800_principiosdeergonomc3ada_web.pdf</a:t>
            </a:r>
            <a:r>
              <a:rPr lang="es-MX" sz="1800" dirty="0">
                <a:effectLst/>
                <a:latin typeface="Calibri" panose="020F0502020204030204" pitchFamily="34" charset="0"/>
                <a:ea typeface="Calibri" panose="020F0502020204030204" pitchFamily="34" charset="0"/>
                <a:cs typeface="Times New Roman" panose="02020603050405020304" pitchFamily="18" charset="0"/>
              </a:rPr>
              <a:t>  </a:t>
            </a:r>
            <a:endParaRPr lang="es-C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s-ES" sz="1800" dirty="0">
                <a:effectLst/>
                <a:latin typeface="Calibri" panose="020F0502020204030204" pitchFamily="34" charset="0"/>
                <a:ea typeface="Calibri" panose="020F0502020204030204" pitchFamily="34" charset="0"/>
                <a:cs typeface="Times New Roman" panose="02020603050405020304" pitchFamily="18" charset="0"/>
              </a:rPr>
              <a:t>Imágenes: todas las imágenes son debidamente citadas a lo largo de la presentación. </a:t>
            </a:r>
            <a:endParaRPr lang="es-C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s-CR" sz="1800" dirty="0">
                <a:effectLst/>
                <a:latin typeface="Calibri" panose="020F0502020204030204" pitchFamily="34" charset="0"/>
                <a:ea typeface="Calibri" panose="020F0502020204030204" pitchFamily="34" charset="0"/>
                <a:cs typeface="Times New Roman" panose="02020603050405020304" pitchFamily="18" charset="0"/>
              </a:rPr>
              <a:t>Larrea, M. (2018). Automasaje zona de glúteos y lumbar</a:t>
            </a:r>
            <a:r>
              <a:rPr lang="es-MX" sz="1800" dirty="0">
                <a:effectLst/>
                <a:latin typeface="Calibri" panose="020F0502020204030204" pitchFamily="34" charset="0"/>
                <a:ea typeface="Calibri" panose="020F0502020204030204" pitchFamily="34" charset="0"/>
                <a:cs typeface="Times New Roman" panose="02020603050405020304" pitchFamily="18" charset="0"/>
              </a:rPr>
              <a:t>. </a:t>
            </a:r>
            <a:r>
              <a:rPr lang="es-CR"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https://www.youtube.com/watch?v=2NCRGdbuWEs</a:t>
            </a:r>
            <a:endParaRPr lang="es-CR"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r>
              <a:rPr lang="es-CR" sz="1800" dirty="0">
                <a:effectLst/>
                <a:latin typeface="Calibri" panose="020F0502020204030204" pitchFamily="34" charset="0"/>
                <a:ea typeface="Calibri" panose="020F0502020204030204" pitchFamily="34" charset="0"/>
                <a:cs typeface="Times New Roman" panose="02020603050405020304" pitchFamily="18" charset="0"/>
              </a:rPr>
              <a:t>López, A. (2020). Cuerpo y mente. </a:t>
            </a:r>
            <a:r>
              <a:rPr lang="es-MX" sz="1800" dirty="0">
                <a:effectLst/>
                <a:latin typeface="Calibri" panose="020F0502020204030204" pitchFamily="34" charset="0"/>
                <a:ea typeface="Calibri" panose="020F0502020204030204" pitchFamily="34" charset="0"/>
                <a:cs typeface="Times New Roman" panose="02020603050405020304" pitchFamily="18" charset="0"/>
              </a:rPr>
              <a:t>Automasaje de pies: relajante y anti dolor </a:t>
            </a:r>
            <a:r>
              <a:rPr lang="es-CR"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https://www.cuerpomente.com/salud-natural/ejercicios/automasaje-de-pies-relajante_180</a:t>
            </a:r>
            <a:endParaRPr lang="es-C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7000"/>
              </a:lnSpc>
              <a:spcAft>
                <a:spcPts val="800"/>
              </a:spcAft>
              <a:buNone/>
            </a:pPr>
            <a:endParaRPr lang="es-CR"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n 3">
            <a:extLst>
              <a:ext uri="{FF2B5EF4-FFF2-40B4-BE49-F238E27FC236}">
                <a16:creationId xmlns:a16="http://schemas.microsoft.com/office/drawing/2014/main" id="{22D97CF5-D74F-45A5-8232-15AAA3895B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531" y="5738648"/>
            <a:ext cx="12266067" cy="1119352"/>
          </a:xfrm>
          <a:prstGeom prst="rect">
            <a:avLst/>
          </a:prstGeom>
        </p:spPr>
      </p:pic>
      <p:sp>
        <p:nvSpPr>
          <p:cNvPr id="6" name="CuadroTexto 5">
            <a:extLst>
              <a:ext uri="{FF2B5EF4-FFF2-40B4-BE49-F238E27FC236}">
                <a16:creationId xmlns:a16="http://schemas.microsoft.com/office/drawing/2014/main" id="{AA7F656E-8947-45E6-945F-F1B654BF4E98}"/>
              </a:ext>
            </a:extLst>
          </p:cNvPr>
          <p:cNvSpPr txBox="1"/>
          <p:nvPr/>
        </p:nvSpPr>
        <p:spPr>
          <a:xfrm>
            <a:off x="521367" y="360668"/>
            <a:ext cx="7862978" cy="727122"/>
          </a:xfrm>
          <a:prstGeom prst="rect">
            <a:avLst/>
          </a:prstGeom>
          <a:noFill/>
        </p:spPr>
        <p:txBody>
          <a:bodyPr wrap="square">
            <a:spAutoFit/>
          </a:bodyPr>
          <a:lstStyle/>
          <a:p>
            <a:pPr indent="180340" algn="just">
              <a:lnSpc>
                <a:spcPct val="150000"/>
              </a:lnSpc>
              <a:spcAft>
                <a:spcPts val="1000"/>
              </a:spcAft>
            </a:pPr>
            <a:r>
              <a:rPr lang="es-ES" sz="3000" b="1" dirty="0">
                <a:effectLst/>
                <a:latin typeface="Manjari" panose="02000503000000000000" pitchFamily="2" charset="0"/>
                <a:ea typeface="Times New Roman" panose="02020603050405020304" pitchFamily="18" charset="0"/>
                <a:cs typeface="Manjari" panose="02000503000000000000" pitchFamily="2" charset="0"/>
              </a:rPr>
              <a:t>Referencias</a:t>
            </a:r>
            <a:endParaRPr lang="es-CR" sz="3000" dirty="0">
              <a:effectLst/>
              <a:latin typeface="Manjari" panose="02000503000000000000" pitchFamily="2" charset="0"/>
              <a:ea typeface="Calibri" panose="020F0502020204030204" pitchFamily="34" charset="0"/>
              <a:cs typeface="Manjari" panose="02000503000000000000" pitchFamily="2" charset="0"/>
            </a:endParaRPr>
          </a:p>
        </p:txBody>
      </p:sp>
    </p:spTree>
    <p:extLst>
      <p:ext uri="{BB962C8B-B14F-4D97-AF65-F5344CB8AC3E}">
        <p14:creationId xmlns:p14="http://schemas.microsoft.com/office/powerpoint/2010/main" val="27472159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830DDCE-6BD5-4DB5-9EF0-14FC7E3F310A}"/>
              </a:ext>
            </a:extLst>
          </p:cNvPr>
          <p:cNvSpPr>
            <a:spLocks noGrp="1"/>
          </p:cNvSpPr>
          <p:nvPr>
            <p:ph idx="1"/>
          </p:nvPr>
        </p:nvSpPr>
        <p:spPr>
          <a:xfrm>
            <a:off x="521367" y="1396218"/>
            <a:ext cx="11365833" cy="4342430"/>
          </a:xfrm>
        </p:spPr>
        <p:txBody>
          <a:bodyPr>
            <a:normAutofit/>
          </a:bodyPr>
          <a:lstStyle/>
          <a:p>
            <a:pPr marL="0" indent="0">
              <a:lnSpc>
                <a:spcPct val="107000"/>
              </a:lnSpc>
              <a:spcAft>
                <a:spcPts val="800"/>
              </a:spcAft>
              <a:buNone/>
            </a:pPr>
            <a:r>
              <a:rPr lang="es-CR" sz="1800" dirty="0">
                <a:effectLst/>
                <a:latin typeface="Calibri" panose="020F0502020204030204" pitchFamily="34" charset="0"/>
                <a:ea typeface="Calibri" panose="020F0502020204030204" pitchFamily="34" charset="0"/>
                <a:cs typeface="Times New Roman" panose="02020603050405020304" pitchFamily="18" charset="0"/>
              </a:rPr>
              <a:t>Meraz, L. (s.f). </a:t>
            </a:r>
            <a:r>
              <a:rPr lang="es-MX" sz="1800" dirty="0">
                <a:effectLst/>
                <a:latin typeface="Calibri" panose="020F0502020204030204" pitchFamily="34" charset="0"/>
                <a:ea typeface="Calibri" panose="020F0502020204030204" pitchFamily="34" charset="0"/>
                <a:cs typeface="Times New Roman" panose="02020603050405020304" pitchFamily="18" charset="0"/>
              </a:rPr>
              <a:t>Automasaje práctico para después de hacer ejercicio</a:t>
            </a:r>
            <a:r>
              <a:rPr lang="es-CR" sz="1800" dirty="0">
                <a:effectLst/>
                <a:latin typeface="Calibri" panose="020F0502020204030204" pitchFamily="34" charset="0"/>
                <a:ea typeface="Calibri" panose="020F0502020204030204" pitchFamily="34" charset="0"/>
                <a:cs typeface="Times New Roman" panose="02020603050405020304" pitchFamily="18" charset="0"/>
              </a:rPr>
              <a:t>. </a:t>
            </a:r>
            <a:r>
              <a:rPr lang="es-CR"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https://www.salud180.com/salud-a-z/automasaje-practico-para-despues-de-hacer-ejercicio</a:t>
            </a:r>
            <a:endParaRPr lang="es-C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s-CR" sz="1800" dirty="0">
                <a:effectLst/>
                <a:latin typeface="Calibri" panose="020F0502020204030204" pitchFamily="34" charset="0"/>
                <a:ea typeface="Calibri" panose="020F0502020204030204" pitchFamily="34" charset="0"/>
                <a:cs typeface="Times New Roman" panose="02020603050405020304" pitchFamily="18" charset="0"/>
              </a:rPr>
              <a:t>Rogado, E. (2020). Drenaje linfático facial. </a:t>
            </a:r>
            <a:r>
              <a:rPr lang="es-CR"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https://www.youtube.com/watch?v=xYwsZqQ8Thw</a:t>
            </a:r>
            <a:endParaRPr lang="es-C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s-CR" sz="1800" dirty="0">
                <a:effectLst/>
                <a:latin typeface="Calibri" panose="020F0502020204030204" pitchFamily="34" charset="0"/>
                <a:ea typeface="Calibri" panose="020F0502020204030204" pitchFamily="34" charset="0"/>
                <a:cs typeface="Times New Roman" panose="02020603050405020304" pitchFamily="18" charset="0"/>
              </a:rPr>
              <a:t>Rogado E. (s.f). Flacidez en brazos. </a:t>
            </a:r>
            <a:r>
              <a:rPr lang="es-CR"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https://www.youtube.com/watch?v=P_E4ReaXi0Y</a:t>
            </a:r>
            <a:endParaRPr lang="es-C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s-CR" sz="1800" dirty="0">
                <a:effectLst/>
                <a:latin typeface="Calibri" panose="020F0502020204030204" pitchFamily="34" charset="0"/>
                <a:ea typeface="Calibri" panose="020F0502020204030204" pitchFamily="34" charset="0"/>
                <a:cs typeface="Times New Roman" panose="02020603050405020304" pitchFamily="18" charset="0"/>
              </a:rPr>
              <a:t>Runners world (2019).Masaje fascitis plantar.  </a:t>
            </a:r>
            <a:r>
              <a:rPr lang="es-CR"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https://www.runnersworld.com/es/salud-lesiones-runner/a2001394/fascitis-plantar-remedios/</a:t>
            </a:r>
            <a:endParaRPr lang="es-C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s-CR" sz="1800" dirty="0">
                <a:effectLst/>
                <a:latin typeface="Calibri" panose="020F0502020204030204" pitchFamily="34" charset="0"/>
                <a:ea typeface="Calibri" panose="020F0502020204030204" pitchFamily="34" charset="0"/>
                <a:cs typeface="Times New Roman" panose="02020603050405020304" pitchFamily="18" charset="0"/>
              </a:rPr>
              <a:t>Templo del masaje (2022). </a:t>
            </a:r>
            <a:r>
              <a:rPr lang="es-MX" sz="1800" dirty="0">
                <a:effectLst/>
                <a:latin typeface="Calibri" panose="020F0502020204030204" pitchFamily="34" charset="0"/>
                <a:ea typeface="Calibri" panose="020F0502020204030204" pitchFamily="34" charset="0"/>
                <a:cs typeface="Times New Roman" panose="02020603050405020304" pitchFamily="18" charset="0"/>
              </a:rPr>
              <a:t>Automasaje en pies</a:t>
            </a:r>
            <a:r>
              <a:rPr lang="es-CR" sz="1800" dirty="0">
                <a:effectLst/>
                <a:latin typeface="Calibri" panose="020F0502020204030204" pitchFamily="34" charset="0"/>
                <a:ea typeface="Calibri" panose="020F0502020204030204" pitchFamily="34" charset="0"/>
                <a:cs typeface="Times New Roman" panose="02020603050405020304" pitchFamily="18" charset="0"/>
              </a:rPr>
              <a:t>. </a:t>
            </a:r>
            <a:r>
              <a:rPr lang="es-CR"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https://www.youtube.com/watch?v=Od6tOsrI44c</a:t>
            </a:r>
            <a:endParaRPr lang="es-C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s-CR" sz="1800" dirty="0">
                <a:effectLst/>
                <a:latin typeface="Calibri" panose="020F0502020204030204" pitchFamily="34" charset="0"/>
                <a:ea typeface="Calibri" panose="020F0502020204030204" pitchFamily="34" charset="0"/>
                <a:cs typeface="Times New Roman" panose="02020603050405020304" pitchFamily="18" charset="0"/>
              </a:rPr>
              <a:t>Templo de masaje. (s.f). Automasaje para dormir. </a:t>
            </a:r>
            <a:r>
              <a:rPr lang="es-CR"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https://www.youtube.com/watch?v=HoF_dzffxuo</a:t>
            </a:r>
            <a:endParaRPr lang="es-C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s-CR" sz="1800" dirty="0">
                <a:effectLst/>
                <a:latin typeface="Calibri" panose="020F0502020204030204" pitchFamily="34" charset="0"/>
                <a:ea typeface="Calibri" panose="020F0502020204030204" pitchFamily="34" charset="0"/>
                <a:cs typeface="Times New Roman" panose="02020603050405020304" pitchFamily="18" charset="0"/>
              </a:rPr>
              <a:t>Videotrends (2019). Automasaje para levantar glúteos</a:t>
            </a:r>
            <a:r>
              <a:rPr lang="es-MX" sz="1800" dirty="0">
                <a:effectLst/>
                <a:latin typeface="Calibri" panose="020F0502020204030204" pitchFamily="34" charset="0"/>
                <a:ea typeface="Calibri" panose="020F0502020204030204" pitchFamily="34" charset="0"/>
                <a:cs typeface="Times New Roman" panose="02020603050405020304" pitchFamily="18" charset="0"/>
              </a:rPr>
              <a:t>. </a:t>
            </a:r>
            <a:r>
              <a:rPr lang="es-CR"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https://www.youtube.com/watch?v=FmXhaBRUAQE</a:t>
            </a:r>
            <a:endParaRPr lang="es-C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468000">
              <a:lnSpc>
                <a:spcPct val="150000"/>
              </a:lnSpc>
              <a:spcBef>
                <a:spcPts val="0"/>
              </a:spcBef>
              <a:buNone/>
            </a:pPr>
            <a:endParaRPr lang="es-ES" sz="2000" dirty="0">
              <a:latin typeface="Manjari" panose="02000503000000000000" pitchFamily="2" charset="0"/>
              <a:cs typeface="Manjari" panose="02000503000000000000" pitchFamily="2" charset="0"/>
            </a:endParaRPr>
          </a:p>
        </p:txBody>
      </p:sp>
      <p:pic>
        <p:nvPicPr>
          <p:cNvPr id="4" name="Imagen 3">
            <a:extLst>
              <a:ext uri="{FF2B5EF4-FFF2-40B4-BE49-F238E27FC236}">
                <a16:creationId xmlns:a16="http://schemas.microsoft.com/office/drawing/2014/main" id="{22D97CF5-D74F-45A5-8232-15AAA3895B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531" y="5738648"/>
            <a:ext cx="12266067" cy="1119352"/>
          </a:xfrm>
          <a:prstGeom prst="rect">
            <a:avLst/>
          </a:prstGeom>
        </p:spPr>
      </p:pic>
      <p:sp>
        <p:nvSpPr>
          <p:cNvPr id="6" name="CuadroTexto 5">
            <a:extLst>
              <a:ext uri="{FF2B5EF4-FFF2-40B4-BE49-F238E27FC236}">
                <a16:creationId xmlns:a16="http://schemas.microsoft.com/office/drawing/2014/main" id="{AA7F656E-8947-45E6-945F-F1B654BF4E98}"/>
              </a:ext>
            </a:extLst>
          </p:cNvPr>
          <p:cNvSpPr txBox="1"/>
          <p:nvPr/>
        </p:nvSpPr>
        <p:spPr>
          <a:xfrm>
            <a:off x="521367" y="360668"/>
            <a:ext cx="7862978" cy="727122"/>
          </a:xfrm>
          <a:prstGeom prst="rect">
            <a:avLst/>
          </a:prstGeom>
          <a:noFill/>
        </p:spPr>
        <p:txBody>
          <a:bodyPr wrap="square">
            <a:spAutoFit/>
          </a:bodyPr>
          <a:lstStyle/>
          <a:p>
            <a:pPr indent="180340" algn="just">
              <a:lnSpc>
                <a:spcPct val="150000"/>
              </a:lnSpc>
              <a:spcAft>
                <a:spcPts val="1000"/>
              </a:spcAft>
            </a:pPr>
            <a:r>
              <a:rPr lang="es-ES" sz="3000" b="1" dirty="0">
                <a:effectLst/>
                <a:latin typeface="Manjari" panose="02000503000000000000" pitchFamily="2" charset="0"/>
                <a:ea typeface="Times New Roman" panose="02020603050405020304" pitchFamily="18" charset="0"/>
                <a:cs typeface="Manjari" panose="02000503000000000000" pitchFamily="2" charset="0"/>
              </a:rPr>
              <a:t>Referencias</a:t>
            </a:r>
            <a:endParaRPr lang="es-CR" sz="3000" dirty="0">
              <a:effectLst/>
              <a:latin typeface="Manjari" panose="02000503000000000000" pitchFamily="2" charset="0"/>
              <a:ea typeface="Calibri" panose="020F0502020204030204" pitchFamily="34" charset="0"/>
              <a:cs typeface="Manjari" panose="02000503000000000000" pitchFamily="2" charset="0"/>
            </a:endParaRPr>
          </a:p>
        </p:txBody>
      </p:sp>
    </p:spTree>
    <p:extLst>
      <p:ext uri="{BB962C8B-B14F-4D97-AF65-F5344CB8AC3E}">
        <p14:creationId xmlns:p14="http://schemas.microsoft.com/office/powerpoint/2010/main" val="3785451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Logotipo, Icono&#10;&#10;Descripción generada automáticamente">
            <a:extLst>
              <a:ext uri="{FF2B5EF4-FFF2-40B4-BE49-F238E27FC236}">
                <a16:creationId xmlns:a16="http://schemas.microsoft.com/office/drawing/2014/main" id="{537EFEE5-6DB7-4816-A57A-B0E150E62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9641" y="0"/>
            <a:ext cx="2362359" cy="1306296"/>
          </a:xfrm>
          <a:prstGeom prst="rect">
            <a:avLst/>
          </a:prstGeom>
        </p:spPr>
      </p:pic>
      <p:sp>
        <p:nvSpPr>
          <p:cNvPr id="8" name="Marcador de contenido 2">
            <a:extLst>
              <a:ext uri="{FF2B5EF4-FFF2-40B4-BE49-F238E27FC236}">
                <a16:creationId xmlns:a16="http://schemas.microsoft.com/office/drawing/2014/main" id="{1735E468-972E-4699-8E58-70525C8F593E}"/>
              </a:ext>
            </a:extLst>
          </p:cNvPr>
          <p:cNvSpPr txBox="1">
            <a:spLocks/>
          </p:cNvSpPr>
          <p:nvPr/>
        </p:nvSpPr>
        <p:spPr>
          <a:xfrm>
            <a:off x="393895" y="1444695"/>
            <a:ext cx="10837322" cy="43612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s-ES" sz="2000" b="1" i="1" dirty="0">
                <a:latin typeface="Manjari" panose="02000503000000000000"/>
              </a:rPr>
              <a:t>Opción 1 para automasaje en abdomen</a:t>
            </a:r>
          </a:p>
          <a:p>
            <a:pPr>
              <a:lnSpc>
                <a:spcPct val="150000"/>
              </a:lnSpc>
              <a:spcBef>
                <a:spcPts val="0"/>
              </a:spcBef>
            </a:pPr>
            <a:r>
              <a:rPr lang="es-ES" sz="2000" dirty="0">
                <a:latin typeface="Manjari" panose="02000503000000000000"/>
              </a:rPr>
              <a:t>La postura más recomendada es la posición decúbito supino, puede ser sobre camilla o sobre el suelo. Se recomienda flexionar los miembros inferiores (pueden utilizarse almohadas debajo de la rodilla para mayor comodidad), de manera que los pies queden en contacto con la superficie de apoyo, esta postura permite mayor relajación en la zona del abdomen. </a:t>
            </a:r>
          </a:p>
          <a:p>
            <a:pPr>
              <a:lnSpc>
                <a:spcPct val="150000"/>
              </a:lnSpc>
              <a:spcBef>
                <a:spcPts val="0"/>
              </a:spcBef>
            </a:pPr>
            <a:r>
              <a:rPr lang="es-ES" sz="2000" dirty="0">
                <a:latin typeface="Manjari" panose="02000503000000000000"/>
              </a:rPr>
              <a:t>Puede colocar una almohada para la cabeza, esto le aportará mayor comodidad. </a:t>
            </a:r>
          </a:p>
        </p:txBody>
      </p:sp>
      <p:sp>
        <p:nvSpPr>
          <p:cNvPr id="9" name="CuadroTexto 8">
            <a:extLst>
              <a:ext uri="{FF2B5EF4-FFF2-40B4-BE49-F238E27FC236}">
                <a16:creationId xmlns:a16="http://schemas.microsoft.com/office/drawing/2014/main" id="{8FE26FB6-9431-4353-AF94-7900A3FA4D24}"/>
              </a:ext>
            </a:extLst>
          </p:cNvPr>
          <p:cNvSpPr txBox="1"/>
          <p:nvPr/>
        </p:nvSpPr>
        <p:spPr>
          <a:xfrm>
            <a:off x="6773095" y="5130730"/>
            <a:ext cx="3976468" cy="738664"/>
          </a:xfrm>
          <a:prstGeom prst="rect">
            <a:avLst/>
          </a:prstGeom>
          <a:noFill/>
        </p:spPr>
        <p:txBody>
          <a:bodyPr wrap="square">
            <a:spAutoFit/>
          </a:bodyPr>
          <a:lstStyle/>
          <a:p>
            <a:r>
              <a:rPr lang="es-CR" sz="1400" dirty="0"/>
              <a:t>Fuente de imagen: Fisioonline. (s.f). Masaje para el estreñimiento</a:t>
            </a:r>
            <a:r>
              <a:rPr lang="es-MX" sz="1400" dirty="0"/>
              <a:t>.</a:t>
            </a:r>
            <a:r>
              <a:rPr lang="es-CR" sz="1400" dirty="0"/>
              <a:t> </a:t>
            </a:r>
            <a:r>
              <a:rPr lang="es-CR" sz="1400" dirty="0">
                <a:hlinkClick r:id="rId4"/>
              </a:rPr>
              <a:t>https://www.youtube.com/watch?v=Cg55m5c-uD4</a:t>
            </a:r>
            <a:r>
              <a:rPr lang="es-CR" sz="1400" dirty="0"/>
              <a:t> </a:t>
            </a:r>
          </a:p>
        </p:txBody>
      </p:sp>
      <p:sp>
        <p:nvSpPr>
          <p:cNvPr id="10" name="Título 1">
            <a:extLst>
              <a:ext uri="{FF2B5EF4-FFF2-40B4-BE49-F238E27FC236}">
                <a16:creationId xmlns:a16="http://schemas.microsoft.com/office/drawing/2014/main" id="{D4881C13-FD66-4A8F-BC4B-232DD073E3D1}"/>
              </a:ext>
            </a:extLst>
          </p:cNvPr>
          <p:cNvSpPr txBox="1">
            <a:spLocks/>
          </p:cNvSpPr>
          <p:nvPr/>
        </p:nvSpPr>
        <p:spPr>
          <a:xfrm>
            <a:off x="562708" y="370546"/>
            <a:ext cx="10515600" cy="66135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000" b="1" dirty="0">
                <a:latin typeface="Manjari" panose="02000503000000000000" pitchFamily="2" charset="0"/>
                <a:cs typeface="Manjari" panose="02000503000000000000" pitchFamily="2" charset="0"/>
              </a:rPr>
              <a:t>Higiene postural para la realización de automasaje</a:t>
            </a:r>
            <a:endParaRPr lang="es-CR" sz="3000" b="1" i="1" dirty="0">
              <a:latin typeface="Manjari" panose="02000503000000000000" pitchFamily="2" charset="0"/>
              <a:cs typeface="Manjari" panose="02000503000000000000" pitchFamily="2" charset="0"/>
            </a:endParaRPr>
          </a:p>
        </p:txBody>
      </p:sp>
      <p:pic>
        <p:nvPicPr>
          <p:cNvPr id="6" name="Imagen 5">
            <a:extLst>
              <a:ext uri="{FF2B5EF4-FFF2-40B4-BE49-F238E27FC236}">
                <a16:creationId xmlns:a16="http://schemas.microsoft.com/office/drawing/2014/main" id="{D0EFB4E7-A787-4B14-8172-C6DFA0EF22DA}"/>
              </a:ext>
            </a:extLst>
          </p:cNvPr>
          <p:cNvPicPr>
            <a:picLocks noChangeAspect="1"/>
          </p:cNvPicPr>
          <p:nvPr/>
        </p:nvPicPr>
        <p:blipFill rotWithShape="1">
          <a:blip r:embed="rId5"/>
          <a:srcRect l="43859" t="36375" r="11141" b="24131"/>
          <a:stretch/>
        </p:blipFill>
        <p:spPr>
          <a:xfrm>
            <a:off x="1768349" y="4292564"/>
            <a:ext cx="4821137" cy="2378943"/>
          </a:xfrm>
          <a:prstGeom prst="rect">
            <a:avLst/>
          </a:prstGeom>
        </p:spPr>
      </p:pic>
    </p:spTree>
    <p:extLst>
      <p:ext uri="{BB962C8B-B14F-4D97-AF65-F5344CB8AC3E}">
        <p14:creationId xmlns:p14="http://schemas.microsoft.com/office/powerpoint/2010/main" val="1264244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Logotipo, Icono&#10;&#10;Descripción generada automáticamente">
            <a:extLst>
              <a:ext uri="{FF2B5EF4-FFF2-40B4-BE49-F238E27FC236}">
                <a16:creationId xmlns:a16="http://schemas.microsoft.com/office/drawing/2014/main" id="{537EFEE5-6DB7-4816-A57A-B0E150E62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9641" y="0"/>
            <a:ext cx="2362359" cy="1306296"/>
          </a:xfrm>
          <a:prstGeom prst="rect">
            <a:avLst/>
          </a:prstGeom>
        </p:spPr>
      </p:pic>
      <p:sp>
        <p:nvSpPr>
          <p:cNvPr id="8" name="Marcador de contenido 2">
            <a:extLst>
              <a:ext uri="{FF2B5EF4-FFF2-40B4-BE49-F238E27FC236}">
                <a16:creationId xmlns:a16="http://schemas.microsoft.com/office/drawing/2014/main" id="{1735E468-972E-4699-8E58-70525C8F593E}"/>
              </a:ext>
            </a:extLst>
          </p:cNvPr>
          <p:cNvSpPr txBox="1">
            <a:spLocks/>
          </p:cNvSpPr>
          <p:nvPr/>
        </p:nvSpPr>
        <p:spPr>
          <a:xfrm>
            <a:off x="393894" y="1430628"/>
            <a:ext cx="11798105" cy="23395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s-ES" sz="2000" b="1" i="1" dirty="0">
                <a:latin typeface="Manjari" panose="02000503000000000000"/>
              </a:rPr>
              <a:t>Opción 2 para automasaje en abdomen</a:t>
            </a:r>
          </a:p>
          <a:p>
            <a:pPr>
              <a:lnSpc>
                <a:spcPct val="150000"/>
              </a:lnSpc>
              <a:spcBef>
                <a:spcPts val="0"/>
              </a:spcBef>
            </a:pPr>
            <a:r>
              <a:rPr lang="es-ES" sz="2000" dirty="0">
                <a:latin typeface="Manjari" panose="02000503000000000000"/>
              </a:rPr>
              <a:t>Otra postura muy recomendada es la posición semifowler. En este caso lo recomendado es utilizar una camilla reclinable o procurar realizar las adaptaciones sobre el suelo. </a:t>
            </a:r>
          </a:p>
          <a:p>
            <a:pPr>
              <a:lnSpc>
                <a:spcPct val="150000"/>
              </a:lnSpc>
              <a:spcBef>
                <a:spcPts val="0"/>
              </a:spcBef>
            </a:pPr>
            <a:r>
              <a:rPr lang="es-ES" sz="2000" dirty="0">
                <a:latin typeface="Manjari" panose="02000503000000000000"/>
              </a:rPr>
              <a:t>Los miembros inferiores pueden permanecer estirados, sin embargo, para mayor relajación, se recomienda flexionarlos y colocar una almohada en la zona poplítea como para mayor reposo. </a:t>
            </a:r>
          </a:p>
        </p:txBody>
      </p:sp>
      <p:sp>
        <p:nvSpPr>
          <p:cNvPr id="9" name="CuadroTexto 8">
            <a:extLst>
              <a:ext uri="{FF2B5EF4-FFF2-40B4-BE49-F238E27FC236}">
                <a16:creationId xmlns:a16="http://schemas.microsoft.com/office/drawing/2014/main" id="{8FE26FB6-9431-4353-AF94-7900A3FA4D24}"/>
              </a:ext>
            </a:extLst>
          </p:cNvPr>
          <p:cNvSpPr txBox="1"/>
          <p:nvPr/>
        </p:nvSpPr>
        <p:spPr>
          <a:xfrm>
            <a:off x="0" y="5916972"/>
            <a:ext cx="7033845" cy="1015663"/>
          </a:xfrm>
          <a:prstGeom prst="rect">
            <a:avLst/>
          </a:prstGeom>
          <a:noFill/>
        </p:spPr>
        <p:txBody>
          <a:bodyPr wrap="square">
            <a:spAutoFit/>
          </a:bodyPr>
          <a:lstStyle/>
          <a:p>
            <a:r>
              <a:rPr lang="es-CR" sz="1200" dirty="0"/>
              <a:t>Fuente de imagen: SURA. (s.f). Protocolos de enfermería. </a:t>
            </a:r>
            <a:r>
              <a:rPr lang="es-CR" sz="1200" dirty="0">
                <a:solidFill>
                  <a:schemeClr val="accent1"/>
                </a:solidFill>
              </a:rPr>
              <a:t> </a:t>
            </a:r>
            <a:r>
              <a:rPr lang="es-CR" sz="1200" u="sng" dirty="0">
                <a:solidFill>
                  <a:srgbClr val="0070C0"/>
                </a:solidFill>
              </a:rPr>
              <a:t>https://www.segurossura.com.co/boletincovid191/Accesos-directos-salud/Documentos/Protocolos-enfermeria-urgencias%E2%80%93UCRI/PROTOCOLO%20DE%20ENFERMER%C3%8DA%20PREVENCI%C3%93N%20DE%20%C3%9ALCERAS%20POR%20PRESI%C3%93N%20%20URGENCIAS%20Y%20UCRI%20SURA.pdf   </a:t>
            </a:r>
          </a:p>
        </p:txBody>
      </p:sp>
      <p:sp>
        <p:nvSpPr>
          <p:cNvPr id="10" name="Título 1">
            <a:extLst>
              <a:ext uri="{FF2B5EF4-FFF2-40B4-BE49-F238E27FC236}">
                <a16:creationId xmlns:a16="http://schemas.microsoft.com/office/drawing/2014/main" id="{D4881C13-FD66-4A8F-BC4B-232DD073E3D1}"/>
              </a:ext>
            </a:extLst>
          </p:cNvPr>
          <p:cNvSpPr txBox="1">
            <a:spLocks/>
          </p:cNvSpPr>
          <p:nvPr/>
        </p:nvSpPr>
        <p:spPr>
          <a:xfrm>
            <a:off x="562708" y="370546"/>
            <a:ext cx="10515600" cy="66135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000" b="1" dirty="0">
                <a:latin typeface="Manjari" panose="02000503000000000000" pitchFamily="2" charset="0"/>
                <a:cs typeface="Manjari" panose="02000503000000000000" pitchFamily="2" charset="0"/>
              </a:rPr>
              <a:t>Higiene postural para la realización de automasaje</a:t>
            </a:r>
            <a:endParaRPr lang="es-CR" sz="3000" b="1" i="1" dirty="0">
              <a:latin typeface="Manjari" panose="02000503000000000000" pitchFamily="2" charset="0"/>
              <a:cs typeface="Manjari" panose="02000503000000000000" pitchFamily="2" charset="0"/>
            </a:endParaRPr>
          </a:p>
        </p:txBody>
      </p:sp>
      <p:pic>
        <p:nvPicPr>
          <p:cNvPr id="3" name="Imagen 2">
            <a:extLst>
              <a:ext uri="{FF2B5EF4-FFF2-40B4-BE49-F238E27FC236}">
                <a16:creationId xmlns:a16="http://schemas.microsoft.com/office/drawing/2014/main" id="{86582177-321F-41B2-932F-BC9C8BCA5407}"/>
              </a:ext>
            </a:extLst>
          </p:cNvPr>
          <p:cNvPicPr>
            <a:picLocks noChangeAspect="1"/>
          </p:cNvPicPr>
          <p:nvPr/>
        </p:nvPicPr>
        <p:blipFill rotWithShape="1">
          <a:blip r:embed="rId4"/>
          <a:srcRect l="59365" t="42844" r="10635" b="36324"/>
          <a:stretch/>
        </p:blipFill>
        <p:spPr>
          <a:xfrm>
            <a:off x="1104314" y="4059541"/>
            <a:ext cx="4656559" cy="1817989"/>
          </a:xfrm>
          <a:prstGeom prst="rect">
            <a:avLst/>
          </a:prstGeom>
        </p:spPr>
      </p:pic>
      <p:pic>
        <p:nvPicPr>
          <p:cNvPr id="1026" name="Picture 2">
            <a:extLst>
              <a:ext uri="{FF2B5EF4-FFF2-40B4-BE49-F238E27FC236}">
                <a16:creationId xmlns:a16="http://schemas.microsoft.com/office/drawing/2014/main" id="{A9ECF61D-CE4E-41DA-81CF-E1F0842BBC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3845" y="3693329"/>
            <a:ext cx="4881489" cy="2550412"/>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id="{30718EE2-3EB9-47A3-8E20-58CDE4844DB3}"/>
              </a:ext>
            </a:extLst>
          </p:cNvPr>
          <p:cNvSpPr txBox="1"/>
          <p:nvPr/>
        </p:nvSpPr>
        <p:spPr>
          <a:xfrm>
            <a:off x="7186245" y="5916971"/>
            <a:ext cx="5005753" cy="461665"/>
          </a:xfrm>
          <a:prstGeom prst="rect">
            <a:avLst/>
          </a:prstGeom>
          <a:noFill/>
        </p:spPr>
        <p:txBody>
          <a:bodyPr wrap="square">
            <a:spAutoFit/>
          </a:bodyPr>
          <a:lstStyle/>
          <a:p>
            <a:r>
              <a:rPr lang="es-CR" sz="1200" dirty="0"/>
              <a:t>Fuente de imagen: VIP enfermería. (s.f). Posiciones anatómicas. </a:t>
            </a:r>
            <a:r>
              <a:rPr lang="es-CR" sz="1200" dirty="0">
                <a:hlinkClick r:id="rId6"/>
              </a:rPr>
              <a:t>http://mural.uv.es/vipenfer/tecnicas_cuidados_posicionesAnatomicas.html</a:t>
            </a:r>
            <a:r>
              <a:rPr lang="es-CR" sz="1200" dirty="0"/>
              <a:t>  </a:t>
            </a:r>
            <a:endParaRPr lang="es-CR" sz="1200" dirty="0">
              <a:solidFill>
                <a:schemeClr val="accent1"/>
              </a:solidFill>
            </a:endParaRPr>
          </a:p>
        </p:txBody>
      </p:sp>
    </p:spTree>
    <p:extLst>
      <p:ext uri="{BB962C8B-B14F-4D97-AF65-F5344CB8AC3E}">
        <p14:creationId xmlns:p14="http://schemas.microsoft.com/office/powerpoint/2010/main" val="17753595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Logotipo, Icono&#10;&#10;Descripción generada automáticamente">
            <a:extLst>
              <a:ext uri="{FF2B5EF4-FFF2-40B4-BE49-F238E27FC236}">
                <a16:creationId xmlns:a16="http://schemas.microsoft.com/office/drawing/2014/main" id="{537EFEE5-6DB7-4816-A57A-B0E150E62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9641" y="0"/>
            <a:ext cx="2362359" cy="1306296"/>
          </a:xfrm>
          <a:prstGeom prst="rect">
            <a:avLst/>
          </a:prstGeom>
        </p:spPr>
      </p:pic>
      <p:sp>
        <p:nvSpPr>
          <p:cNvPr id="8" name="Marcador de contenido 2">
            <a:extLst>
              <a:ext uri="{FF2B5EF4-FFF2-40B4-BE49-F238E27FC236}">
                <a16:creationId xmlns:a16="http://schemas.microsoft.com/office/drawing/2014/main" id="{1735E468-972E-4699-8E58-70525C8F593E}"/>
              </a:ext>
            </a:extLst>
          </p:cNvPr>
          <p:cNvSpPr txBox="1">
            <a:spLocks/>
          </p:cNvSpPr>
          <p:nvPr/>
        </p:nvSpPr>
        <p:spPr>
          <a:xfrm>
            <a:off x="393895" y="1774599"/>
            <a:ext cx="6597748" cy="43612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s-ES" sz="2000" b="1" i="1" dirty="0">
                <a:latin typeface="Manjari" panose="02000503000000000000"/>
              </a:rPr>
              <a:t>Opción 2 para automasaje en glúteos</a:t>
            </a:r>
          </a:p>
          <a:p>
            <a:pPr>
              <a:lnSpc>
                <a:spcPct val="150000"/>
              </a:lnSpc>
              <a:spcBef>
                <a:spcPts val="0"/>
              </a:spcBef>
            </a:pPr>
            <a:r>
              <a:rPr lang="es-ES" sz="2000" dirty="0">
                <a:latin typeface="Manjari" panose="02000503000000000000"/>
              </a:rPr>
              <a:t>Aunque no es la opción más relajante, se puede realizar masaje en posición de bipedestación.  </a:t>
            </a:r>
          </a:p>
          <a:p>
            <a:pPr>
              <a:lnSpc>
                <a:spcPct val="150000"/>
              </a:lnSpc>
              <a:spcBef>
                <a:spcPts val="0"/>
              </a:spcBef>
            </a:pPr>
            <a:r>
              <a:rPr lang="es-ES" sz="2000" dirty="0">
                <a:latin typeface="Manjari" panose="02000503000000000000"/>
              </a:rPr>
              <a:t>En este caso ambos miembros pueden estar estirados con los pies apoyados sobre el suelo. </a:t>
            </a:r>
          </a:p>
          <a:p>
            <a:pPr>
              <a:lnSpc>
                <a:spcPct val="150000"/>
              </a:lnSpc>
              <a:spcBef>
                <a:spcPts val="0"/>
              </a:spcBef>
            </a:pPr>
            <a:r>
              <a:rPr lang="es-ES" sz="2000" dirty="0">
                <a:latin typeface="Manjari" panose="02000503000000000000"/>
              </a:rPr>
              <a:t>Se puede colocar un mueble o una pared como apoyo posterior para facilitar el equilibrio y control postural durante esta técnica. </a:t>
            </a:r>
          </a:p>
        </p:txBody>
      </p:sp>
      <p:sp>
        <p:nvSpPr>
          <p:cNvPr id="9" name="CuadroTexto 8">
            <a:extLst>
              <a:ext uri="{FF2B5EF4-FFF2-40B4-BE49-F238E27FC236}">
                <a16:creationId xmlns:a16="http://schemas.microsoft.com/office/drawing/2014/main" id="{8FE26FB6-9431-4353-AF94-7900A3FA4D24}"/>
              </a:ext>
            </a:extLst>
          </p:cNvPr>
          <p:cNvSpPr txBox="1"/>
          <p:nvPr/>
        </p:nvSpPr>
        <p:spPr>
          <a:xfrm>
            <a:off x="7146002" y="5866717"/>
            <a:ext cx="4652103" cy="523220"/>
          </a:xfrm>
          <a:prstGeom prst="rect">
            <a:avLst/>
          </a:prstGeom>
          <a:noFill/>
        </p:spPr>
        <p:txBody>
          <a:bodyPr wrap="square">
            <a:spAutoFit/>
          </a:bodyPr>
          <a:lstStyle/>
          <a:p>
            <a:r>
              <a:rPr lang="es-CR" sz="1400" dirty="0"/>
              <a:t>Fuente de imagen: Arredondo (2021). Drenaje de cintura.  </a:t>
            </a:r>
            <a:r>
              <a:rPr lang="es-CR" sz="1400" dirty="0">
                <a:hlinkClick r:id="rId4"/>
              </a:rPr>
              <a:t>https://www.youtube.com/watch?v=KLrzPi4c7ds&amp;t=324s</a:t>
            </a:r>
            <a:r>
              <a:rPr lang="es-CR" sz="1400" dirty="0"/>
              <a:t> </a:t>
            </a:r>
          </a:p>
        </p:txBody>
      </p:sp>
      <p:sp>
        <p:nvSpPr>
          <p:cNvPr id="10" name="Título 1">
            <a:extLst>
              <a:ext uri="{FF2B5EF4-FFF2-40B4-BE49-F238E27FC236}">
                <a16:creationId xmlns:a16="http://schemas.microsoft.com/office/drawing/2014/main" id="{D4881C13-FD66-4A8F-BC4B-232DD073E3D1}"/>
              </a:ext>
            </a:extLst>
          </p:cNvPr>
          <p:cNvSpPr txBox="1">
            <a:spLocks/>
          </p:cNvSpPr>
          <p:nvPr/>
        </p:nvSpPr>
        <p:spPr>
          <a:xfrm>
            <a:off x="562708" y="370546"/>
            <a:ext cx="10515600" cy="66135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000" b="1" dirty="0">
                <a:latin typeface="Manjari" panose="02000503000000000000" pitchFamily="2" charset="0"/>
                <a:cs typeface="Manjari" panose="02000503000000000000" pitchFamily="2" charset="0"/>
              </a:rPr>
              <a:t>Higiene postural para la realización de automasaje</a:t>
            </a:r>
            <a:endParaRPr lang="es-CR" sz="3000" b="1" i="1" dirty="0">
              <a:latin typeface="Manjari" panose="02000503000000000000" pitchFamily="2" charset="0"/>
              <a:cs typeface="Manjari" panose="02000503000000000000" pitchFamily="2" charset="0"/>
            </a:endParaRPr>
          </a:p>
        </p:txBody>
      </p:sp>
      <p:pic>
        <p:nvPicPr>
          <p:cNvPr id="3" name="Imagen 2">
            <a:extLst>
              <a:ext uri="{FF2B5EF4-FFF2-40B4-BE49-F238E27FC236}">
                <a16:creationId xmlns:a16="http://schemas.microsoft.com/office/drawing/2014/main" id="{710F9E75-B9D6-4CE5-86E3-3EB28355E6C7}"/>
              </a:ext>
            </a:extLst>
          </p:cNvPr>
          <p:cNvPicPr>
            <a:picLocks noChangeAspect="1"/>
          </p:cNvPicPr>
          <p:nvPr/>
        </p:nvPicPr>
        <p:blipFill rotWithShape="1">
          <a:blip r:embed="rId5"/>
          <a:srcRect l="20654" t="8390" r="23961" b="8903"/>
          <a:stretch/>
        </p:blipFill>
        <p:spPr>
          <a:xfrm>
            <a:off x="7146002" y="1774599"/>
            <a:ext cx="4825604" cy="4051496"/>
          </a:xfrm>
          <a:prstGeom prst="rect">
            <a:avLst/>
          </a:prstGeom>
        </p:spPr>
      </p:pic>
    </p:spTree>
    <p:extLst>
      <p:ext uri="{BB962C8B-B14F-4D97-AF65-F5344CB8AC3E}">
        <p14:creationId xmlns:p14="http://schemas.microsoft.com/office/powerpoint/2010/main" val="3939279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2" name="Título 1"/>
          <p:cNvSpPr txBox="1">
            <a:spLocks noGrp="1"/>
          </p:cNvSpPr>
          <p:nvPr>
            <p:ph type="ctrTitle"/>
          </p:nvPr>
        </p:nvSpPr>
        <p:spPr>
          <a:xfrm>
            <a:off x="351692" y="1399737"/>
            <a:ext cx="11521440" cy="1353552"/>
          </a:xfrm>
          <a:prstGeom prst="rect">
            <a:avLst/>
          </a:prstGeom>
        </p:spPr>
        <p:txBody>
          <a:bodyPr>
            <a:noAutofit/>
          </a:bodyPr>
          <a:lstStyle/>
          <a:p>
            <a:r>
              <a:rPr lang="es-ES" sz="4400" b="1" dirty="0">
                <a:latin typeface="Manjari" panose="02000503000000000000" pitchFamily="2" charset="0"/>
                <a:cs typeface="Manjari" panose="02000503000000000000" pitchFamily="2" charset="0"/>
              </a:rPr>
              <a:t>Higiene postural para la realización de automasaje relajante </a:t>
            </a:r>
            <a:endParaRPr sz="4400" dirty="0">
              <a:latin typeface="Manjari"/>
            </a:endParaRPr>
          </a:p>
        </p:txBody>
      </p:sp>
      <p:sp>
        <p:nvSpPr>
          <p:cNvPr id="113" name="Subtítulo 2"/>
          <p:cNvSpPr txBox="1">
            <a:spLocks noGrp="1"/>
          </p:cNvSpPr>
          <p:nvPr>
            <p:ph type="subTitle" sz="quarter" idx="1"/>
          </p:nvPr>
        </p:nvSpPr>
        <p:spPr>
          <a:xfrm>
            <a:off x="0" y="2753289"/>
            <a:ext cx="12192000" cy="2518114"/>
          </a:xfrm>
          <a:prstGeom prst="rect">
            <a:avLst/>
          </a:prstGeom>
          <a:solidFill>
            <a:schemeClr val="bg1"/>
          </a:solidFill>
        </p:spPr>
        <p:txBody>
          <a:bodyPr>
            <a:normAutofit/>
          </a:bodyPr>
          <a:lstStyle/>
          <a:p>
            <a:endParaRPr lang="es-MX" dirty="0"/>
          </a:p>
          <a:p>
            <a:r>
              <a:rPr lang="es-MX" sz="2800" i="1" dirty="0"/>
              <a:t>Ejemplos de posturas para miembros superiores</a:t>
            </a:r>
          </a:p>
          <a:p>
            <a:r>
              <a:rPr lang="es-MX" sz="2800" i="1" dirty="0"/>
              <a:t>(mano, antebrazo, brazo) </a:t>
            </a:r>
            <a:endParaRPr sz="2800" i="1" dirty="0"/>
          </a:p>
        </p:txBody>
      </p:sp>
    </p:spTree>
    <p:extLst>
      <p:ext uri="{BB962C8B-B14F-4D97-AF65-F5344CB8AC3E}">
        <p14:creationId xmlns:p14="http://schemas.microsoft.com/office/powerpoint/2010/main" val="243346584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Logotipo, Icono&#10;&#10;Descripción generada automáticamente">
            <a:extLst>
              <a:ext uri="{FF2B5EF4-FFF2-40B4-BE49-F238E27FC236}">
                <a16:creationId xmlns:a16="http://schemas.microsoft.com/office/drawing/2014/main" id="{537EFEE5-6DB7-4816-A57A-B0E150E62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9641" y="0"/>
            <a:ext cx="2362359" cy="1306296"/>
          </a:xfrm>
          <a:prstGeom prst="rect">
            <a:avLst/>
          </a:prstGeom>
        </p:spPr>
      </p:pic>
      <p:sp>
        <p:nvSpPr>
          <p:cNvPr id="8" name="Marcador de contenido 2">
            <a:extLst>
              <a:ext uri="{FF2B5EF4-FFF2-40B4-BE49-F238E27FC236}">
                <a16:creationId xmlns:a16="http://schemas.microsoft.com/office/drawing/2014/main" id="{1735E468-972E-4699-8E58-70525C8F593E}"/>
              </a:ext>
            </a:extLst>
          </p:cNvPr>
          <p:cNvSpPr txBox="1">
            <a:spLocks/>
          </p:cNvSpPr>
          <p:nvPr/>
        </p:nvSpPr>
        <p:spPr>
          <a:xfrm>
            <a:off x="682283" y="2021442"/>
            <a:ext cx="10396025" cy="33349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es-ES" sz="2000" dirty="0">
                <a:latin typeface="Manjari" panose="02000503000000000000"/>
              </a:rPr>
              <a:t>En términos generales, las posiciones para la realización de automasaje relajante en la zona de las manos, antebrazo y brazos son las mismas. </a:t>
            </a:r>
          </a:p>
          <a:p>
            <a:pPr>
              <a:lnSpc>
                <a:spcPct val="150000"/>
              </a:lnSpc>
              <a:spcBef>
                <a:spcPts val="0"/>
              </a:spcBef>
            </a:pPr>
            <a:r>
              <a:rPr lang="es-ES" sz="2000" dirty="0">
                <a:latin typeface="Manjari" panose="02000503000000000000"/>
              </a:rPr>
              <a:t>Lo ideal es elegir una postura que nos permita trabajar bien las tres áreas de la manera más fluida e integrada posible. </a:t>
            </a:r>
          </a:p>
          <a:p>
            <a:pPr>
              <a:lnSpc>
                <a:spcPct val="150000"/>
              </a:lnSpc>
              <a:spcBef>
                <a:spcPts val="0"/>
              </a:spcBef>
            </a:pPr>
            <a:r>
              <a:rPr lang="es-ES" sz="2000" dirty="0">
                <a:latin typeface="Manjari" panose="02000503000000000000"/>
              </a:rPr>
              <a:t>Es importante considerar que en el abordaje de estas áreas se trabaja con una sola mano, el miembro que recibe el masaje debe estar lo más relajado posible, sin embargo, este colabora con movimientos de rotaciones, cambios de posición, entre otros. </a:t>
            </a:r>
          </a:p>
        </p:txBody>
      </p:sp>
      <p:sp>
        <p:nvSpPr>
          <p:cNvPr id="10" name="Título 1">
            <a:extLst>
              <a:ext uri="{FF2B5EF4-FFF2-40B4-BE49-F238E27FC236}">
                <a16:creationId xmlns:a16="http://schemas.microsoft.com/office/drawing/2014/main" id="{D4881C13-FD66-4A8F-BC4B-232DD073E3D1}"/>
              </a:ext>
            </a:extLst>
          </p:cNvPr>
          <p:cNvSpPr txBox="1">
            <a:spLocks/>
          </p:cNvSpPr>
          <p:nvPr/>
        </p:nvSpPr>
        <p:spPr>
          <a:xfrm>
            <a:off x="562708" y="680042"/>
            <a:ext cx="10515600" cy="66135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000" b="1" dirty="0">
                <a:latin typeface="Manjari" panose="02000503000000000000" pitchFamily="2" charset="0"/>
                <a:cs typeface="Manjari" panose="02000503000000000000" pitchFamily="2" charset="0"/>
              </a:rPr>
              <a:t>Higiene postural para la realización de automasaje</a:t>
            </a:r>
            <a:endParaRPr lang="es-CR" sz="3000" b="1" i="1" dirty="0">
              <a:latin typeface="Manjari" panose="02000503000000000000" pitchFamily="2" charset="0"/>
              <a:cs typeface="Manjari" panose="02000503000000000000" pitchFamily="2" charset="0"/>
            </a:endParaRPr>
          </a:p>
        </p:txBody>
      </p:sp>
    </p:spTree>
    <p:extLst>
      <p:ext uri="{BB962C8B-B14F-4D97-AF65-F5344CB8AC3E}">
        <p14:creationId xmlns:p14="http://schemas.microsoft.com/office/powerpoint/2010/main" val="11341215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Logotipo, Icono&#10;&#10;Descripción generada automáticamente">
            <a:extLst>
              <a:ext uri="{FF2B5EF4-FFF2-40B4-BE49-F238E27FC236}">
                <a16:creationId xmlns:a16="http://schemas.microsoft.com/office/drawing/2014/main" id="{537EFEE5-6DB7-4816-A57A-B0E150E625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29641" y="0"/>
            <a:ext cx="2362359" cy="1306296"/>
          </a:xfrm>
          <a:prstGeom prst="rect">
            <a:avLst/>
          </a:prstGeom>
        </p:spPr>
      </p:pic>
      <p:sp>
        <p:nvSpPr>
          <p:cNvPr id="8" name="Marcador de contenido 2">
            <a:extLst>
              <a:ext uri="{FF2B5EF4-FFF2-40B4-BE49-F238E27FC236}">
                <a16:creationId xmlns:a16="http://schemas.microsoft.com/office/drawing/2014/main" id="{1735E468-972E-4699-8E58-70525C8F593E}"/>
              </a:ext>
            </a:extLst>
          </p:cNvPr>
          <p:cNvSpPr txBox="1">
            <a:spLocks/>
          </p:cNvSpPr>
          <p:nvPr/>
        </p:nvSpPr>
        <p:spPr>
          <a:xfrm>
            <a:off x="562708" y="1129860"/>
            <a:ext cx="11450698" cy="43612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s-ES" sz="2000" b="1" i="1" dirty="0">
                <a:latin typeface="Manjari" panose="02000503000000000000"/>
              </a:rPr>
              <a:t>Opción 1 para automasaje en miembro superior</a:t>
            </a:r>
          </a:p>
          <a:p>
            <a:pPr>
              <a:lnSpc>
                <a:spcPct val="150000"/>
              </a:lnSpc>
              <a:spcBef>
                <a:spcPts val="0"/>
              </a:spcBef>
            </a:pPr>
            <a:r>
              <a:rPr lang="es-ES" sz="2000" dirty="0">
                <a:latin typeface="Manjari" panose="02000503000000000000"/>
              </a:rPr>
              <a:t>La postura ideal es permanecer en sedestación y utilizar la camilla para apoyar el miembro. </a:t>
            </a:r>
          </a:p>
          <a:p>
            <a:pPr>
              <a:lnSpc>
                <a:spcPct val="150000"/>
              </a:lnSpc>
              <a:spcBef>
                <a:spcPts val="0"/>
              </a:spcBef>
            </a:pPr>
            <a:r>
              <a:rPr lang="es-ES" sz="2000" dirty="0">
                <a:latin typeface="Manjari" panose="02000503000000000000"/>
              </a:rPr>
              <a:t>Idealmente la camilla debe estar aproximadamente a la altura del ombligo. Se debe evitar técnicas o movimientos en donde el codo de la mano que trabaja supere la altura de los hombros. </a:t>
            </a:r>
          </a:p>
        </p:txBody>
      </p:sp>
      <p:sp>
        <p:nvSpPr>
          <p:cNvPr id="9" name="CuadroTexto 8">
            <a:extLst>
              <a:ext uri="{FF2B5EF4-FFF2-40B4-BE49-F238E27FC236}">
                <a16:creationId xmlns:a16="http://schemas.microsoft.com/office/drawing/2014/main" id="{8FE26FB6-9431-4353-AF94-7900A3FA4D24}"/>
              </a:ext>
            </a:extLst>
          </p:cNvPr>
          <p:cNvSpPr txBox="1"/>
          <p:nvPr/>
        </p:nvSpPr>
        <p:spPr>
          <a:xfrm>
            <a:off x="-19599" y="6258644"/>
            <a:ext cx="9346480" cy="307777"/>
          </a:xfrm>
          <a:prstGeom prst="rect">
            <a:avLst/>
          </a:prstGeom>
          <a:noFill/>
        </p:spPr>
        <p:txBody>
          <a:bodyPr wrap="square">
            <a:spAutoFit/>
          </a:bodyPr>
          <a:lstStyle/>
          <a:p>
            <a:r>
              <a:rPr lang="es-CR" sz="1400" dirty="0">
                <a:solidFill>
                  <a:schemeClr val="bg1"/>
                </a:solidFill>
              </a:rPr>
              <a:t>Fuente de imagen: </a:t>
            </a:r>
            <a:r>
              <a:rPr lang="es-CR" sz="1400" dirty="0"/>
              <a:t>Fisioonline. (s.f). Automasaje en musculatura flexora.  </a:t>
            </a:r>
            <a:r>
              <a:rPr lang="es-CR" sz="1400" dirty="0">
                <a:hlinkClick r:id="rId4"/>
              </a:rPr>
              <a:t>https://www.youtube.com/watch?v=VaMSv2dzAw4</a:t>
            </a:r>
            <a:r>
              <a:rPr lang="es-CR" sz="1400" dirty="0"/>
              <a:t> </a:t>
            </a:r>
          </a:p>
        </p:txBody>
      </p:sp>
      <p:sp>
        <p:nvSpPr>
          <p:cNvPr id="10" name="Título 1">
            <a:extLst>
              <a:ext uri="{FF2B5EF4-FFF2-40B4-BE49-F238E27FC236}">
                <a16:creationId xmlns:a16="http://schemas.microsoft.com/office/drawing/2014/main" id="{D4881C13-FD66-4A8F-BC4B-232DD073E3D1}"/>
              </a:ext>
            </a:extLst>
          </p:cNvPr>
          <p:cNvSpPr txBox="1">
            <a:spLocks/>
          </p:cNvSpPr>
          <p:nvPr/>
        </p:nvSpPr>
        <p:spPr>
          <a:xfrm>
            <a:off x="562708" y="370546"/>
            <a:ext cx="10515600" cy="66135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3000" b="1" dirty="0">
                <a:latin typeface="Manjari" panose="02000503000000000000" pitchFamily="2" charset="0"/>
                <a:cs typeface="Manjari" panose="02000503000000000000" pitchFamily="2" charset="0"/>
              </a:rPr>
              <a:t>Higiene postural para la realización de automasaje</a:t>
            </a:r>
            <a:endParaRPr lang="es-CR" sz="3000" b="1" i="1" dirty="0">
              <a:latin typeface="Manjari" panose="02000503000000000000" pitchFamily="2" charset="0"/>
              <a:cs typeface="Manjari" panose="02000503000000000000" pitchFamily="2" charset="0"/>
            </a:endParaRPr>
          </a:p>
        </p:txBody>
      </p:sp>
      <p:pic>
        <p:nvPicPr>
          <p:cNvPr id="6" name="Imagen 5">
            <a:extLst>
              <a:ext uri="{FF2B5EF4-FFF2-40B4-BE49-F238E27FC236}">
                <a16:creationId xmlns:a16="http://schemas.microsoft.com/office/drawing/2014/main" id="{B24A681B-1A5B-42B1-BFC1-A09BC26B2824}"/>
              </a:ext>
            </a:extLst>
          </p:cNvPr>
          <p:cNvPicPr>
            <a:picLocks noChangeAspect="1"/>
          </p:cNvPicPr>
          <p:nvPr/>
        </p:nvPicPr>
        <p:blipFill rotWithShape="1">
          <a:blip r:embed="rId5"/>
          <a:srcRect l="18239" r="21654"/>
          <a:stretch/>
        </p:blipFill>
        <p:spPr>
          <a:xfrm>
            <a:off x="4184075" y="3135128"/>
            <a:ext cx="2900831" cy="2713361"/>
          </a:xfrm>
          <a:prstGeom prst="rect">
            <a:avLst/>
          </a:prstGeom>
        </p:spPr>
      </p:pic>
      <p:pic>
        <p:nvPicPr>
          <p:cNvPr id="11" name="Imagen 10">
            <a:extLst>
              <a:ext uri="{FF2B5EF4-FFF2-40B4-BE49-F238E27FC236}">
                <a16:creationId xmlns:a16="http://schemas.microsoft.com/office/drawing/2014/main" id="{0747D9E4-987B-4AF6-B095-438D81B57B4E}"/>
              </a:ext>
            </a:extLst>
          </p:cNvPr>
          <p:cNvPicPr>
            <a:picLocks noChangeAspect="1"/>
          </p:cNvPicPr>
          <p:nvPr/>
        </p:nvPicPr>
        <p:blipFill rotWithShape="1">
          <a:blip r:embed="rId6"/>
          <a:srcRect l="28637" t="12711" r="35331" b="24"/>
          <a:stretch/>
        </p:blipFill>
        <p:spPr>
          <a:xfrm>
            <a:off x="1552040" y="3139695"/>
            <a:ext cx="1998520" cy="2721206"/>
          </a:xfrm>
          <a:prstGeom prst="rect">
            <a:avLst/>
          </a:prstGeom>
        </p:spPr>
      </p:pic>
      <p:sp>
        <p:nvSpPr>
          <p:cNvPr id="12" name="CuadroTexto 11">
            <a:extLst>
              <a:ext uri="{FF2B5EF4-FFF2-40B4-BE49-F238E27FC236}">
                <a16:creationId xmlns:a16="http://schemas.microsoft.com/office/drawing/2014/main" id="{68EE2370-0877-44C1-B2C0-0C0FD33A56F4}"/>
              </a:ext>
            </a:extLst>
          </p:cNvPr>
          <p:cNvSpPr txBox="1"/>
          <p:nvPr/>
        </p:nvSpPr>
        <p:spPr>
          <a:xfrm>
            <a:off x="0" y="6014597"/>
            <a:ext cx="9467557" cy="307777"/>
          </a:xfrm>
          <a:prstGeom prst="rect">
            <a:avLst/>
          </a:prstGeom>
          <a:noFill/>
        </p:spPr>
        <p:txBody>
          <a:bodyPr wrap="square">
            <a:spAutoFit/>
          </a:bodyPr>
          <a:lstStyle/>
          <a:p>
            <a:r>
              <a:rPr lang="es-CR" sz="1400" dirty="0"/>
              <a:t>Fuente de imagen: Fisioonline. (s.f). Automasaje en músculos de la mano. </a:t>
            </a:r>
            <a:r>
              <a:rPr lang="es-CR" sz="1400" dirty="0">
                <a:hlinkClick r:id="rId7"/>
              </a:rPr>
              <a:t>https://www.youtube.com/watch?v=_vKarMJ7lUk</a:t>
            </a:r>
            <a:r>
              <a:rPr lang="es-CR" sz="1400" dirty="0"/>
              <a:t> </a:t>
            </a:r>
          </a:p>
        </p:txBody>
      </p:sp>
      <p:pic>
        <p:nvPicPr>
          <p:cNvPr id="14" name="Imagen 13">
            <a:extLst>
              <a:ext uri="{FF2B5EF4-FFF2-40B4-BE49-F238E27FC236}">
                <a16:creationId xmlns:a16="http://schemas.microsoft.com/office/drawing/2014/main" id="{F331E5D6-90F7-408F-9688-630AD2195D50}"/>
              </a:ext>
            </a:extLst>
          </p:cNvPr>
          <p:cNvPicPr>
            <a:picLocks noChangeAspect="1"/>
          </p:cNvPicPr>
          <p:nvPr/>
        </p:nvPicPr>
        <p:blipFill rotWithShape="1">
          <a:blip r:embed="rId8"/>
          <a:srcRect t="7439" r="50000" b="13025"/>
          <a:stretch/>
        </p:blipFill>
        <p:spPr>
          <a:xfrm>
            <a:off x="7680907" y="3139695"/>
            <a:ext cx="3042650" cy="2721206"/>
          </a:xfrm>
          <a:prstGeom prst="rect">
            <a:avLst/>
          </a:prstGeom>
        </p:spPr>
      </p:pic>
      <p:sp>
        <p:nvSpPr>
          <p:cNvPr id="15" name="CuadroTexto 14">
            <a:extLst>
              <a:ext uri="{FF2B5EF4-FFF2-40B4-BE49-F238E27FC236}">
                <a16:creationId xmlns:a16="http://schemas.microsoft.com/office/drawing/2014/main" id="{F744BC09-E012-49BC-82DE-9D7A0352EE9E}"/>
              </a:ext>
            </a:extLst>
          </p:cNvPr>
          <p:cNvSpPr txBox="1"/>
          <p:nvPr/>
        </p:nvSpPr>
        <p:spPr>
          <a:xfrm>
            <a:off x="0" y="6518997"/>
            <a:ext cx="9346480" cy="307777"/>
          </a:xfrm>
          <a:prstGeom prst="rect">
            <a:avLst/>
          </a:prstGeom>
          <a:noFill/>
        </p:spPr>
        <p:txBody>
          <a:bodyPr wrap="square">
            <a:spAutoFit/>
          </a:bodyPr>
          <a:lstStyle/>
          <a:p>
            <a:r>
              <a:rPr lang="es-CR" sz="1400" dirty="0">
                <a:solidFill>
                  <a:schemeClr val="bg1"/>
                </a:solidFill>
              </a:rPr>
              <a:t>Fuente de imagen: </a:t>
            </a:r>
            <a:r>
              <a:rPr lang="es-CR" sz="1400" dirty="0"/>
              <a:t>Fisioonline. (s.f). Automasaje bíceps humeral. </a:t>
            </a:r>
            <a:r>
              <a:rPr lang="es-CR" sz="1400" dirty="0">
                <a:hlinkClick r:id="rId9"/>
              </a:rPr>
              <a:t>https://www.youtube.com/watch?v=UjdnkTmuFGM&amp;t=138s</a:t>
            </a:r>
            <a:r>
              <a:rPr lang="es-CR" sz="1400" dirty="0"/>
              <a:t> </a:t>
            </a:r>
          </a:p>
        </p:txBody>
      </p:sp>
    </p:spTree>
    <p:extLst>
      <p:ext uri="{BB962C8B-B14F-4D97-AF65-F5344CB8AC3E}">
        <p14:creationId xmlns:p14="http://schemas.microsoft.com/office/powerpoint/2010/main" val="14760222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Tema de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ema de Office">
      <a:majorFont>
        <a:latin typeface="Calibri"/>
        <a:ea typeface="Calibri"/>
        <a:cs typeface="Calibri"/>
      </a:majorFont>
      <a:minorFont>
        <a:latin typeface="Helvetica"/>
        <a:ea typeface="Helvetica"/>
        <a:cs typeface="Helvetica"/>
      </a:minorFont>
    </a:fontScheme>
    <a:fmtScheme name="Tema d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D8E156A4674AD34E80549F9903209FC7" ma:contentTypeVersion="14" ma:contentTypeDescription="Crear nuevo documento." ma:contentTypeScope="" ma:versionID="9a19e94fa92c6703d29aaa674c5b0158">
  <xsd:schema xmlns:xsd="http://www.w3.org/2001/XMLSchema" xmlns:xs="http://www.w3.org/2001/XMLSchema" xmlns:p="http://schemas.microsoft.com/office/2006/metadata/properties" xmlns:ns3="70ab383b-58b9-46d8-b118-db47001474ef" xmlns:ns4="1171030a-9e6b-4f0d-bee7-c0e2ebeff5d2" targetNamespace="http://schemas.microsoft.com/office/2006/metadata/properties" ma:root="true" ma:fieldsID="b37f07afa12f9894de981218e87f845e" ns3:_="" ns4:_="">
    <xsd:import namespace="70ab383b-58b9-46d8-b118-db47001474ef"/>
    <xsd:import namespace="1171030a-9e6b-4f0d-bee7-c0e2ebeff5d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ServiceLocatio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0ab383b-58b9-46d8-b118-db47001474ef"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SharingHintHash" ma:index="10" nillable="true" ma:displayName="Hash de la sugerencia para compartir"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171030a-9e6b-4f0d-bee7-c0e2ebeff5d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3C8046C-3822-489F-BC11-FF2F0D07DBDB}">
  <ds:schemaRefs>
    <ds:schemaRef ds:uri="http://purl.org/dc/elements/1.1/"/>
    <ds:schemaRef ds:uri="http://purl.org/dc/dcmitype/"/>
    <ds:schemaRef ds:uri="http://schemas.microsoft.com/office/2006/documentManagement/types"/>
    <ds:schemaRef ds:uri="70ab383b-58b9-46d8-b118-db47001474ef"/>
    <ds:schemaRef ds:uri="1171030a-9e6b-4f0d-bee7-c0e2ebeff5d2"/>
    <ds:schemaRef ds:uri="http://schemas.microsoft.com/office/infopath/2007/PartnerControls"/>
    <ds:schemaRef ds:uri="http://schemas.microsoft.com/office/2006/metadata/properties"/>
    <ds:schemaRef ds:uri="http://schemas.openxmlformats.org/package/2006/metadata/core-properties"/>
    <ds:schemaRef ds:uri="http://www.w3.org/XML/1998/namespace"/>
    <ds:schemaRef ds:uri="http://purl.org/dc/terms/"/>
  </ds:schemaRefs>
</ds:datastoreItem>
</file>

<file path=customXml/itemProps2.xml><?xml version="1.0" encoding="utf-8"?>
<ds:datastoreItem xmlns:ds="http://schemas.openxmlformats.org/officeDocument/2006/customXml" ds:itemID="{EB645485-6978-471F-8FB3-70CCCE8A19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0ab383b-58b9-46d8-b118-db47001474ef"/>
    <ds:schemaRef ds:uri="1171030a-9e6b-4f0d-bee7-c0e2ebeff5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B91E93C-2ECE-408B-B694-D79972820D5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2549</TotalTime>
  <Words>3161</Words>
  <Application>Microsoft Office PowerPoint</Application>
  <PresentationFormat>Panorámica</PresentationFormat>
  <Paragraphs>177</Paragraphs>
  <Slides>34</Slides>
  <Notes>18</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34</vt:i4>
      </vt:variant>
    </vt:vector>
  </HeadingPairs>
  <TitlesOfParts>
    <vt:vector size="42" baseType="lpstr">
      <vt:lpstr>Arial</vt:lpstr>
      <vt:lpstr>Calibri</vt:lpstr>
      <vt:lpstr>Calibri Light</vt:lpstr>
      <vt:lpstr>Helvetica</vt:lpstr>
      <vt:lpstr>Manjari</vt:lpstr>
      <vt:lpstr>Montserrat Medium</vt:lpstr>
      <vt:lpstr>Tema de Office</vt:lpstr>
      <vt:lpstr>1_Tema de Office</vt:lpstr>
      <vt:lpstr>Presentación de PowerPoint</vt:lpstr>
      <vt:lpstr>Continuación…</vt:lpstr>
      <vt:lpstr>Higiene postural para la realización de automasaje relajante </vt:lpstr>
      <vt:lpstr>Presentación de PowerPoint</vt:lpstr>
      <vt:lpstr>Presentación de PowerPoint</vt:lpstr>
      <vt:lpstr>Presentación de PowerPoint</vt:lpstr>
      <vt:lpstr>Higiene postural para la realización de automasaje relajante </vt:lpstr>
      <vt:lpstr>Presentación de PowerPoint</vt:lpstr>
      <vt:lpstr>Presentación de PowerPoint</vt:lpstr>
      <vt:lpstr>Presentación de PowerPoint</vt:lpstr>
      <vt:lpstr>Presentación de PowerPoint</vt:lpstr>
      <vt:lpstr>Presentación de PowerPoint</vt:lpstr>
      <vt:lpstr>Higiene postural para la realización de automasaje relajante </vt:lpstr>
      <vt:lpstr>Presentación de PowerPoint</vt:lpstr>
      <vt:lpstr>Presentación de PowerPoint</vt:lpstr>
      <vt:lpstr>Presentación de PowerPoint</vt:lpstr>
      <vt:lpstr>Presentación de PowerPoint</vt:lpstr>
      <vt:lpstr>Higiene postural para la realización de automasaje relajante </vt:lpstr>
      <vt:lpstr>Presentación de PowerPoint</vt:lpstr>
      <vt:lpstr>Presentación de PowerPoint</vt:lpstr>
      <vt:lpstr>Presentación de PowerPoint</vt:lpstr>
      <vt:lpstr>Higiene postural para la realización de automasaje relajante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Maria Fernanda Jimenez Vargas</dc:creator>
  <cp:lastModifiedBy>Sylvia Alexandra</cp:lastModifiedBy>
  <cp:revision>133</cp:revision>
  <dcterms:created xsi:type="dcterms:W3CDTF">2021-03-17T02:02:25Z</dcterms:created>
  <dcterms:modified xsi:type="dcterms:W3CDTF">2022-07-22T19:22:17Z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0x010100D8E156A4674AD34E80549F9903209FC7</vt:lpwstr>
  </property>
</Properties>
</file>