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5600"/>
    <a:srgbClr val="E84B02"/>
    <a:srgbClr val="BA0003"/>
    <a:srgbClr val="62139E"/>
    <a:srgbClr val="219797"/>
    <a:srgbClr val="E3CD74"/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4649" autoAdjust="0"/>
  </p:normalViewPr>
  <p:slideViewPr>
    <p:cSldViewPr>
      <p:cViewPr varScale="1">
        <p:scale>
          <a:sx n="67" d="100"/>
          <a:sy n="67" d="100"/>
        </p:scale>
        <p:origin x="72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8-05-15T02:45:19.064" idx="1">
    <p:pos x="10" y="10"/>
    <p:text>This template may be too red.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8-05-15T02:45:30.065" idx="2">
    <p:pos x="106" y="106"/>
    <p:text>Do you think this picture works well with the template? If you would like to replace it, go ahead.</p:text>
    <p:extLst>
      <p:ext uri="{C676402C-5697-4E1C-873F-D02D1690AC5C}">
        <p15:threadingInfo xmlns:p15="http://schemas.microsoft.com/office/powerpoint/2012/main" timeZoneBias="4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8-05-15T02:45:39.019" idx="3">
    <p:pos x="106" y="106"/>
    <p:text>Note that these rates are going to change at the beginning of the next quarter.</p:text>
    <p:extLst>
      <p:ext uri="{C676402C-5697-4E1C-873F-D02D1690AC5C}">
        <p15:threadingInfo xmlns:p15="http://schemas.microsoft.com/office/powerpoint/2012/main" timeZoneBias="4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3190875"/>
            <a:ext cx="5181600" cy="1849438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181600"/>
            <a:ext cx="5181600" cy="94615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42ADACF1-3FF5-48BD-B579-8E9A916AD8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B015A-22AE-45CE-8381-3A6B2FB56D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685800"/>
            <a:ext cx="2095500" cy="5486400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685800"/>
            <a:ext cx="61341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13CA7-9B1B-47BA-AB1A-A24AD848BD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A7315-7F73-459F-9690-FE5CF6597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3C4B9-3696-422B-9247-776D5CD161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114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55F1E-74BE-4194-A5D7-88539A6BAF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16524-A743-4154-A322-7F1225166D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E26EC-CAE4-4F8C-B179-FCD0CD8658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7A042-20D8-48A5-9E7E-6B16C6109A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BC650-4400-46A5-9E6B-7F5A336D42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F7F95-4611-4D8F-A2E5-2655FABBC1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43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B1104F6F-56F3-421C-BD2A-ABC1DE7415A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ext box with slide title that reads Consolidated Messenger.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Consolidated Messenger</a:t>
            </a:r>
          </a:p>
        </p:txBody>
      </p:sp>
      <p:sp>
        <p:nvSpPr>
          <p:cNvPr id="3" name="Subtitle 2" descr="Text with slide subtitle that reads Courier Services.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Courier Services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 descr="Image of a man delivering packages.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676400"/>
            <a:ext cx="4114800" cy="4114800"/>
          </a:xfrm>
          <a:prstGeom prst="rect">
            <a:avLst/>
          </a:prstGeom>
          <a:noFill/>
        </p:spPr>
      </p:pic>
      <p:sp>
        <p:nvSpPr>
          <p:cNvPr id="2" name="Title 1" descr="Text box with slide title that reads Our Services.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Services</a:t>
            </a:r>
          </a:p>
        </p:txBody>
      </p:sp>
      <p:sp>
        <p:nvSpPr>
          <p:cNvPr id="3" name="Content Placeholder 2" descr="Text box with 4 bulleted list items.&#10;&#10;From top to bottom the bulleted items read:&#10;Secure delivery of documents and packages&#10;Immediate and scheduled service&#10;24-hour emergency service&#10;Pick-up and drop-off at city airports and bus terminals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5562600" cy="4495800"/>
          </a:xfrm>
        </p:spPr>
        <p:txBody>
          <a:bodyPr/>
          <a:lstStyle/>
          <a:p>
            <a:r>
              <a:rPr lang="en-US" sz="3200" dirty="0"/>
              <a:t>Secure delivery of documents and packages</a:t>
            </a:r>
          </a:p>
          <a:p>
            <a:r>
              <a:rPr lang="en-US" sz="3200" dirty="0"/>
              <a:t>Immediate and scheduled service</a:t>
            </a:r>
          </a:p>
          <a:p>
            <a:r>
              <a:rPr lang="en-US" sz="3200" dirty="0"/>
              <a:t>24-hour emergency service</a:t>
            </a:r>
          </a:p>
          <a:p>
            <a:r>
              <a:rPr lang="en-US" sz="3200" dirty="0"/>
              <a:t>Pick-up and drop-off at city airports and bus terminals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ext box with slide title that reads: Our Fleet.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Fleet</a:t>
            </a:r>
          </a:p>
        </p:txBody>
      </p:sp>
      <p:sp>
        <p:nvSpPr>
          <p:cNvPr id="5" name="Content Placeholder 4" descr="Text box with four bulleted list items.&#10;&#10;The bulleted items read:&#10;Fuel-efficient hybrid cars&#10;Heavy-duty pickups and cargo vans&#10;Rugged terrain bikes for in-city deliveries&#10;Radio dispatch with cell backup"/>
          <p:cNvSpPr>
            <a:spLocks noGrp="1"/>
          </p:cNvSpPr>
          <p:nvPr>
            <p:ph idx="1"/>
          </p:nvPr>
        </p:nvSpPr>
        <p:spPr>
          <a:xfrm>
            <a:off x="381000" y="1676400"/>
            <a:ext cx="4495800" cy="4267200"/>
          </a:xfrm>
        </p:spPr>
        <p:txBody>
          <a:bodyPr/>
          <a:lstStyle/>
          <a:p>
            <a:r>
              <a:rPr lang="en-US" dirty="0"/>
              <a:t>Fuel-efficient hybrid cars</a:t>
            </a:r>
          </a:p>
          <a:p>
            <a:r>
              <a:rPr lang="en-US" dirty="0"/>
              <a:t>Heavy-duty pickups and cargo vans</a:t>
            </a:r>
          </a:p>
          <a:p>
            <a:r>
              <a:rPr lang="en-US" dirty="0"/>
              <a:t>Rugged terrain bikes for in-city deliveries</a:t>
            </a:r>
          </a:p>
          <a:p>
            <a:r>
              <a:rPr lang="en-US" dirty="0"/>
              <a:t>Radio dispatch with cell backup</a:t>
            </a:r>
          </a:p>
          <a:p>
            <a:endParaRPr lang="en-US" dirty="0"/>
          </a:p>
        </p:txBody>
      </p:sp>
      <p:pic>
        <p:nvPicPr>
          <p:cNvPr id="76802" name="Picture 2" descr="Image of a bicycle courier."/>
          <p:cNvPicPr>
            <a:picLocks noChangeAspect="1" noChangeArrowheads="1"/>
          </p:cNvPicPr>
          <p:nvPr/>
        </p:nvPicPr>
        <p:blipFill>
          <a:blip r:embed="rId2"/>
          <a:srcRect l="3528" r="6653"/>
          <a:stretch>
            <a:fillRect/>
          </a:stretch>
        </p:blipFill>
        <p:spPr bwMode="auto">
          <a:xfrm>
            <a:off x="5029200" y="1676400"/>
            <a:ext cx="4114800" cy="43679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Coverage Area</a:t>
            </a:r>
          </a:p>
        </p:txBody>
      </p:sp>
      <p:pic>
        <p:nvPicPr>
          <p:cNvPr id="1026" name="Picture 2" descr="Image of a fictitious country/region on a map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740" y="1751964"/>
            <a:ext cx="5270500" cy="4355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667000" y="6211669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Everywhere!</a:t>
            </a:r>
          </a:p>
        </p:txBody>
      </p:sp>
      <p:sp>
        <p:nvSpPr>
          <p:cNvPr id="5" name="5-Point Star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191000" y="3733800"/>
            <a:ext cx="304800" cy="3048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Striped Right Arrow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841450">
            <a:off x="4514884" y="4154965"/>
            <a:ext cx="838200" cy="304800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Striped Right Arrow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9036999">
            <a:off x="4335604" y="3368077"/>
            <a:ext cx="838200" cy="304800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Striped Right Arrow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3001519">
            <a:off x="3352800" y="3352800"/>
            <a:ext cx="838200" cy="304800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Striped Right Arrow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8221455">
            <a:off x="3496621" y="4207198"/>
            <a:ext cx="838200" cy="304800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ext box with slide title that reads Our Rates.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Rates</a:t>
            </a:r>
          </a:p>
        </p:txBody>
      </p:sp>
      <p:sp>
        <p:nvSpPr>
          <p:cNvPr id="3" name="Content Placeholder 2" descr="Text box with four bulleted list items.&#10;&#10;The bulleted items read:&#10;In-city bike courier (downtown only):&#10;$25 per stop&#10;In-city package delivery: $7.50/pound&#10;Cross-town delivery: based on zip code&#10;Airport pick-up/delivery: $50 call fee + per-pound cargo fee"/>
          <p:cNvSpPr>
            <a:spLocks noGrp="1"/>
          </p:cNvSpPr>
          <p:nvPr>
            <p:ph idx="1"/>
          </p:nvPr>
        </p:nvSpPr>
        <p:spPr>
          <a:xfrm>
            <a:off x="381000" y="1676400"/>
            <a:ext cx="8077200" cy="4495800"/>
          </a:xfrm>
        </p:spPr>
        <p:txBody>
          <a:bodyPr/>
          <a:lstStyle/>
          <a:p>
            <a:r>
              <a:rPr lang="en-US" dirty="0"/>
              <a:t>In-city bike courier (downtown only):</a:t>
            </a:r>
            <a:br>
              <a:rPr lang="en-US" dirty="0"/>
            </a:br>
            <a:r>
              <a:rPr lang="en-US" dirty="0"/>
              <a:t>$25 per stop</a:t>
            </a:r>
          </a:p>
          <a:p>
            <a:r>
              <a:rPr lang="en-US" dirty="0"/>
              <a:t>In-city package delivery: $7.50/pound</a:t>
            </a:r>
          </a:p>
          <a:p>
            <a:r>
              <a:rPr lang="en-US" dirty="0"/>
              <a:t>Cross-town delivery: based on zip code</a:t>
            </a:r>
          </a:p>
          <a:p>
            <a:r>
              <a:rPr lang="en-US" dirty="0"/>
              <a:t>Airport pick-up/delivery: $50 call fee + per-pound cargo fee</a:t>
            </a:r>
          </a:p>
          <a:p>
            <a:r>
              <a:rPr lang="en-US" dirty="0"/>
              <a:t>24-hour emergency service: $250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ext box with slide title that reads Our Numbers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Numbers</a:t>
            </a:r>
          </a:p>
        </p:txBody>
      </p:sp>
      <p:sp>
        <p:nvSpPr>
          <p:cNvPr id="3" name="Content Placeholder 2" descr="Text box with the company address, that reads:&#10;Consolidated Messenger&#10;78 Main Street&#10;Orlando, FL 12345&#10;555-0187 (daytime)&#10;555-0188 (emergency)&#10;555-0189 (fax)&#10;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267200" cy="4495800"/>
          </a:xfrm>
        </p:spPr>
        <p:txBody>
          <a:bodyPr/>
          <a:lstStyle/>
          <a:p>
            <a:pPr>
              <a:buNone/>
            </a:pPr>
            <a:r>
              <a:rPr lang="en-US" dirty="0"/>
              <a:t>Consolidated Messenger</a:t>
            </a:r>
          </a:p>
          <a:p>
            <a:pPr>
              <a:buNone/>
            </a:pPr>
            <a:r>
              <a:rPr lang="en-US" dirty="0"/>
              <a:t>78 Main Street</a:t>
            </a:r>
          </a:p>
          <a:p>
            <a:pPr>
              <a:buNone/>
            </a:pPr>
            <a:r>
              <a:rPr lang="en-US" dirty="0"/>
              <a:t>Orlando, FL 12345</a:t>
            </a:r>
          </a:p>
          <a:p>
            <a:pPr>
              <a:buNone/>
            </a:pPr>
            <a:r>
              <a:rPr lang="en-US" dirty="0"/>
              <a:t>555-0187 (daytime)</a:t>
            </a:r>
          </a:p>
          <a:p>
            <a:pPr>
              <a:buNone/>
            </a:pPr>
            <a:r>
              <a:rPr lang="en-US" dirty="0"/>
              <a:t>555-0188 (emergency)</a:t>
            </a:r>
          </a:p>
          <a:p>
            <a:pPr>
              <a:buNone/>
            </a:pPr>
            <a:r>
              <a:rPr lang="en-US" dirty="0"/>
              <a:t>555-0189 (fax)</a:t>
            </a:r>
          </a:p>
        </p:txBody>
      </p:sp>
      <p:sp>
        <p:nvSpPr>
          <p:cNvPr id="4" name="Content Placeholder 3" descr="Text box with company contact information that reads:&#10;Email: delivery@consolidatedmessenger.com&#10;On the Web:&#10; www.consolidatedmessenger.com&#10;"/>
          <p:cNvSpPr>
            <a:spLocks noGrp="1"/>
          </p:cNvSpPr>
          <p:nvPr>
            <p:ph sz="half" idx="2"/>
          </p:nvPr>
        </p:nvSpPr>
        <p:spPr>
          <a:xfrm>
            <a:off x="4800600" y="1676400"/>
            <a:ext cx="3962400" cy="4495800"/>
          </a:xfrm>
        </p:spPr>
        <p:txBody>
          <a:bodyPr/>
          <a:lstStyle/>
          <a:p>
            <a:pPr>
              <a:buNone/>
            </a:pPr>
            <a:r>
              <a:rPr lang="en-US" dirty="0"/>
              <a:t>E-Mail:</a:t>
            </a:r>
          </a:p>
          <a:p>
            <a:pPr>
              <a:buNone/>
            </a:pPr>
            <a:r>
              <a:rPr lang="en-US" sz="1600" dirty="0"/>
              <a:t> delivery@consolidatedmessenger.com</a:t>
            </a:r>
          </a:p>
          <a:p>
            <a:pPr>
              <a:buNone/>
            </a:pPr>
            <a:r>
              <a:rPr lang="en-US" dirty="0"/>
              <a:t>On the Web:</a:t>
            </a:r>
          </a:p>
          <a:p>
            <a:pPr>
              <a:buNone/>
            </a:pPr>
            <a:r>
              <a:rPr lang="en-US" sz="1600" dirty="0"/>
              <a:t> www.consolidatedmessenger.com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yclists design template">
  <a:themeElements>
    <a:clrScheme name="Office Theme 5">
      <a:dk1>
        <a:srgbClr val="5C1F00"/>
      </a:dk1>
      <a:lt1>
        <a:srgbClr val="FF9900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8200"/>
      </a:accent4>
      <a:accent5>
        <a:srgbClr val="E2ADAA"/>
      </a:accent5>
      <a:accent6>
        <a:srgbClr val="AC6D56"/>
      </a:accent6>
      <a:hlink>
        <a:srgbClr val="FAD99E"/>
      </a:hlink>
      <a:folHlink>
        <a:srgbClr val="D3A219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B900"/>
        </a:accent6>
        <a:hlink>
          <a:srgbClr val="3333CC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9933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8A2D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5C1F00"/>
        </a:dk1>
        <a:lt1>
          <a:srgbClr val="FF9900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8200"/>
        </a:accent4>
        <a:accent5>
          <a:srgbClr val="E2ADAA"/>
        </a:accent5>
        <a:accent6>
          <a:srgbClr val="AC6D56"/>
        </a:accent6>
        <a:hlink>
          <a:srgbClr val="FAD99E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336699"/>
        </a:dk1>
        <a:lt1>
          <a:srgbClr val="CC9900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D07C28"/>
        </a:accent2>
        <a:accent3>
          <a:srgbClr val="AAAAAA"/>
        </a:accent3>
        <a:accent4>
          <a:srgbClr val="AE8200"/>
        </a:accent4>
        <a:accent5>
          <a:srgbClr val="AAADCA"/>
        </a:accent5>
        <a:accent6>
          <a:srgbClr val="BC702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80808"/>
        </a:dk1>
        <a:lt1>
          <a:srgbClr val="336699"/>
        </a:lt1>
        <a:dk2>
          <a:srgbClr val="CCFFFF"/>
        </a:dk2>
        <a:lt2>
          <a:srgbClr val="003366"/>
        </a:lt2>
        <a:accent1>
          <a:srgbClr val="0099CC"/>
        </a:accent1>
        <a:accent2>
          <a:srgbClr val="00B000"/>
        </a:accent2>
        <a:accent3>
          <a:srgbClr val="ADB8CA"/>
        </a:accent3>
        <a:accent4>
          <a:srgbClr val="060606"/>
        </a:accent4>
        <a:accent5>
          <a:srgbClr val="AACAE2"/>
        </a:accent5>
        <a:accent6>
          <a:srgbClr val="009F00"/>
        </a:accent6>
        <a:hlink>
          <a:srgbClr val="F8E078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3300"/>
        </a:dk1>
        <a:lt1>
          <a:srgbClr val="BDAB99"/>
        </a:lt1>
        <a:dk2>
          <a:srgbClr val="D1D1CB"/>
        </a:dk2>
        <a:lt2>
          <a:srgbClr val="777777"/>
        </a:lt2>
        <a:accent1>
          <a:srgbClr val="B29D60"/>
        </a:accent1>
        <a:accent2>
          <a:srgbClr val="809EA8"/>
        </a:accent2>
        <a:accent3>
          <a:srgbClr val="DBD2CA"/>
        </a:accent3>
        <a:accent4>
          <a:srgbClr val="002A00"/>
        </a:accent4>
        <a:accent5>
          <a:srgbClr val="D5CCB6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5C99E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8E1CC"/>
        </a:accent5>
        <a:accent6>
          <a:srgbClr val="2D2D8A"/>
        </a:accent6>
        <a:hlink>
          <a:srgbClr val="339933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663300"/>
        </a:dk1>
        <a:lt1>
          <a:srgbClr val="523E26"/>
        </a:lt1>
        <a:dk2>
          <a:srgbClr val="DFC08D"/>
        </a:dk2>
        <a:lt2>
          <a:srgbClr val="2D2015"/>
        </a:lt2>
        <a:accent1>
          <a:srgbClr val="AC9F7E"/>
        </a:accent1>
        <a:accent2>
          <a:srgbClr val="8F5F2F"/>
        </a:accent2>
        <a:accent3>
          <a:srgbClr val="B3AFAC"/>
        </a:accent3>
        <a:accent4>
          <a:srgbClr val="562A00"/>
        </a:accent4>
        <a:accent5>
          <a:srgbClr val="D2CDC0"/>
        </a:accent5>
        <a:accent6>
          <a:srgbClr val="81552A"/>
        </a:accent6>
        <a:hlink>
          <a:srgbClr val="CCB400"/>
        </a:hlink>
        <a:folHlink>
          <a:srgbClr val="D2D9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800000"/>
        </a:dk1>
        <a:lt1>
          <a:srgbClr val="FFCC00"/>
        </a:lt1>
        <a:dk2>
          <a:srgbClr val="FFFF99"/>
        </a:dk2>
        <a:lt2>
          <a:srgbClr val="005A58"/>
        </a:lt2>
        <a:accent1>
          <a:srgbClr val="CC9900"/>
        </a:accent1>
        <a:accent2>
          <a:srgbClr val="A7BA48"/>
        </a:accent2>
        <a:accent3>
          <a:srgbClr val="FFE2AA"/>
        </a:accent3>
        <a:accent4>
          <a:srgbClr val="6C0000"/>
        </a:accent4>
        <a:accent5>
          <a:srgbClr val="E2CAAA"/>
        </a:accent5>
        <a:accent6>
          <a:srgbClr val="97A840"/>
        </a:accent6>
        <a:hlink>
          <a:srgbClr val="FFCC66"/>
        </a:hlink>
        <a:folHlink>
          <a:srgbClr val="0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738CFED9-3DE1-4025-8BF4-F08D1D217EE6}"/>
</file>

<file path=customXml/itemProps2.xml><?xml version="1.0" encoding="utf-8"?>
<ds:datastoreItem xmlns:ds="http://schemas.openxmlformats.org/officeDocument/2006/customXml" ds:itemID="{735C6173-5CA5-4AD4-B12A-02B948113364}"/>
</file>

<file path=customXml/itemProps3.xml><?xml version="1.0" encoding="utf-8"?>
<ds:datastoreItem xmlns:ds="http://schemas.openxmlformats.org/officeDocument/2006/customXml" ds:itemID="{C77F0FE0-B91E-41E1-8EF4-6B12D9CE06C1}"/>
</file>

<file path=docProps/app.xml><?xml version="1.0" encoding="utf-8"?>
<Properties xmlns="http://schemas.openxmlformats.org/officeDocument/2006/extended-properties" xmlns:vt="http://schemas.openxmlformats.org/officeDocument/2006/docPropsVTypes">
  <Template>Cyclists design template</Template>
  <TotalTime>0</TotalTime>
  <Words>104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Arial Black</vt:lpstr>
      <vt:lpstr>Cyclists design template</vt:lpstr>
      <vt:lpstr>Consolidated Messenger</vt:lpstr>
      <vt:lpstr>Our Services</vt:lpstr>
      <vt:lpstr>Our Fleet</vt:lpstr>
      <vt:lpstr>Our Coverage Area</vt:lpstr>
      <vt:lpstr>Our Rates</vt:lpstr>
      <vt:lpstr>Our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2018-09-19T01:26:43Z</dcterms:created>
  <dcterms:modified xsi:type="dcterms:W3CDTF">2018-09-19T01:26:48Z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TC010721311033</vt:lpwstr>
  </property>
  <property fmtid="{D5CDD505-2E9C-101B-9397-08002B2CF9AE}" pid="3" name="ContentTypeId">
    <vt:lpwstr>0x010100E8DE0FCC1170DD4EA9CF157E6E2FAC08</vt:lpwstr>
  </property>
</Properties>
</file>