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96" d="100"/>
          <a:sy n="96" d="100"/>
        </p:scale>
        <p:origin x="90" y="348"/>
      </p:cViewPr>
      <p:guideLst>
        <p:guide orient="horz" pos="120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019800" y="6416675"/>
            <a:ext cx="2133600" cy="365125"/>
          </a:xfrm>
        </p:spPr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8356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198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E30B0A-8FCF-4C73-9C25-5E67BF019604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Explore the World of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Trey Research Museum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914A64-07B1-4343-A0D3-C824424E9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" y="1219200"/>
            <a:ext cx="2377440" cy="237744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CC8D4C-0E68-484E-88CC-DCA290D91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648" y="1268104"/>
            <a:ext cx="1828800" cy="2286000"/>
          </a:xfrm>
          <a:custGeom>
            <a:avLst/>
            <a:gdLst>
              <a:gd name="connsiteX0" fmla="*/ 1052471 w 1828800"/>
              <a:gd name="connsiteY0" fmla="*/ 1909670 h 2286000"/>
              <a:gd name="connsiteX1" fmla="*/ 1056515 w 1828800"/>
              <a:gd name="connsiteY1" fmla="*/ 1924348 h 2286000"/>
              <a:gd name="connsiteX2" fmla="*/ 1219200 w 1828800"/>
              <a:gd name="connsiteY2" fmla="*/ 2286000 h 2286000"/>
              <a:gd name="connsiteX3" fmla="*/ 912450 w 1828800"/>
              <a:gd name="connsiteY3" fmla="*/ 2090794 h 2286000"/>
              <a:gd name="connsiteX4" fmla="*/ 857777 w 1828800"/>
              <a:gd name="connsiteY4" fmla="*/ 1996816 h 2286000"/>
              <a:gd name="connsiteX5" fmla="*/ 914400 w 1828800"/>
              <a:gd name="connsiteY5" fmla="*/ 2057400 h 2286000"/>
              <a:gd name="connsiteX6" fmla="*/ 1052471 w 1828800"/>
              <a:gd name="connsiteY6" fmla="*/ 376331 h 2286000"/>
              <a:gd name="connsiteX7" fmla="*/ 1176842 w 1828800"/>
              <a:gd name="connsiteY7" fmla="*/ 509403 h 2286000"/>
              <a:gd name="connsiteX8" fmla="*/ 1560978 w 1828800"/>
              <a:gd name="connsiteY8" fmla="*/ 496422 h 2286000"/>
              <a:gd name="connsiteX9" fmla="*/ 1547997 w 1828800"/>
              <a:gd name="connsiteY9" fmla="*/ 880558 h 2286000"/>
              <a:gd name="connsiteX10" fmla="*/ 1828800 w 1828800"/>
              <a:gd name="connsiteY10" fmla="*/ 1143000 h 2286000"/>
              <a:gd name="connsiteX11" fmla="*/ 1547997 w 1828800"/>
              <a:gd name="connsiteY11" fmla="*/ 1405442 h 2286000"/>
              <a:gd name="connsiteX12" fmla="*/ 1560978 w 1828800"/>
              <a:gd name="connsiteY12" fmla="*/ 1789578 h 2286000"/>
              <a:gd name="connsiteX13" fmla="*/ 1176842 w 1828800"/>
              <a:gd name="connsiteY13" fmla="*/ 1776597 h 2286000"/>
              <a:gd name="connsiteX14" fmla="*/ 1052471 w 1828800"/>
              <a:gd name="connsiteY14" fmla="*/ 1909670 h 2286000"/>
              <a:gd name="connsiteX15" fmla="*/ 1017282 w 1828800"/>
              <a:gd name="connsiteY15" fmla="*/ 1781957 h 2286000"/>
              <a:gd name="connsiteX16" fmla="*/ 944880 w 1828800"/>
              <a:gd name="connsiteY16" fmla="*/ 1143000 h 2286000"/>
              <a:gd name="connsiteX17" fmla="*/ 1017282 w 1828800"/>
              <a:gd name="connsiteY17" fmla="*/ 504044 h 2286000"/>
              <a:gd name="connsiteX18" fmla="*/ 857777 w 1828800"/>
              <a:gd name="connsiteY18" fmla="*/ 289185 h 2286000"/>
              <a:gd name="connsiteX19" fmla="*/ 831253 w 1828800"/>
              <a:gd name="connsiteY19" fmla="*/ 334777 h 2286000"/>
              <a:gd name="connsiteX20" fmla="*/ 670560 w 1828800"/>
              <a:gd name="connsiteY20" fmla="*/ 1143000 h 2286000"/>
              <a:gd name="connsiteX21" fmla="*/ 831253 w 1828800"/>
              <a:gd name="connsiteY21" fmla="*/ 1951223 h 2286000"/>
              <a:gd name="connsiteX22" fmla="*/ 857777 w 1828800"/>
              <a:gd name="connsiteY22" fmla="*/ 1996816 h 2286000"/>
              <a:gd name="connsiteX23" fmla="*/ 651958 w 1828800"/>
              <a:gd name="connsiteY23" fmla="*/ 1776597 h 2286000"/>
              <a:gd name="connsiteX24" fmla="*/ 267822 w 1828800"/>
              <a:gd name="connsiteY24" fmla="*/ 1789578 h 2286000"/>
              <a:gd name="connsiteX25" fmla="*/ 280803 w 1828800"/>
              <a:gd name="connsiteY25" fmla="*/ 1405442 h 2286000"/>
              <a:gd name="connsiteX26" fmla="*/ 0 w 1828800"/>
              <a:gd name="connsiteY26" fmla="*/ 1143000 h 2286000"/>
              <a:gd name="connsiteX27" fmla="*/ 280803 w 1828800"/>
              <a:gd name="connsiteY27" fmla="*/ 880558 h 2286000"/>
              <a:gd name="connsiteX28" fmla="*/ 267822 w 1828800"/>
              <a:gd name="connsiteY28" fmla="*/ 496422 h 2286000"/>
              <a:gd name="connsiteX29" fmla="*/ 651958 w 1828800"/>
              <a:gd name="connsiteY29" fmla="*/ 509403 h 2286000"/>
              <a:gd name="connsiteX30" fmla="*/ 1219200 w 1828800"/>
              <a:gd name="connsiteY30" fmla="*/ 0 h 2286000"/>
              <a:gd name="connsiteX31" fmla="*/ 1056515 w 1828800"/>
              <a:gd name="connsiteY31" fmla="*/ 361653 h 2286000"/>
              <a:gd name="connsiteX32" fmla="*/ 1052471 w 1828800"/>
              <a:gd name="connsiteY32" fmla="*/ 376331 h 2286000"/>
              <a:gd name="connsiteX33" fmla="*/ 914400 w 1828800"/>
              <a:gd name="connsiteY33" fmla="*/ 228600 h 2286000"/>
              <a:gd name="connsiteX34" fmla="*/ 857777 w 1828800"/>
              <a:gd name="connsiteY34" fmla="*/ 289185 h 2286000"/>
              <a:gd name="connsiteX35" fmla="*/ 912450 w 1828800"/>
              <a:gd name="connsiteY35" fmla="*/ 195207 h 2286000"/>
              <a:gd name="connsiteX36" fmla="*/ 1219200 w 1828800"/>
              <a:gd name="connsiteY36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8800" h="2286000">
                <a:moveTo>
                  <a:pt x="1052471" y="1909670"/>
                </a:moveTo>
                <a:lnTo>
                  <a:pt x="1056515" y="1924348"/>
                </a:lnTo>
                <a:cubicBezTo>
                  <a:pt x="1099676" y="2062026"/>
                  <a:pt x="1154442" y="2184816"/>
                  <a:pt x="1219200" y="2286000"/>
                </a:cubicBezTo>
                <a:cubicBezTo>
                  <a:pt x="1105573" y="2286000"/>
                  <a:pt x="1000014" y="2214037"/>
                  <a:pt x="912450" y="2090794"/>
                </a:cubicBezTo>
                <a:lnTo>
                  <a:pt x="857777" y="1996816"/>
                </a:lnTo>
                <a:lnTo>
                  <a:pt x="914400" y="2057400"/>
                </a:lnTo>
                <a:close/>
                <a:moveTo>
                  <a:pt x="1052471" y="376331"/>
                </a:moveTo>
                <a:lnTo>
                  <a:pt x="1176842" y="509403"/>
                </a:lnTo>
                <a:lnTo>
                  <a:pt x="1560978" y="496422"/>
                </a:lnTo>
                <a:lnTo>
                  <a:pt x="1547997" y="880558"/>
                </a:lnTo>
                <a:lnTo>
                  <a:pt x="1828800" y="1143000"/>
                </a:lnTo>
                <a:lnTo>
                  <a:pt x="1547997" y="1405442"/>
                </a:lnTo>
                <a:lnTo>
                  <a:pt x="1560978" y="1789578"/>
                </a:lnTo>
                <a:lnTo>
                  <a:pt x="1176842" y="1776597"/>
                </a:lnTo>
                <a:lnTo>
                  <a:pt x="1052471" y="1909670"/>
                </a:lnTo>
                <a:lnTo>
                  <a:pt x="1017282" y="1781957"/>
                </a:lnTo>
                <a:cubicBezTo>
                  <a:pt x="970288" y="1586149"/>
                  <a:pt x="944880" y="1367855"/>
                  <a:pt x="944880" y="1143000"/>
                </a:cubicBezTo>
                <a:cubicBezTo>
                  <a:pt x="944880" y="918146"/>
                  <a:pt x="970288" y="699852"/>
                  <a:pt x="1017282" y="504044"/>
                </a:cubicBezTo>
                <a:close/>
                <a:moveTo>
                  <a:pt x="857777" y="289185"/>
                </a:moveTo>
                <a:lnTo>
                  <a:pt x="831253" y="334777"/>
                </a:lnTo>
                <a:cubicBezTo>
                  <a:pt x="731969" y="541620"/>
                  <a:pt x="670560" y="827370"/>
                  <a:pt x="670560" y="1143000"/>
                </a:cubicBezTo>
                <a:cubicBezTo>
                  <a:pt x="670560" y="1458631"/>
                  <a:pt x="731969" y="1744381"/>
                  <a:pt x="831253" y="1951223"/>
                </a:cubicBezTo>
                <a:lnTo>
                  <a:pt x="857777" y="1996816"/>
                </a:lnTo>
                <a:lnTo>
                  <a:pt x="651958" y="1776597"/>
                </a:lnTo>
                <a:lnTo>
                  <a:pt x="267822" y="1789578"/>
                </a:lnTo>
                <a:lnTo>
                  <a:pt x="280803" y="1405442"/>
                </a:lnTo>
                <a:lnTo>
                  <a:pt x="0" y="1143000"/>
                </a:lnTo>
                <a:lnTo>
                  <a:pt x="280803" y="880558"/>
                </a:lnTo>
                <a:lnTo>
                  <a:pt x="267822" y="496422"/>
                </a:lnTo>
                <a:lnTo>
                  <a:pt x="651958" y="509403"/>
                </a:lnTo>
                <a:close/>
                <a:moveTo>
                  <a:pt x="1219200" y="0"/>
                </a:moveTo>
                <a:cubicBezTo>
                  <a:pt x="1154442" y="101185"/>
                  <a:pt x="1099676" y="223975"/>
                  <a:pt x="1056515" y="361653"/>
                </a:cubicBezTo>
                <a:lnTo>
                  <a:pt x="1052471" y="376331"/>
                </a:lnTo>
                <a:lnTo>
                  <a:pt x="914400" y="228600"/>
                </a:lnTo>
                <a:lnTo>
                  <a:pt x="857777" y="289185"/>
                </a:lnTo>
                <a:lnTo>
                  <a:pt x="912450" y="195207"/>
                </a:lnTo>
                <a:cubicBezTo>
                  <a:pt x="1000014" y="71963"/>
                  <a:pt x="1105573" y="0"/>
                  <a:pt x="1219200" y="0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 Exhibits</a:t>
            </a:r>
          </a:p>
        </p:txBody>
      </p:sp>
      <p:sp>
        <p:nvSpPr>
          <p:cNvPr id="3" name="Content Placeholder 2" descr="Text box that contains five bulleted list items. From top to bottom, the bullets read: &#10;Space and Astronomy&#10;The Mechanical World&#10;Oceans and Seas&#10;Why Math Is Necessary&#10;Science and the Arts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and Astronomy</a:t>
            </a:r>
          </a:p>
          <a:p>
            <a:r>
              <a:rPr lang="en-US" dirty="0"/>
              <a:t>The Mechanical World</a:t>
            </a:r>
          </a:p>
          <a:p>
            <a:r>
              <a:rPr lang="en-US" dirty="0"/>
              <a:t>Oceans and Seas</a:t>
            </a:r>
          </a:p>
          <a:p>
            <a:r>
              <a:rPr lang="en-US" dirty="0"/>
              <a:t>Why Math Is Necessary</a:t>
            </a:r>
          </a:p>
          <a:p>
            <a:r>
              <a:rPr lang="en-US" dirty="0"/>
              <a:t>Science and the Arts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229600" cy="914400"/>
          </a:xfrm>
        </p:spPr>
        <p:txBody>
          <a:bodyPr/>
          <a:lstStyle/>
          <a:p>
            <a:r>
              <a:rPr lang="en-US" spc="0" dirty="0"/>
              <a:t>Space and Astronomy</a:t>
            </a:r>
          </a:p>
        </p:txBody>
      </p:sp>
      <p:sp>
        <p:nvSpPr>
          <p:cNvPr id="3" name="Content Placeholder 2" descr="Text box that contains seven bulleted list items. From top to bottom, the bullets read:&#10;Our Solar System&#10;Stars and Planets&#10;Comets, Asteroids and Other Flying Objects&#10;The Big Bang&#10;How Gravity Works&#10;Space Travel and Exploration&#10;Careers in Space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Solar System</a:t>
            </a:r>
          </a:p>
          <a:p>
            <a:r>
              <a:rPr lang="en-US" dirty="0"/>
              <a:t>Stars and Planets</a:t>
            </a:r>
          </a:p>
          <a:p>
            <a:r>
              <a:rPr lang="en-US" dirty="0"/>
              <a:t>Comets, Asteroids and Other Flying Objects</a:t>
            </a:r>
          </a:p>
          <a:p>
            <a:r>
              <a:rPr lang="en-US" dirty="0"/>
              <a:t>The Big Bang</a:t>
            </a:r>
          </a:p>
          <a:p>
            <a:r>
              <a:rPr lang="en-US" dirty="0"/>
              <a:t>How Gravity Works</a:t>
            </a:r>
          </a:p>
          <a:p>
            <a:r>
              <a:rPr lang="en-US" dirty="0"/>
              <a:t>Space Travel and Exploration</a:t>
            </a:r>
          </a:p>
          <a:p>
            <a:r>
              <a:rPr lang="en-US" dirty="0"/>
              <a:t>Careers in Space</a:t>
            </a:r>
          </a:p>
        </p:txBody>
      </p:sp>
      <p:pic>
        <p:nvPicPr>
          <p:cNvPr id="6" name="Content Placeholder 5" descr="Image of the planets.">
            <a:extLst>
              <a:ext uri="{FF2B5EF4-FFF2-40B4-BE49-F238E27FC236}">
                <a16:creationId xmlns:a16="http://schemas.microsoft.com/office/drawing/2014/main" id="{6242F1B6-0948-4669-BBDC-DF5F5320F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750" l="600" r="90000">
                        <a14:foregroundMark x1="50800" y1="11250" x2="39800" y2="10750"/>
                        <a14:foregroundMark x1="39800" y1="10750" x2="37600" y2="11000"/>
                        <a14:foregroundMark x1="44200" y1="17250" x2="44200" y2="17250"/>
                        <a14:foregroundMark x1="41000" y1="16750" x2="41000" y2="16750"/>
                        <a14:foregroundMark x1="42600" y1="18500" x2="42600" y2="18500"/>
                        <a14:foregroundMark x1="43600" y1="4750" x2="43600" y2="4750"/>
                        <a14:foregroundMark x1="40400" y1="39000" x2="31000" y2="38000"/>
                        <a14:foregroundMark x1="31000" y1="88750" x2="12600" y2="85250"/>
                        <a14:foregroundMark x1="20800" y1="97750" x2="20800" y2="97750"/>
                        <a14:foregroundMark x1="21000" y1="95000" x2="21000" y2="95000"/>
                        <a14:foregroundMark x1="15000" y1="31000" x2="15000" y2="31000"/>
                        <a14:foregroundMark x1="29600" y1="14000" x2="600" y2="11750"/>
                        <a14:foregroundMark x1="2800" y1="2500" x2="2800" y2="2500"/>
                        <a14:foregroundMark x1="35800" y1="44500" x2="35800" y2="44500"/>
                        <a14:foregroundMark x1="37600" y1="44750" x2="37600" y2="44750"/>
                        <a14:foregroundMark x1="56800" y1="72500" x2="39200" y2="67000"/>
                        <a14:foregroundMark x1="46200" y1="77250" x2="46200" y2="77250"/>
                        <a14:foregroundMark x1="51600" y1="77500" x2="51600" y2="77500"/>
                        <a14:foregroundMark x1="48600" y1="81500" x2="48600" y2="81500"/>
                        <a14:foregroundMark x1="42800" y1="76500" x2="42800" y2="76500"/>
                        <a14:foregroundMark x1="49800" y1="58750" x2="49800" y2="58750"/>
                        <a14:foregroundMark x1="48400" y1="16750" x2="48400" y2="16750"/>
                        <a14:foregroundMark x1="48800" y1="16750" x2="48800" y2="16750"/>
                        <a14:foregroundMark x1="47200" y1="8500" x2="47200" y2="8500"/>
                        <a14:foregroundMark x1="43200" y1="8250" x2="43200" y2="8250"/>
                        <a14:foregroundMark x1="45400" y1="12000" x2="44800" y2="12000"/>
                        <a14:foregroundMark x1="38800" y1="10500" x2="38800" y2="10500"/>
                        <a14:foregroundMark x1="39200" y1="10500" x2="50400" y2="12250"/>
                        <a14:foregroundMark x1="49800" y1="7250" x2="49800" y2="9500"/>
                        <a14:foregroundMark x1="51200" y1="79750" x2="51200" y2="79750"/>
                        <a14:foregroundMark x1="56600" y1="72500" x2="39400" y2="68750"/>
                        <a14:foregroundMark x1="54400" y1="76000" x2="39600" y2="74250"/>
                        <a14:foregroundMark x1="54000" y1="78250" x2="39400" y2="76500"/>
                        <a14:foregroundMark x1="28000" y1="94750" x2="28000" y2="94750"/>
                        <a14:foregroundMark x1="25600" y1="82000" x2="25600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0" y="0"/>
            <a:ext cx="4572000" cy="3657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Mechanical World</a:t>
            </a:r>
          </a:p>
        </p:txBody>
      </p:sp>
      <p:pic>
        <p:nvPicPr>
          <p:cNvPr id="5" name="Content Placeholder 4" descr="Image of gears.">
            <a:extLst>
              <a:ext uri="{FF2B5EF4-FFF2-40B4-BE49-F238E27FC236}">
                <a16:creationId xmlns:a16="http://schemas.microsoft.com/office/drawing/2014/main" id="{686AD87F-ED4A-452F-9269-877563778A5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20240"/>
            <a:ext cx="2743200" cy="3383280"/>
          </a:xfr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  <p:sp>
        <p:nvSpPr>
          <p:cNvPr id="4" name="Content Placeholder 3" descr="Text box that contains seven bulleted list items. From top to bottom, the bullets read:&#10;The Gears of Industry&#10;Bridging Rivers, Bridging Time&#10;Powering Our World&#10;How Things Move&#10;Engineering Feats&#10;Mechanical Marvels&#10;Transportation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Gears of Industry</a:t>
            </a:r>
          </a:p>
          <a:p>
            <a:r>
              <a:rPr lang="en-US" dirty="0"/>
              <a:t>Bridging Rivers, Bridging Time</a:t>
            </a:r>
          </a:p>
          <a:p>
            <a:r>
              <a:rPr lang="en-US" dirty="0"/>
              <a:t>Powering Our World</a:t>
            </a:r>
          </a:p>
          <a:p>
            <a:r>
              <a:rPr lang="en-US" dirty="0"/>
              <a:t>How Things Move</a:t>
            </a:r>
          </a:p>
          <a:p>
            <a:r>
              <a:rPr lang="en-US" dirty="0"/>
              <a:t>Engineering Feats</a:t>
            </a:r>
          </a:p>
          <a:p>
            <a:r>
              <a:rPr lang="en-US" dirty="0"/>
              <a:t>Mechanical Marvels</a:t>
            </a:r>
          </a:p>
          <a:p>
            <a:r>
              <a:rPr lang="en-US" dirty="0"/>
              <a:t>Transportation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Oceans and Seas</a:t>
            </a:r>
          </a:p>
        </p:txBody>
      </p:sp>
      <p:sp>
        <p:nvSpPr>
          <p:cNvPr id="3" name="Content Placeholder 2" descr="Text box that contains six bulleted list items. From top to bottom, the bullets read:&#10;The Ocean Zones&#10;Marine Biology&#10;Undersea Exploration&#10;The Changing Food Chain&#10;The Oceans’ Effect on Weather&#10;Careers in the Ocean Sciences&#10;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Ocean Zones</a:t>
            </a:r>
          </a:p>
          <a:p>
            <a:r>
              <a:rPr lang="en-US" dirty="0"/>
              <a:t>Marine Biology</a:t>
            </a:r>
          </a:p>
          <a:p>
            <a:r>
              <a:rPr lang="en-US" dirty="0"/>
              <a:t>Undersea Exploration</a:t>
            </a:r>
          </a:p>
          <a:p>
            <a:r>
              <a:rPr lang="en-US" dirty="0"/>
              <a:t>The Changing Food Chain</a:t>
            </a:r>
          </a:p>
          <a:p>
            <a:r>
              <a:rPr lang="en-US" dirty="0"/>
              <a:t>The Oceans’ Effect on Weather</a:t>
            </a:r>
          </a:p>
          <a:p>
            <a:r>
              <a:rPr lang="en-US" dirty="0"/>
              <a:t>Careers in the Ocean Sciences</a:t>
            </a:r>
          </a:p>
        </p:txBody>
      </p:sp>
      <p:pic>
        <p:nvPicPr>
          <p:cNvPr id="1027" name="Picture 3" descr="Image of a school of fish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1905000"/>
            <a:ext cx="3840480" cy="3660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Math Is Necessary</a:t>
            </a:r>
          </a:p>
        </p:txBody>
      </p:sp>
      <p:pic>
        <p:nvPicPr>
          <p:cNvPr id="2050" name="Picture 2" descr="Image of a protractor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26"/>
          <a:stretch/>
        </p:blipFill>
        <p:spPr bwMode="auto">
          <a:xfrm>
            <a:off x="649877" y="1905000"/>
            <a:ext cx="3312523" cy="2519027"/>
          </a:xfrm>
          <a:prstGeom prst="rect">
            <a:avLst/>
          </a:prstGeom>
          <a:noFill/>
        </p:spPr>
      </p:pic>
      <p:sp>
        <p:nvSpPr>
          <p:cNvPr id="4" name="Content Placeholder 3" descr="Text box that contains six bulleted list items. From top to bottom, the bullets read:&#10;Great Moments in Math&#10;Math in Other Sciences&#10;Where Did Numbers Come From?&#10;Math and Daily Living&#10;Math and Exploration&#10;Careers in Math and Physics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Moments in Math</a:t>
            </a:r>
          </a:p>
          <a:p>
            <a:r>
              <a:rPr lang="en-US" dirty="0"/>
              <a:t>Math in Other Sciences</a:t>
            </a:r>
          </a:p>
          <a:p>
            <a:r>
              <a:rPr lang="en-US" dirty="0"/>
              <a:t>Where Did Numbers Come From?</a:t>
            </a:r>
          </a:p>
          <a:p>
            <a:r>
              <a:rPr lang="en-US" dirty="0"/>
              <a:t>Math and Daily Living</a:t>
            </a:r>
          </a:p>
          <a:p>
            <a:r>
              <a:rPr lang="en-US" dirty="0"/>
              <a:t>Math and Exploration</a:t>
            </a:r>
          </a:p>
          <a:p>
            <a:r>
              <a:rPr lang="en-US" dirty="0"/>
              <a:t>Careers in Math and Physics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the Arts</a:t>
            </a:r>
          </a:p>
        </p:txBody>
      </p:sp>
      <p:sp>
        <p:nvSpPr>
          <p:cNvPr id="5" name="Content Placeholder 4" descr="Text box that contains five bulleted list items. From top to bottom, the bullets read:&#10;The Science of Sound&#10;Special Effects Wizardry&#10;3D Animation&#10;Uncovering Secrets of the Masters&#10;Computerized Compositions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Science of Sound</a:t>
            </a:r>
          </a:p>
          <a:p>
            <a:r>
              <a:rPr lang="en-US" dirty="0"/>
              <a:t>Special Effects Wizardry</a:t>
            </a:r>
          </a:p>
          <a:p>
            <a:r>
              <a:rPr lang="en-US" dirty="0"/>
              <a:t>3D Animation</a:t>
            </a:r>
          </a:p>
          <a:p>
            <a:r>
              <a:rPr lang="en-US" dirty="0"/>
              <a:t>Uncovering Secrets of the Masters</a:t>
            </a:r>
          </a:p>
          <a:p>
            <a:r>
              <a:rPr lang="en-US" dirty="0"/>
              <a:t>Computerized Compositions</a:t>
            </a:r>
          </a:p>
          <a:p>
            <a:endParaRPr lang="en-US" dirty="0"/>
          </a:p>
        </p:txBody>
      </p:sp>
      <p:pic>
        <p:nvPicPr>
          <p:cNvPr id="12" name="Picture 4" descr="Image of a close-up view of a keyboard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70501"/>
            <a:ext cx="4038600" cy="4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0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/>
              <a:t>123 Ash Street  -  Asheville, NC 20802  -  303.555.0199</a:t>
            </a:r>
          </a:p>
        </p:txBody>
      </p:sp>
      <p:grpSp>
        <p:nvGrpSpPr>
          <p:cNvPr id="23" name="Group 22" descr="Image of a street map.">
            <a:extLst>
              <a:ext uri="{FF2B5EF4-FFF2-40B4-BE49-F238E27FC236}">
                <a16:creationId xmlns:a16="http://schemas.microsoft.com/office/drawing/2014/main" id="{740181B9-0AC1-4615-BBD6-F4D8DC7B0703}"/>
              </a:ext>
            </a:extLst>
          </p:cNvPr>
          <p:cNvGrpSpPr/>
          <p:nvPr/>
        </p:nvGrpSpPr>
        <p:grpSpPr>
          <a:xfrm>
            <a:off x="1752600" y="2209800"/>
            <a:ext cx="6922233" cy="4148647"/>
            <a:chOff x="1752600" y="2209800"/>
            <a:chExt cx="6922233" cy="4148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D5021C-9CFB-46B8-A524-A40E8F06AE71}"/>
                </a:ext>
              </a:extLst>
            </p:cNvPr>
            <p:cNvSpPr txBox="1"/>
            <p:nvPr/>
          </p:nvSpPr>
          <p:spPr>
            <a:xfrm rot="-2700000">
              <a:off x="4596341" y="4831026"/>
              <a:ext cx="161672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Maple Boulevard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1B4CF6-2940-4D9E-A426-588BE2B34AC8}"/>
                </a:ext>
              </a:extLst>
            </p:cNvPr>
            <p:cNvCxnSpPr/>
            <p:nvPr/>
          </p:nvCxnSpPr>
          <p:spPr>
            <a:xfrm>
              <a:off x="1752600" y="3429000"/>
              <a:ext cx="6096000" cy="0"/>
            </a:xfrm>
            <a:prstGeom prst="line">
              <a:avLst/>
            </a:prstGeom>
            <a:ln w="762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6D672A-B3DD-453D-B2EF-1EF39230B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527110"/>
              <a:ext cx="3996153" cy="383133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7C8FB59-F861-4017-8132-5BD1F8F37EFF}"/>
                </a:ext>
              </a:extLst>
            </p:cNvPr>
            <p:cNvSpPr/>
            <p:nvPr/>
          </p:nvSpPr>
          <p:spPr>
            <a:xfrm>
              <a:off x="3048000" y="3384872"/>
              <a:ext cx="4572000" cy="64008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Ash Street – ONE WAY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71FE2E-AE68-479D-8690-884B9AF48B67}"/>
                </a:ext>
              </a:extLst>
            </p:cNvPr>
            <p:cNvSpPr txBox="1"/>
            <p:nvPr/>
          </p:nvSpPr>
          <p:spPr>
            <a:xfrm rot="16200000">
              <a:off x="1870438" y="3539763"/>
              <a:ext cx="1169679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Willow Pike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96BD04-C562-4E71-9F5D-6F48B7CE9F32}"/>
                </a:ext>
              </a:extLst>
            </p:cNvPr>
            <p:cNvCxnSpPr/>
            <p:nvPr/>
          </p:nvCxnSpPr>
          <p:spPr>
            <a:xfrm>
              <a:off x="2743200" y="2514600"/>
              <a:ext cx="0" cy="274320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A6B93B-9514-4FA1-86E4-24179FA99314}"/>
                </a:ext>
              </a:extLst>
            </p:cNvPr>
            <p:cNvSpPr/>
            <p:nvPr/>
          </p:nvSpPr>
          <p:spPr>
            <a:xfrm>
              <a:off x="2958151" y="2392680"/>
              <a:ext cx="822960" cy="9144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West Bank Center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3544EC-76EB-47A4-ACE6-B67A79115F48}"/>
                </a:ext>
              </a:extLst>
            </p:cNvPr>
            <p:cNvSpPr/>
            <p:nvPr/>
          </p:nvSpPr>
          <p:spPr>
            <a:xfrm>
              <a:off x="4800600" y="2667000"/>
              <a:ext cx="1097280" cy="6400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Museum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31850F-E716-4E59-B9D3-38251190824D}"/>
                </a:ext>
              </a:extLst>
            </p:cNvPr>
            <p:cNvSpPr/>
            <p:nvPr/>
          </p:nvSpPr>
          <p:spPr>
            <a:xfrm>
              <a:off x="7577553" y="2209800"/>
              <a:ext cx="1097280" cy="1097280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Oak Arena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1382FF-674F-4184-88F1-AC4221166533}"/>
                </a:ext>
              </a:extLst>
            </p:cNvPr>
            <p:cNvSpPr/>
            <p:nvPr/>
          </p:nvSpPr>
          <p:spPr>
            <a:xfrm rot="19038174">
              <a:off x="3397237" y="4994807"/>
              <a:ext cx="1005840" cy="64008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Bellows College</a:t>
              </a:r>
            </a:p>
          </p:txBody>
        </p:sp>
        <p:sp>
          <p:nvSpPr>
            <p:cNvPr id="21" name="Freeform: Shape 20" descr="Image of a lake.">
              <a:extLst>
                <a:ext uri="{FF2B5EF4-FFF2-40B4-BE49-F238E27FC236}">
                  <a16:creationId xmlns:a16="http://schemas.microsoft.com/office/drawing/2014/main" id="{6CA11CAB-F939-4CFC-AF27-96C7F4C5862E}"/>
                </a:ext>
              </a:extLst>
            </p:cNvPr>
            <p:cNvSpPr/>
            <p:nvPr/>
          </p:nvSpPr>
          <p:spPr>
            <a:xfrm>
              <a:off x="6481804" y="4065691"/>
              <a:ext cx="1371600" cy="1280160"/>
            </a:xfrm>
            <a:custGeom>
              <a:avLst/>
              <a:gdLst>
                <a:gd name="connsiteX0" fmla="*/ 1064526 w 2101756"/>
                <a:gd name="connsiteY0" fmla="*/ 14272 h 1419991"/>
                <a:gd name="connsiteX1" fmla="*/ 1064526 w 2101756"/>
                <a:gd name="connsiteY1" fmla="*/ 14272 h 1419991"/>
                <a:gd name="connsiteX2" fmla="*/ 586854 w 2101756"/>
                <a:gd name="connsiteY2" fmla="*/ 55215 h 1419991"/>
                <a:gd name="connsiteX3" fmla="*/ 545911 w 2101756"/>
                <a:gd name="connsiteY3" fmla="*/ 68863 h 1419991"/>
                <a:gd name="connsiteX4" fmla="*/ 464024 w 2101756"/>
                <a:gd name="connsiteY4" fmla="*/ 123454 h 1419991"/>
                <a:gd name="connsiteX5" fmla="*/ 423081 w 2101756"/>
                <a:gd name="connsiteY5" fmla="*/ 150750 h 1419991"/>
                <a:gd name="connsiteX6" fmla="*/ 341194 w 2101756"/>
                <a:gd name="connsiteY6" fmla="*/ 232636 h 1419991"/>
                <a:gd name="connsiteX7" fmla="*/ 327547 w 2101756"/>
                <a:gd name="connsiteY7" fmla="*/ 273579 h 1419991"/>
                <a:gd name="connsiteX8" fmla="*/ 272956 w 2101756"/>
                <a:gd name="connsiteY8" fmla="*/ 355466 h 1419991"/>
                <a:gd name="connsiteX9" fmla="*/ 259308 w 2101756"/>
                <a:gd name="connsiteY9" fmla="*/ 396409 h 1419991"/>
                <a:gd name="connsiteX10" fmla="*/ 245660 w 2101756"/>
                <a:gd name="connsiteY10" fmla="*/ 451000 h 1419991"/>
                <a:gd name="connsiteX11" fmla="*/ 177421 w 2101756"/>
                <a:gd name="connsiteY11" fmla="*/ 573830 h 1419991"/>
                <a:gd name="connsiteX12" fmla="*/ 163773 w 2101756"/>
                <a:gd name="connsiteY12" fmla="*/ 764899 h 1419991"/>
                <a:gd name="connsiteX13" fmla="*/ 136478 w 2101756"/>
                <a:gd name="connsiteY13" fmla="*/ 846785 h 1419991"/>
                <a:gd name="connsiteX14" fmla="*/ 109182 w 2101756"/>
                <a:gd name="connsiteY14" fmla="*/ 1051502 h 1419991"/>
                <a:gd name="connsiteX15" fmla="*/ 54591 w 2101756"/>
                <a:gd name="connsiteY15" fmla="*/ 1133388 h 1419991"/>
                <a:gd name="connsiteX16" fmla="*/ 27296 w 2101756"/>
                <a:gd name="connsiteY16" fmla="*/ 1174332 h 1419991"/>
                <a:gd name="connsiteX17" fmla="*/ 0 w 2101756"/>
                <a:gd name="connsiteY17" fmla="*/ 1256218 h 1419991"/>
                <a:gd name="connsiteX18" fmla="*/ 13648 w 2101756"/>
                <a:gd name="connsiteY18" fmla="*/ 1324457 h 1419991"/>
                <a:gd name="connsiteX19" fmla="*/ 95535 w 2101756"/>
                <a:gd name="connsiteY19" fmla="*/ 1351753 h 1419991"/>
                <a:gd name="connsiteX20" fmla="*/ 354842 w 2101756"/>
                <a:gd name="connsiteY20" fmla="*/ 1379048 h 1419991"/>
                <a:gd name="connsiteX21" fmla="*/ 436729 w 2101756"/>
                <a:gd name="connsiteY21" fmla="*/ 1406344 h 1419991"/>
                <a:gd name="connsiteX22" fmla="*/ 477672 w 2101756"/>
                <a:gd name="connsiteY22" fmla="*/ 1419991 h 1419991"/>
                <a:gd name="connsiteX23" fmla="*/ 586854 w 2101756"/>
                <a:gd name="connsiteY23" fmla="*/ 1406344 h 1419991"/>
                <a:gd name="connsiteX24" fmla="*/ 668741 w 2101756"/>
                <a:gd name="connsiteY24" fmla="*/ 1338105 h 1419991"/>
                <a:gd name="connsiteX25" fmla="*/ 750627 w 2101756"/>
                <a:gd name="connsiteY25" fmla="*/ 1297162 h 1419991"/>
                <a:gd name="connsiteX26" fmla="*/ 791570 w 2101756"/>
                <a:gd name="connsiteY26" fmla="*/ 1256218 h 1419991"/>
                <a:gd name="connsiteX27" fmla="*/ 805218 w 2101756"/>
                <a:gd name="connsiteY27" fmla="*/ 1215275 h 1419991"/>
                <a:gd name="connsiteX28" fmla="*/ 928048 w 2101756"/>
                <a:gd name="connsiteY28" fmla="*/ 1119741 h 1419991"/>
                <a:gd name="connsiteX29" fmla="*/ 968991 w 2101756"/>
                <a:gd name="connsiteY29" fmla="*/ 1078797 h 1419991"/>
                <a:gd name="connsiteX30" fmla="*/ 1009935 w 2101756"/>
                <a:gd name="connsiteY30" fmla="*/ 1065150 h 1419991"/>
                <a:gd name="connsiteX31" fmla="*/ 1364776 w 2101756"/>
                <a:gd name="connsiteY31" fmla="*/ 1051502 h 1419991"/>
                <a:gd name="connsiteX32" fmla="*/ 1446663 w 2101756"/>
                <a:gd name="connsiteY32" fmla="*/ 1024206 h 1419991"/>
                <a:gd name="connsiteX33" fmla="*/ 1528550 w 2101756"/>
                <a:gd name="connsiteY33" fmla="*/ 969615 h 1419991"/>
                <a:gd name="connsiteX34" fmla="*/ 1583141 w 2101756"/>
                <a:gd name="connsiteY34" fmla="*/ 915024 h 1419991"/>
                <a:gd name="connsiteX35" fmla="*/ 1624084 w 2101756"/>
                <a:gd name="connsiteY35" fmla="*/ 874081 h 1419991"/>
                <a:gd name="connsiteX36" fmla="*/ 1787857 w 2101756"/>
                <a:gd name="connsiteY36" fmla="*/ 792194 h 1419991"/>
                <a:gd name="connsiteX37" fmla="*/ 1897039 w 2101756"/>
                <a:gd name="connsiteY37" fmla="*/ 764899 h 1419991"/>
                <a:gd name="connsiteX38" fmla="*/ 2019869 w 2101756"/>
                <a:gd name="connsiteY38" fmla="*/ 669365 h 1419991"/>
                <a:gd name="connsiteX39" fmla="*/ 2074460 w 2101756"/>
                <a:gd name="connsiteY39" fmla="*/ 546535 h 1419991"/>
                <a:gd name="connsiteX40" fmla="*/ 2101756 w 2101756"/>
                <a:gd name="connsiteY40" fmla="*/ 437353 h 1419991"/>
                <a:gd name="connsiteX41" fmla="*/ 2088108 w 2101756"/>
                <a:gd name="connsiteY41" fmla="*/ 314523 h 1419991"/>
                <a:gd name="connsiteX42" fmla="*/ 2074460 w 2101756"/>
                <a:gd name="connsiteY42" fmla="*/ 273579 h 1419991"/>
                <a:gd name="connsiteX43" fmla="*/ 2033517 w 2101756"/>
                <a:gd name="connsiteY43" fmla="*/ 246284 h 1419991"/>
                <a:gd name="connsiteX44" fmla="*/ 1910687 w 2101756"/>
                <a:gd name="connsiteY44" fmla="*/ 150750 h 1419991"/>
                <a:gd name="connsiteX45" fmla="*/ 1746914 w 2101756"/>
                <a:gd name="connsiteY45" fmla="*/ 96159 h 1419991"/>
                <a:gd name="connsiteX46" fmla="*/ 1705970 w 2101756"/>
                <a:gd name="connsiteY46" fmla="*/ 82511 h 1419991"/>
                <a:gd name="connsiteX47" fmla="*/ 1665027 w 2101756"/>
                <a:gd name="connsiteY47" fmla="*/ 68863 h 1419991"/>
                <a:gd name="connsiteX48" fmla="*/ 1405720 w 2101756"/>
                <a:gd name="connsiteY48" fmla="*/ 55215 h 1419991"/>
                <a:gd name="connsiteX49" fmla="*/ 1364776 w 2101756"/>
                <a:gd name="connsiteY49" fmla="*/ 41567 h 1419991"/>
                <a:gd name="connsiteX50" fmla="*/ 1282890 w 2101756"/>
                <a:gd name="connsiteY50" fmla="*/ 624 h 1419991"/>
                <a:gd name="connsiteX51" fmla="*/ 1064526 w 2101756"/>
                <a:gd name="connsiteY51" fmla="*/ 14272 h 141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01756" h="1419991">
                  <a:moveTo>
                    <a:pt x="1064526" y="14272"/>
                  </a:moveTo>
                  <a:lnTo>
                    <a:pt x="1064526" y="14272"/>
                  </a:lnTo>
                  <a:cubicBezTo>
                    <a:pt x="640003" y="28911"/>
                    <a:pt x="793970" y="-13823"/>
                    <a:pt x="586854" y="55215"/>
                  </a:cubicBezTo>
                  <a:cubicBezTo>
                    <a:pt x="573206" y="59764"/>
                    <a:pt x="557881" y="60883"/>
                    <a:pt x="545911" y="68863"/>
                  </a:cubicBezTo>
                  <a:lnTo>
                    <a:pt x="464024" y="123454"/>
                  </a:lnTo>
                  <a:cubicBezTo>
                    <a:pt x="450376" y="132553"/>
                    <a:pt x="434679" y="139152"/>
                    <a:pt x="423081" y="150750"/>
                  </a:cubicBezTo>
                  <a:lnTo>
                    <a:pt x="341194" y="232636"/>
                  </a:lnTo>
                  <a:cubicBezTo>
                    <a:pt x="336645" y="246284"/>
                    <a:pt x="334533" y="261003"/>
                    <a:pt x="327547" y="273579"/>
                  </a:cubicBezTo>
                  <a:cubicBezTo>
                    <a:pt x="311616" y="302256"/>
                    <a:pt x="283330" y="324344"/>
                    <a:pt x="272956" y="355466"/>
                  </a:cubicBezTo>
                  <a:cubicBezTo>
                    <a:pt x="268407" y="369114"/>
                    <a:pt x="263260" y="382577"/>
                    <a:pt x="259308" y="396409"/>
                  </a:cubicBezTo>
                  <a:cubicBezTo>
                    <a:pt x="254155" y="414444"/>
                    <a:pt x="254048" y="434223"/>
                    <a:pt x="245660" y="451000"/>
                  </a:cubicBezTo>
                  <a:cubicBezTo>
                    <a:pt x="151802" y="638716"/>
                    <a:pt x="215163" y="460606"/>
                    <a:pt x="177421" y="573830"/>
                  </a:cubicBezTo>
                  <a:cubicBezTo>
                    <a:pt x="172872" y="637520"/>
                    <a:pt x="173245" y="701753"/>
                    <a:pt x="163773" y="764899"/>
                  </a:cubicBezTo>
                  <a:cubicBezTo>
                    <a:pt x="159505" y="793352"/>
                    <a:pt x="136478" y="846785"/>
                    <a:pt x="136478" y="846785"/>
                  </a:cubicBezTo>
                  <a:cubicBezTo>
                    <a:pt x="135510" y="858403"/>
                    <a:pt x="136510" y="1002312"/>
                    <a:pt x="109182" y="1051502"/>
                  </a:cubicBezTo>
                  <a:cubicBezTo>
                    <a:pt x="93250" y="1080179"/>
                    <a:pt x="72788" y="1106093"/>
                    <a:pt x="54591" y="1133388"/>
                  </a:cubicBezTo>
                  <a:cubicBezTo>
                    <a:pt x="45492" y="1147036"/>
                    <a:pt x="32483" y="1158771"/>
                    <a:pt x="27296" y="1174332"/>
                  </a:cubicBezTo>
                  <a:lnTo>
                    <a:pt x="0" y="1256218"/>
                  </a:lnTo>
                  <a:cubicBezTo>
                    <a:pt x="4549" y="1278964"/>
                    <a:pt x="-2755" y="1308054"/>
                    <a:pt x="13648" y="1324457"/>
                  </a:cubicBezTo>
                  <a:cubicBezTo>
                    <a:pt x="33993" y="1344802"/>
                    <a:pt x="67622" y="1344775"/>
                    <a:pt x="95535" y="1351753"/>
                  </a:cubicBezTo>
                  <a:cubicBezTo>
                    <a:pt x="216474" y="1381986"/>
                    <a:pt x="131411" y="1364152"/>
                    <a:pt x="354842" y="1379048"/>
                  </a:cubicBezTo>
                  <a:lnTo>
                    <a:pt x="436729" y="1406344"/>
                  </a:lnTo>
                  <a:lnTo>
                    <a:pt x="477672" y="1419991"/>
                  </a:lnTo>
                  <a:cubicBezTo>
                    <a:pt x="514066" y="1415442"/>
                    <a:pt x="551469" y="1415994"/>
                    <a:pt x="586854" y="1406344"/>
                  </a:cubicBezTo>
                  <a:cubicBezTo>
                    <a:pt x="617072" y="1398103"/>
                    <a:pt x="647716" y="1355626"/>
                    <a:pt x="668741" y="1338105"/>
                  </a:cubicBezTo>
                  <a:cubicBezTo>
                    <a:pt x="704019" y="1308707"/>
                    <a:pt x="709590" y="1310840"/>
                    <a:pt x="750627" y="1297162"/>
                  </a:cubicBezTo>
                  <a:cubicBezTo>
                    <a:pt x="764275" y="1283514"/>
                    <a:pt x="780864" y="1272277"/>
                    <a:pt x="791570" y="1256218"/>
                  </a:cubicBezTo>
                  <a:cubicBezTo>
                    <a:pt x="799550" y="1244248"/>
                    <a:pt x="796386" y="1226631"/>
                    <a:pt x="805218" y="1215275"/>
                  </a:cubicBezTo>
                  <a:cubicBezTo>
                    <a:pt x="869661" y="1132421"/>
                    <a:pt x="860776" y="1142164"/>
                    <a:pt x="928048" y="1119741"/>
                  </a:cubicBezTo>
                  <a:cubicBezTo>
                    <a:pt x="941696" y="1106093"/>
                    <a:pt x="952932" y="1089503"/>
                    <a:pt x="968991" y="1078797"/>
                  </a:cubicBezTo>
                  <a:cubicBezTo>
                    <a:pt x="980961" y="1070817"/>
                    <a:pt x="995583" y="1066140"/>
                    <a:pt x="1009935" y="1065150"/>
                  </a:cubicBezTo>
                  <a:cubicBezTo>
                    <a:pt x="1128022" y="1057006"/>
                    <a:pt x="1246496" y="1056051"/>
                    <a:pt x="1364776" y="1051502"/>
                  </a:cubicBezTo>
                  <a:cubicBezTo>
                    <a:pt x="1392072" y="1042403"/>
                    <a:pt x="1422723" y="1040166"/>
                    <a:pt x="1446663" y="1024206"/>
                  </a:cubicBezTo>
                  <a:lnTo>
                    <a:pt x="1528550" y="969615"/>
                  </a:lnTo>
                  <a:cubicBezTo>
                    <a:pt x="1554544" y="891629"/>
                    <a:pt x="1520751" y="956617"/>
                    <a:pt x="1583141" y="915024"/>
                  </a:cubicBezTo>
                  <a:cubicBezTo>
                    <a:pt x="1599200" y="904318"/>
                    <a:pt x="1608849" y="885931"/>
                    <a:pt x="1624084" y="874081"/>
                  </a:cubicBezTo>
                  <a:cubicBezTo>
                    <a:pt x="1687285" y="824924"/>
                    <a:pt x="1712233" y="811100"/>
                    <a:pt x="1787857" y="792194"/>
                  </a:cubicBezTo>
                  <a:lnTo>
                    <a:pt x="1897039" y="764899"/>
                  </a:lnTo>
                  <a:cubicBezTo>
                    <a:pt x="1954101" y="726858"/>
                    <a:pt x="1979783" y="717469"/>
                    <a:pt x="2019869" y="669365"/>
                  </a:cubicBezTo>
                  <a:cubicBezTo>
                    <a:pt x="2055913" y="626112"/>
                    <a:pt x="2054625" y="606040"/>
                    <a:pt x="2074460" y="546535"/>
                  </a:cubicBezTo>
                  <a:cubicBezTo>
                    <a:pt x="2095443" y="483587"/>
                    <a:pt x="2085287" y="519694"/>
                    <a:pt x="2101756" y="437353"/>
                  </a:cubicBezTo>
                  <a:cubicBezTo>
                    <a:pt x="2097207" y="396410"/>
                    <a:pt x="2094881" y="355158"/>
                    <a:pt x="2088108" y="314523"/>
                  </a:cubicBezTo>
                  <a:cubicBezTo>
                    <a:pt x="2085743" y="300332"/>
                    <a:pt x="2083447" y="284813"/>
                    <a:pt x="2074460" y="273579"/>
                  </a:cubicBezTo>
                  <a:cubicBezTo>
                    <a:pt x="2064214" y="260771"/>
                    <a:pt x="2046118" y="256784"/>
                    <a:pt x="2033517" y="246284"/>
                  </a:cubicBezTo>
                  <a:cubicBezTo>
                    <a:pt x="1986415" y="207033"/>
                    <a:pt x="1979671" y="173745"/>
                    <a:pt x="1910687" y="150750"/>
                  </a:cubicBezTo>
                  <a:lnTo>
                    <a:pt x="1746914" y="96159"/>
                  </a:lnTo>
                  <a:lnTo>
                    <a:pt x="1705970" y="82511"/>
                  </a:lnTo>
                  <a:cubicBezTo>
                    <a:pt x="1692322" y="77962"/>
                    <a:pt x="1679393" y="69619"/>
                    <a:pt x="1665027" y="68863"/>
                  </a:cubicBezTo>
                  <a:lnTo>
                    <a:pt x="1405720" y="55215"/>
                  </a:lnTo>
                  <a:cubicBezTo>
                    <a:pt x="1392072" y="50666"/>
                    <a:pt x="1377643" y="48001"/>
                    <a:pt x="1364776" y="41567"/>
                  </a:cubicBezTo>
                  <a:cubicBezTo>
                    <a:pt x="1332830" y="25594"/>
                    <a:pt x="1321004" y="2530"/>
                    <a:pt x="1282890" y="624"/>
                  </a:cubicBezTo>
                  <a:cubicBezTo>
                    <a:pt x="1205649" y="-3238"/>
                    <a:pt x="1100920" y="11997"/>
                    <a:pt x="1064526" y="14272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Magnolia Lake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21536"/>
          </a:xfrm>
        </p:spPr>
        <p:txBody>
          <a:bodyPr/>
          <a:lstStyle/>
          <a:p>
            <a:r>
              <a:rPr lang="en-US" sz="2400" dirty="0"/>
              <a:t>New!  </a:t>
            </a:r>
            <a:br>
              <a:rPr lang="en-US" dirty="0"/>
            </a:b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 About Sun Spots</a:t>
            </a:r>
          </a:p>
        </p:txBody>
      </p:sp>
      <p:sp>
        <p:nvSpPr>
          <p:cNvPr id="7" name="Content Placeholder 6" descr="Text box that contains two bulleted list items. From top to bottom, the bullets read:&#10;What are sun spots?&#10;How do they affect life on Earth?&#10;"/>
          <p:cNvSpPr>
            <a:spLocks noGrp="1"/>
          </p:cNvSpPr>
          <p:nvPr>
            <p:ph sz="half" idx="1"/>
          </p:nvPr>
        </p:nvSpPr>
        <p:spPr>
          <a:xfrm>
            <a:off x="464344" y="2753621"/>
            <a:ext cx="4038600" cy="1734699"/>
          </a:xfrm>
        </p:spPr>
        <p:txBody>
          <a:bodyPr/>
          <a:lstStyle/>
          <a:p>
            <a:r>
              <a:rPr lang="en-US" dirty="0"/>
              <a:t>What are sun spots?</a:t>
            </a:r>
          </a:p>
          <a:p>
            <a:r>
              <a:rPr lang="en-US" dirty="0"/>
              <a:t>How do they affect life on Earth?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i="1" dirty="0"/>
              <a:t>Find out in the Astronomy Pavilion during today’s visit!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5344" y="2286000"/>
            <a:ext cx="4038600" cy="40104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7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E0FCC1170DD4EA9CF157E6E2FAC08" ma:contentTypeVersion="10" ma:contentTypeDescription="Create a new document." ma:contentTypeScope="" ma:versionID="7e8c1d07bc765572e9e74d76cdee5df1">
  <xsd:schema xmlns:xsd="http://www.w3.org/2001/XMLSchema" xmlns:xs="http://www.w3.org/2001/XMLSchema" xmlns:p="http://schemas.microsoft.com/office/2006/metadata/properties" xmlns:ns2="dc94d77e-d9c2-42fb-a8f5-494b1c2e3696" xmlns:ns3="bfe0bb63-4151-4360-a7b3-42e232e24132" targetNamespace="http://schemas.microsoft.com/office/2006/metadata/properties" ma:root="true" ma:fieldsID="8c6bb19a2d79273bda7e150191a69877" ns2:_="" ns3:_="">
    <xsd:import namespace="dc94d77e-d9c2-42fb-a8f5-494b1c2e3696"/>
    <xsd:import namespace="bfe0bb63-4151-4360-a7b3-42e232e24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Stag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4d77e-d9c2-42fb-a8f5-494b1c2e3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Stage" ma:index="15" nillable="true" ma:displayName="Stage" ma:format="Dropdown" ma:internalName="Stage">
      <xsd:simpleType>
        <xsd:restriction base="dms:Choice">
          <xsd:enumeration value="In progress"/>
          <xsd:enumeration value="Needs srcubbing"/>
          <xsd:enumeration value="Sent to Brandon to do"/>
          <xsd:enumeration value="Ready for OneNote"/>
          <xsd:enumeration value="Added to OneNote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bb63-4151-4360-a7b3-42e232e24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dc94d77e-d9c2-42fb-a8f5-494b1c2e3696">Added to OneNote</Stage>
  </documentManagement>
</p:properties>
</file>

<file path=customXml/itemProps1.xml><?xml version="1.0" encoding="utf-8"?>
<ds:datastoreItem xmlns:ds="http://schemas.openxmlformats.org/officeDocument/2006/customXml" ds:itemID="{67EFC6A9-523C-4C13-816A-FB600B381EA3}"/>
</file>

<file path=customXml/itemProps2.xml><?xml version="1.0" encoding="utf-8"?>
<ds:datastoreItem xmlns:ds="http://schemas.openxmlformats.org/officeDocument/2006/customXml" ds:itemID="{C52A643C-3972-4C8C-976C-0312072FC82F}"/>
</file>

<file path=customXml/itemProps3.xml><?xml version="1.0" encoding="utf-8"?>
<ds:datastoreItem xmlns:ds="http://schemas.openxmlformats.org/officeDocument/2006/customXml" ds:itemID="{F1C20162-D16F-4B67-9173-CE8B37932328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212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Corbel</vt:lpstr>
      <vt:lpstr>Wingdings</vt:lpstr>
      <vt:lpstr>Wingdings 2</vt:lpstr>
      <vt:lpstr>Wingdings 3</vt:lpstr>
      <vt:lpstr>Metro</vt:lpstr>
      <vt:lpstr>Trey Research Museum</vt:lpstr>
      <vt:lpstr>Permanent  Exhibits</vt:lpstr>
      <vt:lpstr>Space and Astronomy</vt:lpstr>
      <vt:lpstr>The Mechanical World</vt:lpstr>
      <vt:lpstr>Oceans and Seas</vt:lpstr>
      <vt:lpstr>Why Math Is Necessary</vt:lpstr>
      <vt:lpstr>Science and the Arts</vt:lpstr>
      <vt:lpstr>Where to Find Us</vt:lpstr>
      <vt:lpstr>New!   All About Sun Spots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2018-05-13T03:43:48Z</dcterms:created>
  <dcterms:modified xsi:type="dcterms:W3CDTF">2018-09-19T00:45:25Z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0x010100E8DE0FCC1170DD4EA9CF157E6E2FAC08</vt:lpwstr>
  </property>
</Properties>
</file>