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47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12" userDrawn="1">
          <p15:clr>
            <a:srgbClr val="A4A3A4"/>
          </p15:clr>
        </p15:guide>
        <p15:guide id="2" pos="46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246" y="102"/>
      </p:cViewPr>
      <p:guideLst>
        <p:guide orient="horz" pos="1512"/>
        <p:guide pos="46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999E7F-C6D9-4BDE-BD56-057C188B8C37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091BB7-5DA3-496F-80A9-81F93ECC1A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3200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03E13A8-516D-4A6D-A5F2-2F400B6329CE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372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372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9636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6726063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787" y="4243845"/>
            <a:ext cx="2307831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6726064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833787" y="2590078"/>
            <a:ext cx="230783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2" y="2733709"/>
            <a:ext cx="6069268" cy="1373070"/>
          </a:xfrm>
        </p:spPr>
        <p:txBody>
          <a:bodyPr anchor="b">
            <a:noAutofit/>
          </a:bodyPr>
          <a:lstStyle>
            <a:lvl1pPr algn="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1" y="4394040"/>
            <a:ext cx="6108101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55655" y="5936188"/>
            <a:ext cx="2057400" cy="365125"/>
          </a:xfr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1" y="5936189"/>
            <a:ext cx="4021666" cy="365125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399" y="2750337"/>
            <a:ext cx="1370293" cy="1356442"/>
          </a:xfrm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C264FC2-3ABD-4777-9446-A15DDD71534F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8969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3" y="4711617"/>
            <a:ext cx="6894770" cy="544482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1639" y="609598"/>
            <a:ext cx="689653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5256098"/>
            <a:ext cx="6894772" cy="5478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310"/>
            <a:ext cx="1149836" cy="1090789"/>
          </a:xfrm>
        </p:spPr>
        <p:txBody>
          <a:bodyPr/>
          <a:lstStyle/>
          <a:p>
            <a:fld id="{97F9E9E9-4FE2-4208-B1EB-EC03739F5A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639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2" name="Picture 21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3" name="Picture 22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255" y="609597"/>
            <a:ext cx="6896534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889151" cy="1101764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616"/>
            <a:ext cx="1149836" cy="1090789"/>
          </a:xfrm>
        </p:spPr>
        <p:txBody>
          <a:bodyPr/>
          <a:lstStyle/>
          <a:p>
            <a:fld id="{97F9E9E9-4FE2-4208-B1EB-EC03739F5A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7091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30" name="Picture 29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1" name="Picture 30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2" name="Rectangle 31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921" y="616983"/>
            <a:ext cx="642514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89438" y="3660763"/>
            <a:ext cx="5987731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903919" cy="110176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97F9E9E9-4FE2-4208-B1EB-EC03739F5A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270932" y="748116"/>
            <a:ext cx="5334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67191" y="2998573"/>
            <a:ext cx="457200" cy="5847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572228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3" name="Picture 22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4" name="Picture 23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5" name="Rectangle 24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8" y="4710340"/>
            <a:ext cx="6896534" cy="5898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9" y="5300150"/>
            <a:ext cx="6896534" cy="51195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97F9E9E9-4FE2-4208-B1EB-EC03739F5A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9771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32629" y="2329489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39777" y="3015290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8413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879710" y="3007906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26136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233520" y="3007905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9E9E9-4FE2-4208-B1EB-EC03739F5A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2143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35" name="Picture 34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6" name="Picture 35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7" name="Rectangle 36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32391" y="4297503"/>
            <a:ext cx="21922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32391" y="2336873"/>
            <a:ext cx="2192257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32391" y="4873765"/>
            <a:ext cx="219225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0497" y="4297503"/>
            <a:ext cx="221507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870497" y="2336873"/>
            <a:ext cx="221507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869483" y="4873764"/>
            <a:ext cx="2218004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31028" y="4297503"/>
            <a:ext cx="219433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231027" y="2336873"/>
            <a:ext cx="2194333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230934" y="4873762"/>
            <a:ext cx="2197239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9E9E9-4FE2-4208-B1EB-EC03739F5A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3522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7" name="Picture 16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8" name="Picture 17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9" name="Rectangle 18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19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9E9E9-4FE2-4208-B1EB-EC03739F5A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263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 rot="5400000">
            <a:off x="4575305" y="2747178"/>
            <a:ext cx="6862555" cy="1368199"/>
            <a:chOff x="2281445" y="609600"/>
            <a:chExt cx="6862555" cy="1368199"/>
          </a:xfrm>
        </p:grpSpPr>
        <p:sp>
          <p:nvSpPr>
            <p:cNvPr id="12" name="Rectangle 11"/>
            <p:cNvSpPr/>
            <p:nvPr/>
          </p:nvSpPr>
          <p:spPr bwMode="ltGray">
            <a:xfrm>
              <a:off x="2281445" y="609601"/>
              <a:ext cx="5285695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7710769" y="609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4798" y="609597"/>
            <a:ext cx="1069602" cy="44619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241" y="609598"/>
            <a:ext cx="6576359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144" y="5936188"/>
            <a:ext cx="20574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0241" y="5936189"/>
            <a:ext cx="451895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31152" y="5432500"/>
            <a:ext cx="1149636" cy="1273100"/>
          </a:xfrm>
        </p:spPr>
        <p:txBody>
          <a:bodyPr anchor="t"/>
          <a:lstStyle>
            <a:lvl1pPr algn="ctr">
              <a:defRPr/>
            </a:lvl1pPr>
          </a:lstStyle>
          <a:p>
            <a:fld id="{97F9E9E9-4FE2-4208-B1EB-EC03739F5A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294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8" name="Picture 2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9" name="Picture 2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0" name="Rectangle 2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3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D23DC73-A2D9-4509-8096-9D6E207A0EFA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62661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2728432"/>
            <a:ext cx="9161969" cy="1677035"/>
            <a:chOff x="0" y="2895600"/>
            <a:chExt cx="9161969" cy="1677035"/>
          </a:xfrm>
        </p:grpSpPr>
        <p:pic>
          <p:nvPicPr>
            <p:cNvPr id="19" name="Picture 1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0" name="Picture 19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2869895"/>
            <a:ext cx="688915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1639" y="4232172"/>
            <a:ext cx="688915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5810" y="5936188"/>
            <a:ext cx="20574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5936189"/>
            <a:ext cx="483467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6438" y="2869896"/>
            <a:ext cx="1149836" cy="1090789"/>
          </a:xfrm>
        </p:spPr>
        <p:txBody>
          <a:bodyPr/>
          <a:lstStyle/>
          <a:p>
            <a:fld id="{97F9E9E9-4FE2-4208-B1EB-EC03739F5A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65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53228"/>
            <a:ext cx="688739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336873"/>
            <a:ext cx="3357899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1128" y="2336873"/>
            <a:ext cx="3359661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9E9E9-4FE2-4208-B1EB-EC03739F5A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553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9" name="Picture 2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0" name="Picture 29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30"/>
            <a:ext cx="6896534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0988" y="2336874"/>
            <a:ext cx="3145080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638" y="3030009"/>
            <a:ext cx="336704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2646" y="2336873"/>
            <a:ext cx="3145527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61129" y="3030009"/>
            <a:ext cx="3367044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9E9E9-4FE2-4208-B1EB-EC03739F5A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311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6" name="Picture 15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7" name="Picture 16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9E9E9-4FE2-4208-B1EB-EC03739F5A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948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HD-ShadowShort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71"/>
          <a:stretch/>
        </p:blipFill>
        <p:spPr>
          <a:xfrm>
            <a:off x="7717217" y="1973262"/>
            <a:ext cx="1444752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710769" y="609600"/>
            <a:ext cx="1433231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9E9E9-4FE2-4208-B1EB-EC03739F5A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87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7"/>
            <a:ext cx="6896534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4385" y="2336874"/>
            <a:ext cx="3913788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2336873"/>
            <a:ext cx="2796240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9E9E9-4FE2-4208-B1EB-EC03739F5A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892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10956" y="2336874"/>
            <a:ext cx="391721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2336874"/>
            <a:ext cx="2798487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9E9E9-4FE2-4208-B1EB-EC03739F5A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283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James\Desktop\msft\Berlin\build Assets\hashOverlaySD-FullResolve.png"/>
          <p:cNvPicPr>
            <a:picLocks noChangeAspect="1" noChangeArrowheads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336873"/>
            <a:ext cx="6887389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9E9E9-4FE2-4208-B1EB-EC03739F5A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2709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  <p:sldLayoutId id="2147483759" r:id="rId12"/>
    <p:sldLayoutId id="2147483760" r:id="rId13"/>
    <p:sldLayoutId id="2147483761" r:id="rId14"/>
    <p:sldLayoutId id="2147483762" r:id="rId15"/>
    <p:sldLayoutId id="2147483763" r:id="rId16"/>
    <p:sldLayoutId id="2147483764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ickr.com/photos/adamgrabek/6424461231/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690" name="Rectangle 2" descr="Text box with slide title read as Woodgrove Bank and subtitle read as Job Fair."/>
          <p:cNvSpPr>
            <a:spLocks noGrp="1" noChangeArrowheads="1"/>
          </p:cNvSpPr>
          <p:nvPr>
            <p:ph type="ctrTitle"/>
          </p:nvPr>
        </p:nvSpPr>
        <p:spPr>
          <a:xfrm>
            <a:off x="838200" y="5022760"/>
            <a:ext cx="7467600" cy="1133340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Woodgrove Bank</a:t>
            </a:r>
            <a:b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Job Fair</a:t>
            </a:r>
          </a:p>
        </p:txBody>
      </p:sp>
    </p:spTree>
    <p:extLst>
      <p:ext uri="{BB962C8B-B14F-4D97-AF65-F5344CB8AC3E}">
        <p14:creationId xmlns:p14="http://schemas.microsoft.com/office/powerpoint/2010/main" val="741446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Woodgrove Bank</a:t>
            </a:r>
          </a:p>
        </p:txBody>
      </p:sp>
      <p:sp>
        <p:nvSpPr>
          <p:cNvPr id="3" name="Content Placeholder 2" descr="Text box that contains five bulleted list items. From top to bottom, the bullets read:&#10;Established in 1950&#10;2,800 employees&#10;14 branches&#10;Locally owned&#10;Over $1 billion in assets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Established in 1950</a:t>
            </a:r>
          </a:p>
          <a:p>
            <a:r>
              <a:rPr lang="en-US" dirty="0"/>
              <a:t>2,800 employees</a:t>
            </a:r>
          </a:p>
          <a:p>
            <a:r>
              <a:rPr lang="en-US" dirty="0"/>
              <a:t>14 branches</a:t>
            </a:r>
          </a:p>
          <a:p>
            <a:r>
              <a:rPr lang="en-US" dirty="0"/>
              <a:t>Locally owned</a:t>
            </a:r>
          </a:p>
          <a:p>
            <a:r>
              <a:rPr lang="en-US" dirty="0"/>
              <a:t>Over $1 billion in assets</a:t>
            </a:r>
          </a:p>
        </p:txBody>
      </p:sp>
      <p:pic>
        <p:nvPicPr>
          <p:cNvPr id="6" name="Content Placeholder 5" descr="Image of an office building.">
            <a:extLst>
              <a:ext uri="{FF2B5EF4-FFF2-40B4-BE49-F238E27FC236}">
                <a16:creationId xmlns:a16="http://schemas.microsoft.com/office/drawing/2014/main" id="{4A04703E-BF5C-4903-9BE8-B8261EF8E2B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" contras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37798" y="2400300"/>
            <a:ext cx="3491702" cy="4114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78448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Help</a:t>
            </a:r>
            <a:r>
              <a:rPr lang="en-US" baseline="0" dirty="0"/>
              <a:t> Wanted</a:t>
            </a:r>
            <a:r>
              <a:rPr lang="en-US" dirty="0"/>
              <a:t>: Tellers</a:t>
            </a:r>
          </a:p>
        </p:txBody>
      </p:sp>
      <p:sp>
        <p:nvSpPr>
          <p:cNvPr id="3" name="Content Placeholder 2" descr="Text box that contains six bulleted list items. From top to bottom, the bullets read:&#10;The first face our clients see&#10;Responsible for cash drawer and station bookkeeping&#10;Handle most of our cash transactions&#10;Assist customers in opening accounts&#10;Answer customer questions&#10;Refer customers to managers for help with problems"/>
          <p:cNvSpPr>
            <a:spLocks noGrp="1"/>
          </p:cNvSpPr>
          <p:nvPr>
            <p:ph idx="1"/>
          </p:nvPr>
        </p:nvSpPr>
        <p:spPr>
          <a:xfrm>
            <a:off x="533400" y="2336873"/>
            <a:ext cx="7786352" cy="3599316"/>
          </a:xfrm>
        </p:spPr>
        <p:txBody>
          <a:bodyPr/>
          <a:lstStyle/>
          <a:p>
            <a:r>
              <a:rPr lang="en-US" dirty="0"/>
              <a:t>The first face our clients see</a:t>
            </a:r>
          </a:p>
          <a:p>
            <a:r>
              <a:rPr lang="en-US" dirty="0"/>
              <a:t>Responsible for cash drawer and station bookkeeping</a:t>
            </a:r>
          </a:p>
          <a:p>
            <a:r>
              <a:rPr lang="en-US" dirty="0"/>
              <a:t>Handle most of our cash transactions</a:t>
            </a:r>
          </a:p>
          <a:p>
            <a:r>
              <a:rPr lang="en-US" dirty="0"/>
              <a:t>Assist customers in opening accounts</a:t>
            </a:r>
          </a:p>
          <a:p>
            <a:r>
              <a:rPr lang="en-US" dirty="0"/>
              <a:t>Answer customer questions</a:t>
            </a:r>
          </a:p>
          <a:p>
            <a:r>
              <a:rPr lang="en-US" dirty="0"/>
              <a:t>Refer customers to managers for help with problems</a:t>
            </a:r>
          </a:p>
        </p:txBody>
      </p:sp>
    </p:spTree>
    <p:extLst>
      <p:ext uri="{BB962C8B-B14F-4D97-AF65-F5344CB8AC3E}">
        <p14:creationId xmlns:p14="http://schemas.microsoft.com/office/powerpoint/2010/main" val="1364868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Qualifications</a:t>
            </a:r>
          </a:p>
        </p:txBody>
      </p:sp>
      <p:sp>
        <p:nvSpPr>
          <p:cNvPr id="3" name="Content Placeholder 2" descr="Text box that contains three bulleted list items. From top to bottom, the bullets read:&#10;B.A. in Business, Accounting, or Math preferred&#10;At least 2 years in a similar position&#10;Retail sales or customer service experience a plus"/>
          <p:cNvSpPr>
            <a:spLocks noGrp="1"/>
          </p:cNvSpPr>
          <p:nvPr>
            <p:ph idx="1"/>
          </p:nvPr>
        </p:nvSpPr>
        <p:spPr>
          <a:xfrm>
            <a:off x="533400" y="2336873"/>
            <a:ext cx="7348470" cy="3599316"/>
          </a:xfrm>
        </p:spPr>
        <p:txBody>
          <a:bodyPr/>
          <a:lstStyle/>
          <a:p>
            <a:r>
              <a:rPr lang="en-US" dirty="0"/>
              <a:t>B.A. in Business, Accounting, or Math preferred</a:t>
            </a:r>
          </a:p>
          <a:p>
            <a:r>
              <a:rPr lang="en-US" dirty="0"/>
              <a:t>At least 2 years in a similar position</a:t>
            </a:r>
          </a:p>
          <a:p>
            <a:r>
              <a:rPr lang="en-US" dirty="0"/>
              <a:t>Retail sales or customer service experience a plus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644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Package</a:t>
            </a:r>
          </a:p>
        </p:txBody>
      </p:sp>
      <p:sp>
        <p:nvSpPr>
          <p:cNvPr id="3" name="Content Placeholder 2" descr="Text box that contains four bulleted list items. From top to bottom, the bullets read: &#10;Competitive salary&#10;Full company-sponsored insurance plans&#10;Retirement and 401(k) plans&#10;Ongoing training and reimbursement for continuing education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Competitive salary</a:t>
            </a:r>
          </a:p>
          <a:p>
            <a:r>
              <a:rPr lang="en-US" dirty="0"/>
              <a:t>Full company-sponsored insurance plans</a:t>
            </a:r>
          </a:p>
          <a:p>
            <a:r>
              <a:rPr lang="en-US" dirty="0"/>
              <a:t>Retirement and 401(k) plans</a:t>
            </a:r>
          </a:p>
          <a:p>
            <a:r>
              <a:rPr lang="en-US" dirty="0"/>
              <a:t>Ongoing training and reimbursement for continuing education</a:t>
            </a:r>
          </a:p>
          <a:p>
            <a:endParaRPr lang="en-US" dirty="0"/>
          </a:p>
        </p:txBody>
      </p:sp>
      <p:pic>
        <p:nvPicPr>
          <p:cNvPr id="6" name="Content Placeholder 5" descr="Image of a man and woman in business attire looking at a tablet.">
            <a:extLst>
              <a:ext uri="{FF2B5EF4-FFF2-40B4-BE49-F238E27FC236}">
                <a16:creationId xmlns:a16="http://schemas.microsoft.com/office/drawing/2014/main" id="{5A4FEABA-D951-4686-B4C6-FD78D49632E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901595" y="2336873"/>
            <a:ext cx="2743200" cy="4112792"/>
          </a:xfr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3263902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7DC10E3-4FF5-456B-A359-A0F378C1E5F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8DE0FCC1170DD4EA9CF157E6E2FAC08" ma:contentTypeVersion="10" ma:contentTypeDescription="Create a new document." ma:contentTypeScope="" ma:versionID="7e8c1d07bc765572e9e74d76cdee5df1">
  <xsd:schema xmlns:xsd="http://www.w3.org/2001/XMLSchema" xmlns:xs="http://www.w3.org/2001/XMLSchema" xmlns:p="http://schemas.microsoft.com/office/2006/metadata/properties" xmlns:ns2="dc94d77e-d9c2-42fb-a8f5-494b1c2e3696" xmlns:ns3="bfe0bb63-4151-4360-a7b3-42e232e24132" targetNamespace="http://schemas.microsoft.com/office/2006/metadata/properties" ma:root="true" ma:fieldsID="8c6bb19a2d79273bda7e150191a69877" ns2:_="" ns3:_="">
    <xsd:import namespace="dc94d77e-d9c2-42fb-a8f5-494b1c2e3696"/>
    <xsd:import namespace="bfe0bb63-4151-4360-a7b3-42e232e2413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Stage" minOccurs="0"/>
                <xsd:element ref="ns2:MediaServiceEventHashCode" minOccurs="0"/>
                <xsd:element ref="ns2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94d77e-d9c2-42fb-a8f5-494b1c2e369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Stage" ma:index="15" nillable="true" ma:displayName="Stage" ma:format="Dropdown" ma:internalName="Stage">
      <xsd:simpleType>
        <xsd:restriction base="dms:Choice">
          <xsd:enumeration value="In progress"/>
          <xsd:enumeration value="Needs srcubbing"/>
          <xsd:enumeration value="Sent to Brandon to do"/>
          <xsd:enumeration value="Ready for OneNote"/>
          <xsd:enumeration value="Added to OneNote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e0bb63-4151-4360-a7b3-42e232e24132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ge xmlns="dc94d77e-d9c2-42fb-a8f5-494b1c2e3696">Added to OneNote</Stage>
  </documentManagement>
</p:properties>
</file>

<file path=customXml/itemProps1.xml><?xml version="1.0" encoding="utf-8"?>
<ds:datastoreItem xmlns:ds="http://schemas.openxmlformats.org/officeDocument/2006/customXml" ds:itemID="{FD2820F3-0CC9-4029-872C-CF4E8184606E}"/>
</file>

<file path=customXml/itemProps2.xml><?xml version="1.0" encoding="utf-8"?>
<ds:datastoreItem xmlns:ds="http://schemas.openxmlformats.org/officeDocument/2006/customXml" ds:itemID="{0A388584-8712-46C6-A8E5-3987864E5E03}"/>
</file>

<file path=customXml/itemProps3.xml><?xml version="1.0" encoding="utf-8"?>
<ds:datastoreItem xmlns:ds="http://schemas.openxmlformats.org/officeDocument/2006/customXml" ds:itemID="{ACE7EC77-643A-4624-ADF5-88AADBA34A5D}"/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0</TotalTime>
  <Words>111</Words>
  <Application>Microsoft Office PowerPoint</Application>
  <PresentationFormat>On-screen Show (4:3)</PresentationFormat>
  <Paragraphs>24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Tahoma</vt:lpstr>
      <vt:lpstr>Times New Roman</vt:lpstr>
      <vt:lpstr>Trebuchet MS</vt:lpstr>
      <vt:lpstr>Berlin</vt:lpstr>
      <vt:lpstr>Woodgrove Bank Job Fair</vt:lpstr>
      <vt:lpstr>About Woodgrove Bank</vt:lpstr>
      <vt:lpstr>Help Wanted: Tellers</vt:lpstr>
      <vt:lpstr>Qualifications</vt:lpstr>
      <vt:lpstr>The Package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2018-09-18T23:23:00Z</dcterms:created>
  <dcterms:modified xsi:type="dcterms:W3CDTF">2018-09-18T23:25:20Z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0x010100E8DE0FCC1170DD4EA9CF157E6E2FAC08</vt:lpwstr>
  </property>
</Properties>
</file>