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2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2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5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4" r:id="rId7"/>
    <p:sldId id="260" r:id="rId8"/>
    <p:sldId id="263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C679A-D1C3-477E-8801-3D3C7EC8D6F9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CCC48-54CE-40C1-A698-915AE1186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4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099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7236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848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Northwind considers its employees and customers to be our</a:t>
            </a:r>
            <a:r>
              <a:rPr lang="en-US" baseline="0" dirty="0"/>
              <a:t> Number 1 priority.</a:t>
            </a:r>
          </a:p>
          <a:p>
            <a:r>
              <a:rPr lang="en-US" baseline="0" dirty="0"/>
              <a:t>We will not sacrifice employee security or customer satisfaction in order to please anyone, including shareholders or business partners.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836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344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extended family includes our employees’ families. It is our policy to extend company-provided benefits to each employee’s immediate family, including spouses/partners from traditional marriages or civil unions.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509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Shareholders receive quarterly financial statements and periodic performance reports as required by law.</a:t>
            </a:r>
          </a:p>
          <a:p>
            <a:r>
              <a:rPr lang="en-US" dirty="0"/>
              <a:t>Shareholders are entitled to receive certain types of information on request, under federal and state laws.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70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977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558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D5201-6B77-441A-B9ED-2C2BB5387BC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7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566E-9826-44EF-B542-442FBE38C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2E4DD8-77F7-4754-8662-168E81108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00E8E-CB65-431C-B1CC-736F8089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10E53-A95F-484C-A33A-FBE4851D0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A04D9-1639-4B03-9983-27B6C561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6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ECB0F-ACE9-46C6-80D5-6B83C4700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04C5D2-A48B-4DB4-801A-F6D1C366C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58F1-DD42-4487-A6B1-FECBA34CC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C40D0-321A-4C2F-98AA-1989E72B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88BA3-07DF-4A77-9466-ABD7FEB9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1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A7905-0B8D-423A-A023-FA0A9BA4C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31EBE9-86B9-40C6-964B-5AECC6EA2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AFD8C-4BC3-4709-B206-C34AF6697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2FD42-2450-42FC-8E37-404AD7B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EFD17-DCFB-431E-95FA-679F99E18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88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" y="3177"/>
            <a:ext cx="12198351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6"/>
            <a:ext cx="2743200" cy="365125"/>
          </a:xfrm>
        </p:spPr>
        <p:txBody>
          <a:bodyPr/>
          <a:lstStyle/>
          <a:p>
            <a:pPr>
              <a:defRPr/>
            </a:pPr>
            <a:fld id="{302E185F-D57B-4C7E-A631-C4513D29C127}" type="datetimeFigureOut">
              <a:rPr lang="en-US" sz="1000" smtClean="0">
                <a:solidFill>
                  <a:prstClr val="black"/>
                </a:solidFill>
                <a:latin typeface="Corbel" panose="020B0503020204020204"/>
              </a:rPr>
              <a:pPr>
                <a:defRPr/>
              </a:pPr>
              <a:t>9/22/2018</a:t>
            </a:fld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1" y="6442526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pPr algn="l">
              <a:defRPr/>
            </a:pPr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6"/>
            <a:ext cx="2755379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pPr algn="r">
              <a:defRPr/>
            </a:pPr>
            <a:fld id="{7540370D-91AE-4C9E-B386-D9C46A965F11}" type="slidenum">
              <a:rPr lang="en-US" sz="1000" smtClean="0">
                <a:solidFill>
                  <a:prstClr val="black"/>
                </a:solidFill>
                <a:latin typeface="Corbel" panose="020B0503020204020204"/>
              </a:rPr>
              <a:pPr algn="r">
                <a:defRPr/>
              </a:pPr>
              <a:t>‹#›</a:t>
            </a:fld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6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3" y="1023869"/>
            <a:ext cx="379367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3" y="4945377"/>
            <a:ext cx="379367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0381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2E185F-D57B-4C7E-A631-C4513D29C127}" type="datetimeFigureOut">
              <a:rPr lang="en-US" sz="1000" smtClean="0">
                <a:solidFill>
                  <a:prstClr val="black"/>
                </a:solidFill>
                <a:latin typeface="Corbel" panose="020B0503020204020204"/>
              </a:rPr>
              <a:pPr>
                <a:defRPr/>
              </a:pPr>
              <a:t>9/22/2018</a:t>
            </a:fld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0370D-91AE-4C9E-B386-D9C46A965F11}" type="slidenum">
              <a:rPr lang="en-US" sz="1000" smtClean="0">
                <a:solidFill>
                  <a:prstClr val="black"/>
                </a:solidFill>
                <a:latin typeface="Corbel" panose="020B0503020204020204"/>
              </a:rPr>
              <a:pPr>
                <a:defRPr/>
              </a:pPr>
              <a:t>‹#›</a:t>
            </a:fld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90059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2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9" y="1262065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2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02E185F-D57B-4C7E-A631-C4513D29C127}" type="datetimeFigureOut">
              <a:rPr lang="en-US" sz="1000" smtClean="0">
                <a:solidFill>
                  <a:prstClr val="black"/>
                </a:solidFill>
                <a:latin typeface="Corbel" panose="020B0503020204020204"/>
              </a:rPr>
              <a:pPr>
                <a:defRPr/>
              </a:pPr>
              <a:t>9/22/2018</a:t>
            </a:fld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1" y="6296732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 algn="l">
              <a:defRPr/>
            </a:pPr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7" y="6296732"/>
            <a:ext cx="2781543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algn="r">
              <a:defRPr/>
            </a:pPr>
            <a:fld id="{7540370D-91AE-4C9E-B386-D9C46A965F11}" type="slidenum">
              <a:rPr lang="en-US" sz="1000" smtClean="0">
                <a:solidFill>
                  <a:prstClr val="black"/>
                </a:solidFill>
                <a:latin typeface="Corbel" panose="020B0503020204020204"/>
              </a:rPr>
              <a:pPr algn="r">
                <a:defRPr/>
              </a:pPr>
              <a:t>‹#›</a:t>
            </a:fld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2" y="1830581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3"/>
            <a:ext cx="4566475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2733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401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401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185F-D57B-4C7E-A631-C4513D29C127}" type="datetimeFigureOut">
              <a:rPr lang="en-US" smtClean="0"/>
              <a:pPr/>
              <a:t>9/22/2018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370D-91AE-4C9E-B386-D9C46A965F11}" type="slidenum">
              <a:rPr lang="en-US" smtClean="0"/>
              <a:pPr/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271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9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41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41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185F-D57B-4C7E-A631-C4513D29C127}" type="datetimeFigureOut">
              <a:rPr lang="en-US" smtClean="0"/>
              <a:pPr/>
              <a:t>9/22/2018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370D-91AE-4C9E-B386-D9C46A965F11}" type="slidenum">
              <a:rPr lang="en-US" smtClean="0"/>
              <a:pPr/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406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185F-D57B-4C7E-A631-C4513D29C127}" type="datetimeFigureOut">
              <a:rPr lang="en-US" smtClean="0"/>
              <a:pPr/>
              <a:t>9/22/2018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370D-91AE-4C9E-B386-D9C46A965F11}" type="slidenum">
              <a:rPr lang="en-US" smtClean="0"/>
              <a:pPr/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925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5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185F-D57B-4C7E-A631-C4513D29C127}" type="datetimeFigureOut">
              <a:rPr lang="en-US" smtClean="0"/>
              <a:pPr/>
              <a:t>9/22/2018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370D-91AE-4C9E-B386-D9C46A965F11}" type="slidenum">
              <a:rPr lang="en-US" smtClean="0"/>
              <a:pPr/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71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8" y="453683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9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1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9" y="3223805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6" y="6286502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02E185F-D57B-4C7E-A631-C4513D29C127}" type="datetimeFigureOut">
              <a:rPr lang="en-US" smtClean="0"/>
              <a:pPr/>
              <a:t>9/22/2018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86502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9" y="373606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7540370D-91AE-4C9E-B386-D9C46A965F11}" type="slidenum">
              <a:rPr lang="en-US" smtClean="0"/>
              <a:pPr/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7858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50CCD-C2B8-4F7D-B40D-BD4D4602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18F05-6471-4E15-9749-2B78851DF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BE673-3A3B-4E5B-AED1-6A44FF78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1CB2C-94FD-40D7-A592-D9A7C127C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CCF50-C67A-4986-8EEB-D60F0E37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75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8" y="453683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9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2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4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pPr algn="r">
              <a:defRPr/>
            </a:pPr>
            <a:fld id="{302E185F-D57B-4C7E-A631-C4513D29C127}" type="datetimeFigureOut">
              <a:rPr lang="en-US" sz="1000" smtClean="0">
                <a:solidFill>
                  <a:prstClr val="black"/>
                </a:solidFill>
                <a:latin typeface="Corbel" panose="020B0503020204020204"/>
              </a:rPr>
              <a:pPr algn="r">
                <a:defRPr/>
              </a:pPr>
              <a:t>9/22/2018</a:t>
            </a:fld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4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pPr algn="r">
              <a:defRPr/>
            </a:pPr>
            <a:fld id="{7540370D-91AE-4C9E-B386-D9C46A965F11}" type="slidenum">
              <a:rPr lang="en-US" sz="1000" smtClean="0">
                <a:solidFill>
                  <a:prstClr val="black"/>
                </a:solidFill>
                <a:latin typeface="Corbel" panose="020B0503020204020204"/>
              </a:rPr>
              <a:pPr algn="r">
                <a:defRPr/>
              </a:pPr>
              <a:t>‹#›</a:t>
            </a:fld>
            <a:endParaRPr lang="en-US" sz="1000">
              <a:solidFill>
                <a:prstClr val="black"/>
              </a:soli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829317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185F-D57B-4C7E-A631-C4513D29C127}" type="datetimeFigureOut">
              <a:rPr lang="en-US" smtClean="0"/>
              <a:pPr/>
              <a:t>9/22/2018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0370D-91AE-4C9E-B386-D9C46A965F11}" type="slidenum">
              <a:rPr lang="en-US" smtClean="0"/>
              <a:pPr/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242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5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7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1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6" y="6296617"/>
            <a:ext cx="2505996" cy="365125"/>
          </a:xfrm>
        </p:spPr>
        <p:txBody>
          <a:bodyPr/>
          <a:lstStyle/>
          <a:p>
            <a:fld id="{302E185F-D57B-4C7E-A631-C4513D29C127}" type="datetimeFigureOut">
              <a:rPr lang="en-US" smtClean="0"/>
              <a:pPr/>
              <a:t>9/22/2018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701" y="6296617"/>
            <a:ext cx="5959577" cy="365125"/>
          </a:xfrm>
        </p:spPr>
        <p:txBody>
          <a:bodyPr/>
          <a:lstStyle/>
          <a:p>
            <a:pPr algn="l"/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4" y="2853202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7540370D-91AE-4C9E-B386-D9C46A965F11}" type="slidenum">
              <a:rPr lang="en-US" smtClean="0"/>
              <a:pPr/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3" y="571504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1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852F7-ADB0-46D2-8FE7-93298CDC9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7E6C8-CDD8-4B23-A2B5-592BC8059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CCB78-26B0-4C2F-AD42-15AA45FC1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D08F1-E762-4B3B-98EB-FDE7322F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31544-1FC3-4694-8068-0CC01C1FD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8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1B2FF-16B5-4688-897A-5908B2AF5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8E418-F792-4EDD-92B1-2D0BC5BB8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97CDC-778A-4B0C-8D71-FDC041485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74A863-76E7-4510-913C-B62C189F3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023D28-FA56-41F2-ADAA-962195CE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A5EFA-9359-4BC3-93D9-62E65E8E6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0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4C5D9-2516-4598-8A8A-81654B5D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0519F-F4BB-4E66-A3C6-BAC2FC0E8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23A2D-094C-4A2E-A51C-A2B9CE61E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5012BF-54D7-4DE5-ACFF-4E3A79F97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B6BB99-BABC-43DC-B330-801EAE3877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5BDA2C-B4D1-4E8F-8353-AAD06ABB1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5CAB14-56D9-4E54-A602-2EAC8CC5D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15CD56-5D59-409D-BBC9-490A20673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DE263-BCA3-4201-B7A3-12423D79B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55144-7330-4B1D-9070-09A83BF7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716006-282C-4641-ABE4-445F3416C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F06D4-C809-49D0-99B7-3C96BDEB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2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A9BAA7-59D8-4AA6-AD1D-2F47ABEDC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990B74-255A-4D52-B0DC-618667C8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A9906-1939-4D9A-9D52-58E38251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20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560F3-AF86-42E7-A482-7E0D6D07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AC17D-6F96-4F38-B7A5-F0502DB62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B812E-D966-49C7-AF99-A9A26CCC7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C0F45-5770-48BB-8B41-D7EC2433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10E57-789F-490C-A610-90B940E1C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A14A1-D040-4843-83C8-B4220A2DD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1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84F5-28E0-40E0-97D2-C2D4C6A62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769010-DA92-43D5-98F1-B1BAC3116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EDC512-967F-4D3C-99A0-6AE8BBCA0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44966-4086-4A97-9719-DDD99FCD9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1CF8D-6500-452D-ABBB-D0A6C4035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75307-7581-41BF-BB18-060E459A2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2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B140CE-B6B0-4866-B1AF-4C0252966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5C043-333C-4178-99E5-A067BFE83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C09ED-13DE-4F0E-B207-74A9C3652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1E7AE-3844-4D8C-B5AB-9FDEE4CAE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26D70-7CCA-4957-AB7D-F3FA4FB82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7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5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1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1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14DBC45-CD89-4BD7-BDBC-9AB821F4BC31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01" y="6296617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30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177D2FB-BB39-432F-8C8F-564B299B7E4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1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17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 userDrawn="1">
          <p15:clr>
            <a:srgbClr val="F26B43"/>
          </p15:clr>
        </p15:guide>
        <p15:guide id="2" orient="horz" pos="3960" userDrawn="1">
          <p15:clr>
            <a:srgbClr val="F26B43"/>
          </p15:clr>
        </p15:guide>
        <p15:guide id="3" orient="horz" pos="1536" userDrawn="1">
          <p15:clr>
            <a:srgbClr val="F26B43"/>
          </p15:clr>
        </p15:guide>
        <p15:guide id="4" orient="horz" pos="3840" userDrawn="1">
          <p15:clr>
            <a:srgbClr val="F26B43"/>
          </p15:clr>
        </p15:guide>
        <p15:guide id="5" pos="4416" userDrawn="1">
          <p15:clr>
            <a:srgbClr val="F26B43"/>
          </p15:clr>
        </p15:guide>
        <p15:guide id="6" pos="4800" userDrawn="1">
          <p15:clr>
            <a:srgbClr val="F26B43"/>
          </p15:clr>
        </p15:guide>
        <p15:guide id="7" orient="horz" pos="360" userDrawn="1">
          <p15:clr>
            <a:srgbClr val="F26B43"/>
          </p15:clr>
        </p15:guide>
        <p15:guide id="8" pos="7368" userDrawn="1">
          <p15:clr>
            <a:srgbClr val="F26B43"/>
          </p15:clr>
        </p15:guide>
        <p15:guide id="9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Graphic Design Institute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/>
          <a:lstStyle/>
          <a:p>
            <a:r>
              <a:rPr lang="en-US" dirty="0"/>
              <a:t>Management Statement of Values</a:t>
            </a:r>
          </a:p>
        </p:txBody>
      </p:sp>
    </p:spTree>
    <p:extLst>
      <p:ext uri="{BB962C8B-B14F-4D97-AF65-F5344CB8AC3E}">
        <p14:creationId xmlns:p14="http://schemas.microsoft.com/office/powerpoint/2010/main" val="2809580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1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Statement of Values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0827" y="4003590"/>
            <a:ext cx="4930346" cy="1198992"/>
          </a:xfrm>
        </p:spPr>
        <p:txBody>
          <a:bodyPr>
            <a:noAutofit/>
          </a:bodyPr>
          <a:lstStyle/>
          <a:p>
            <a:r>
              <a:rPr lang="en-US" sz="1400" dirty="0"/>
              <a:t>GDI executives, managers, and employees are committed to principles of integrity, fairness, and equal opportunity. We strive to be a positive asset to our community, valued by employees, customers, and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96268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employees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Will be treated fairly and with respect at all times</a:t>
            </a:r>
          </a:p>
          <a:p>
            <a:r>
              <a:rPr lang="en-US"/>
              <a:t>Will enjoy a safe and clean work environment</a:t>
            </a:r>
          </a:p>
          <a:p>
            <a:r>
              <a:rPr lang="en-US"/>
              <a:t>Will be compensated fairly</a:t>
            </a:r>
          </a:p>
          <a:p>
            <a:r>
              <a:rPr lang="en-US"/>
              <a:t>Will have equal access to benefits and the opportunity for promotion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22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be treated fairly and respectfully at all times</a:t>
            </a:r>
          </a:p>
          <a:p>
            <a:r>
              <a:rPr lang="en-US" dirty="0"/>
              <a:t>Will be made to feel welcome and valued</a:t>
            </a:r>
          </a:p>
          <a:p>
            <a:r>
              <a:rPr lang="en-US" dirty="0"/>
              <a:t>Will be assisted to the utmost of our ability</a:t>
            </a:r>
          </a:p>
          <a:p>
            <a:r>
              <a:rPr lang="en-US" dirty="0"/>
              <a:t>Will find their opinions and comments valued</a:t>
            </a:r>
          </a:p>
        </p:txBody>
      </p:sp>
    </p:spTree>
    <p:extLst>
      <p:ext uri="{BB962C8B-B14F-4D97-AF65-F5344CB8AC3E}">
        <p14:creationId xmlns:p14="http://schemas.microsoft.com/office/powerpoint/2010/main" val="427707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extended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Will always know their importance to us</a:t>
            </a:r>
          </a:p>
          <a:p>
            <a:r>
              <a:rPr lang="en-US"/>
              <a:t>Will have our support in time of need</a:t>
            </a:r>
          </a:p>
          <a:p>
            <a:r>
              <a:rPr lang="en-US"/>
              <a:t>Will enjoy every benefit we can provide, including educational, social, and environmental</a:t>
            </a:r>
          </a:p>
          <a:p>
            <a:r>
              <a:rPr lang="en-US"/>
              <a:t>Will be offered benefits without regard to race, creed, beliefs, nationality, or sexual orientation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3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shareholders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Will receive the value they expect from their investment</a:t>
            </a:r>
          </a:p>
          <a:p>
            <a:r>
              <a:rPr lang="en-US"/>
              <a:t>Will enjoy absolute honesty in our reporting</a:t>
            </a:r>
          </a:p>
          <a:p>
            <a:r>
              <a:rPr lang="en-US"/>
              <a:t>Will be certain that we adhere to all standard rules of management and accounting</a:t>
            </a:r>
          </a:p>
          <a:p>
            <a:r>
              <a:rPr lang="en-US"/>
              <a:t>Will be advised immediately of any problem that might affect or concern them</a:t>
            </a:r>
          </a:p>
          <a:p>
            <a:r>
              <a:rPr lang="en-US"/>
              <a:t>Will understand that our employees and customers are our top priority in all circumstances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87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commit ourselves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upholding our company’s values at all times in the conduct of business</a:t>
            </a:r>
          </a:p>
          <a:p>
            <a:r>
              <a:rPr lang="en-US" dirty="0"/>
              <a:t>To behave ethically at all times</a:t>
            </a:r>
          </a:p>
          <a:p>
            <a:r>
              <a:rPr lang="en-US" dirty="0"/>
              <a:t>To strive to do the right thing</a:t>
            </a:r>
          </a:p>
          <a:p>
            <a:r>
              <a:rPr lang="en-US" dirty="0"/>
              <a:t>To be mindful of our place in the community and our responsibility to others</a:t>
            </a:r>
          </a:p>
          <a:p>
            <a:r>
              <a:rPr lang="en-US" dirty="0"/>
              <a:t>To always hold our employees and customers as our first priority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64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business partners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Will be treated with honesty and respect</a:t>
            </a:r>
          </a:p>
          <a:p>
            <a:r>
              <a:rPr lang="en-US"/>
              <a:t>Will be given all the information they need</a:t>
            </a:r>
          </a:p>
          <a:p>
            <a:r>
              <a:rPr lang="en-US"/>
              <a:t>Will be handled impartially</a:t>
            </a:r>
          </a:p>
          <a:p>
            <a:r>
              <a:rPr lang="en-US"/>
              <a:t>Will have access to the resources they need to be effective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063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1" y="766120"/>
            <a:ext cx="3538151" cy="1215082"/>
          </a:xfrm>
        </p:spPr>
        <p:txBody>
          <a:bodyPr>
            <a:normAutofit/>
          </a:bodyPr>
          <a:lstStyle/>
          <a:p>
            <a:r>
              <a:rPr lang="en-US" sz="3600" dirty="0"/>
              <a:t>Our community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133600" y="2133601"/>
            <a:ext cx="3538150" cy="3822357"/>
          </a:xfrm>
        </p:spPr>
        <p:txBody>
          <a:bodyPr>
            <a:noAutofit/>
          </a:bodyPr>
          <a:lstStyle/>
          <a:p>
            <a:pPr marL="119063" indent="-119063">
              <a:buFont typeface="Arial" pitchFamily="34" charset="0"/>
              <a:buChar char="•"/>
              <a:tabLst>
                <a:tab pos="119063" algn="l"/>
              </a:tabLst>
            </a:pPr>
            <a:r>
              <a:rPr lang="en-US" sz="2000" dirty="0"/>
              <a:t>Will share in the benefits of our success</a:t>
            </a:r>
          </a:p>
          <a:p>
            <a:pPr marL="119063" indent="-119063">
              <a:buFont typeface="Arial" pitchFamily="34" charset="0"/>
              <a:buChar char="•"/>
              <a:tabLst>
                <a:tab pos="119063" algn="l"/>
              </a:tabLst>
            </a:pPr>
            <a:r>
              <a:rPr lang="en-US" sz="2000" dirty="0"/>
              <a:t>Will have our assistance in times of crisis</a:t>
            </a:r>
          </a:p>
          <a:p>
            <a:pPr marL="119063" indent="-119063">
              <a:buFont typeface="Arial" pitchFamily="34" charset="0"/>
              <a:buChar char="•"/>
              <a:tabLst>
                <a:tab pos="119063" algn="l"/>
              </a:tabLst>
            </a:pPr>
            <a:r>
              <a:rPr lang="en-US" sz="2000" dirty="0"/>
              <a:t>Will enjoy our support of educational, charitable, and environmental endeavors</a:t>
            </a:r>
          </a:p>
        </p:txBody>
      </p:sp>
    </p:spTree>
    <p:extLst>
      <p:ext uri="{BB962C8B-B14F-4D97-AF65-F5344CB8AC3E}">
        <p14:creationId xmlns:p14="http://schemas.microsoft.com/office/powerpoint/2010/main" val="1098595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C3E0323B-5144-41D3-99FF-88DF62F89BFA}"/>
</file>

<file path=customXml/itemProps2.xml><?xml version="1.0" encoding="utf-8"?>
<ds:datastoreItem xmlns:ds="http://schemas.openxmlformats.org/officeDocument/2006/customXml" ds:itemID="{0B99756F-4BBF-45FC-80BE-02B5CFD4B100}"/>
</file>

<file path=customXml/itemProps3.xml><?xml version="1.0" encoding="utf-8"?>
<ds:datastoreItem xmlns:ds="http://schemas.openxmlformats.org/officeDocument/2006/customXml" ds:itemID="{4663C1F0-D43C-422E-8C64-430991FB2DC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Widescreen</PresentationFormat>
  <Paragraphs>55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Corbel</vt:lpstr>
      <vt:lpstr>Office Theme</vt:lpstr>
      <vt:lpstr>Feathered</vt:lpstr>
      <vt:lpstr>Graphic Design Institute</vt:lpstr>
      <vt:lpstr>Statement of Values</vt:lpstr>
      <vt:lpstr>Our employees</vt:lpstr>
      <vt:lpstr>Our customers</vt:lpstr>
      <vt:lpstr>Our extended family</vt:lpstr>
      <vt:lpstr>Our shareholders</vt:lpstr>
      <vt:lpstr>We commit ourselves</vt:lpstr>
      <vt:lpstr>Our business partners</vt:lpstr>
      <vt:lpstr>Our community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2018-09-22T23:09:26Z</dcterms:created>
  <dcterms:modified xsi:type="dcterms:W3CDTF">2018-09-22T23:09:31Z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