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6.xml" ContentType="application/vnd.openxmlformats-officedocument.presentationml.notesSlide+xml"/>
  <Override PartName="/ppt/slideLayouts/slideLayout2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7.xml" ContentType="application/vnd.openxmlformats-officedocument.presentationml.notesSlide+xml"/>
  <Override PartName="/ppt/slideLayouts/slideLayout22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65" r:id="rId2"/>
  </p:sldMasterIdLst>
  <p:notesMasterIdLst>
    <p:notesMasterId r:id="rId13"/>
  </p:notesMasterIdLst>
  <p:sldIdLst>
    <p:sldId id="256" r:id="rId3"/>
    <p:sldId id="257" r:id="rId4"/>
    <p:sldId id="258" r:id="rId5"/>
    <p:sldId id="259" r:id="rId6"/>
    <p:sldId id="264" r:id="rId7"/>
    <p:sldId id="260" r:id="rId8"/>
    <p:sldId id="263" r:id="rId9"/>
    <p:sldId id="261" r:id="rId10"/>
    <p:sldId id="262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712" autoAdjust="0"/>
  </p:normalViewPr>
  <p:slideViewPr>
    <p:cSldViewPr snapToGrid="0">
      <p:cViewPr varScale="1">
        <p:scale>
          <a:sx n="108" d="100"/>
          <a:sy n="108" d="100"/>
        </p:scale>
        <p:origin x="7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customXml" Target="../customXml/item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C679A-D1C3-477E-8801-3D3C7EC8D6F9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CCCC48-54CE-40C1-A698-915AE1186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449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9D5201-6B77-441A-B9ED-2C2BB5387BC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60992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9D5201-6B77-441A-B9ED-2C2BB5387BC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72363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9D5201-6B77-441A-B9ED-2C2BB5387BC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88487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Northwind considers its employees and customers to be our</a:t>
            </a:r>
            <a:r>
              <a:rPr lang="en-US" baseline="0" dirty="0"/>
              <a:t> Number 1 priority.</a:t>
            </a:r>
          </a:p>
          <a:p>
            <a:r>
              <a:rPr lang="en-US" baseline="0" dirty="0"/>
              <a:t>We will not sacrifice employee security or customer satisfaction in order to please anyone, including shareholders or business partners.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9D5201-6B77-441A-B9ED-2C2BB5387BC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98360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9D5201-6B77-441A-B9ED-2C2BB5387BC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34479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Our extended family includes our employees’ families. It is our policy to extend company-provided benefits to each employee’s immediate family, including spouses/partners from traditional marriages or civil unions.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9D5201-6B77-441A-B9ED-2C2BB5387BC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75097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Shareholders receive quarterly financial statements and periodic performance reports as required by law.</a:t>
            </a:r>
          </a:p>
          <a:p>
            <a:r>
              <a:rPr lang="en-US" dirty="0"/>
              <a:t>Shareholders are entitled to receive certain types of information on request, under federal and state laws.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9D5201-6B77-441A-B9ED-2C2BB5387BC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0707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9D5201-6B77-441A-B9ED-2C2BB5387BC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79774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9D5201-6B77-441A-B9ED-2C2BB5387BC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65589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9D5201-6B77-441A-B9ED-2C2BB5387BC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673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F566E-9826-44EF-B542-442FBE38CC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2E4DD8-77F7-4754-8662-168E811087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300E8E-CB65-431C-B1CC-736F80899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DBC45-CD89-4BD7-BDBC-9AB821F4BC31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710E53-A95F-484C-A33A-FBE4851D0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9A04D9-1639-4B03-9983-27B6C561B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7D2FB-BB39-432F-8C8F-564B299B7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563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ECB0F-ACE9-46C6-80D5-6B83C4700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04C5D2-A48B-4DB4-801A-F6D1C366C1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2F58F1-DD42-4487-A6B1-FECBA34CC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DBC45-CD89-4BD7-BDBC-9AB821F4BC31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9C40D0-321A-4C2F-98AA-1989E72B5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388BA3-07DF-4A77-9466-ABD7FEB9D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7D2FB-BB39-432F-8C8F-564B299B7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316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5A7905-0B8D-423A-A023-FA0A9BA4C8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31EBE9-86B9-40C6-964B-5AECC6EA2A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AFD8C-4BC3-4709-B206-C34AF6697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DBC45-CD89-4BD7-BDBC-9AB821F4BC31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F2FD42-2450-42FC-8E37-404AD7BEF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FEFD17-DCFB-431E-95FA-679F99E18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7D2FB-BB39-432F-8C8F-564B299B7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188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" y="3177"/>
            <a:ext cx="12198351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6"/>
            <a:ext cx="2743200" cy="365125"/>
          </a:xfrm>
        </p:spPr>
        <p:txBody>
          <a:bodyPr/>
          <a:lstStyle/>
          <a:p>
            <a:pPr>
              <a:defRPr/>
            </a:pPr>
            <a:fld id="{302E185F-D57B-4C7E-A631-C4513D29C127}" type="datetimeFigureOut">
              <a:rPr lang="en-US" sz="1000" smtClean="0">
                <a:solidFill>
                  <a:prstClr val="black"/>
                </a:solidFill>
                <a:latin typeface="Corbel" panose="020B0503020204020204"/>
              </a:rPr>
              <a:pPr>
                <a:defRPr/>
              </a:pPr>
              <a:t>9/22/2018</a:t>
            </a:fld>
            <a:endParaRPr lang="en-US" sz="1000">
              <a:solidFill>
                <a:prstClr val="black"/>
              </a:solidFill>
              <a:latin typeface="Corbel" panose="020B050302020402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1" y="6442526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pPr algn="l">
              <a:defRPr/>
            </a:pPr>
            <a:endParaRPr lang="en-US" sz="1000">
              <a:solidFill>
                <a:prstClr val="black"/>
              </a:solidFill>
              <a:latin typeface="Corbel" panose="020B050302020402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6"/>
            <a:ext cx="2755379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pPr algn="r">
              <a:defRPr/>
            </a:pPr>
            <a:fld id="{7540370D-91AE-4C9E-B386-D9C46A965F11}" type="slidenum">
              <a:rPr lang="en-US" sz="1000" smtClean="0">
                <a:solidFill>
                  <a:prstClr val="black"/>
                </a:solidFill>
                <a:latin typeface="Corbel" panose="020B0503020204020204"/>
              </a:rPr>
              <a:pPr algn="r">
                <a:defRPr/>
              </a:pPr>
              <a:t>‹#›</a:t>
            </a:fld>
            <a:endParaRPr lang="en-US" sz="1000">
              <a:solidFill>
                <a:prstClr val="black"/>
              </a:solidFill>
              <a:latin typeface="Corbel" panose="020B0503020204020204"/>
            </a:endParaRPr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6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3" y="1023869"/>
            <a:ext cx="3793679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3" y="4945377"/>
            <a:ext cx="3793679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03819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2E185F-D57B-4C7E-A631-C4513D29C127}" type="datetimeFigureOut">
              <a:rPr lang="en-US" sz="1000" smtClean="0">
                <a:solidFill>
                  <a:prstClr val="black"/>
                </a:solidFill>
                <a:latin typeface="Corbel" panose="020B0503020204020204"/>
              </a:rPr>
              <a:pPr>
                <a:defRPr/>
              </a:pPr>
              <a:t>9/22/2018</a:t>
            </a:fld>
            <a:endParaRPr lang="en-US" sz="1000">
              <a:solidFill>
                <a:prstClr val="black"/>
              </a:solidFill>
              <a:latin typeface="Corbel" panose="020B050302020402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z="1000">
              <a:solidFill>
                <a:prstClr val="black"/>
              </a:solidFill>
              <a:latin typeface="Corbel" panose="020B050302020402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40370D-91AE-4C9E-B386-D9C46A965F11}" type="slidenum">
              <a:rPr lang="en-US" sz="1000" smtClean="0">
                <a:solidFill>
                  <a:prstClr val="black"/>
                </a:solidFill>
                <a:latin typeface="Corbel" panose="020B0503020204020204"/>
              </a:rPr>
              <a:pPr>
                <a:defRPr/>
              </a:pPr>
              <a:t>‹#›</a:t>
            </a:fld>
            <a:endParaRPr lang="en-US" sz="1000">
              <a:solidFill>
                <a:prstClr val="black"/>
              </a:solidFill>
              <a:latin typeface="Corbel" panose="020B0503020204020204"/>
            </a:endParaRPr>
          </a:p>
        </p:txBody>
      </p:sp>
    </p:spTree>
    <p:extLst>
      <p:ext uri="{BB962C8B-B14F-4D97-AF65-F5344CB8AC3E}">
        <p14:creationId xmlns:p14="http://schemas.microsoft.com/office/powerpoint/2010/main" val="3900591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2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9" y="1262065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2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302E185F-D57B-4C7E-A631-C4513D29C127}" type="datetimeFigureOut">
              <a:rPr lang="en-US" sz="1000" smtClean="0">
                <a:solidFill>
                  <a:prstClr val="black"/>
                </a:solidFill>
                <a:latin typeface="Corbel" panose="020B0503020204020204"/>
              </a:rPr>
              <a:pPr>
                <a:defRPr/>
              </a:pPr>
              <a:t>9/22/2018</a:t>
            </a:fld>
            <a:endParaRPr lang="en-US" sz="1000">
              <a:solidFill>
                <a:prstClr val="black"/>
              </a:solidFill>
              <a:latin typeface="Corbel" panose="020B050302020402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1" y="6296732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pPr algn="l">
              <a:defRPr/>
            </a:pPr>
            <a:endParaRPr lang="en-US" sz="1000">
              <a:solidFill>
                <a:prstClr val="black"/>
              </a:solidFill>
              <a:latin typeface="Corbel" panose="020B050302020402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7" y="6296732"/>
            <a:ext cx="2781543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 algn="r">
              <a:defRPr/>
            </a:pPr>
            <a:fld id="{7540370D-91AE-4C9E-B386-D9C46A965F11}" type="slidenum">
              <a:rPr lang="en-US" sz="1000" smtClean="0">
                <a:solidFill>
                  <a:prstClr val="black"/>
                </a:solidFill>
                <a:latin typeface="Corbel" panose="020B0503020204020204"/>
              </a:rPr>
              <a:pPr algn="r">
                <a:defRPr/>
              </a:pPr>
              <a:t>‹#›</a:t>
            </a:fld>
            <a:endParaRPr lang="en-US" sz="1000">
              <a:solidFill>
                <a:prstClr val="black"/>
              </a:solidFill>
              <a:latin typeface="Corbel" panose="020B0503020204020204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2" y="1830581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3"/>
            <a:ext cx="4566475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427338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401"/>
            <a:ext cx="4160520" cy="36576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401"/>
            <a:ext cx="4160520" cy="36576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185F-D57B-4C7E-A631-C4513D29C127}" type="datetimeFigureOut">
              <a:rPr lang="en-US" smtClean="0"/>
              <a:pPr/>
              <a:t>9/22/2018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0370D-91AE-4C9E-B386-D9C46A965F11}" type="slidenum">
              <a:rPr lang="en-US" smtClean="0"/>
              <a:pPr/>
              <a:t>‹#›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2712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9" y="566928"/>
            <a:ext cx="8770573" cy="15636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41"/>
            <a:ext cx="4160520" cy="277936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41"/>
            <a:ext cx="4160520" cy="277936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185F-D57B-4C7E-A631-C4513D29C127}" type="datetimeFigureOut">
              <a:rPr lang="en-US" smtClean="0"/>
              <a:pPr/>
              <a:t>9/22/2018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0370D-91AE-4C9E-B386-D9C46A965F11}" type="slidenum">
              <a:rPr lang="en-US" smtClean="0"/>
              <a:pPr/>
              <a:t>‹#›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4061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185F-D57B-4C7E-A631-C4513D29C127}" type="datetimeFigureOut">
              <a:rPr lang="en-US" smtClean="0"/>
              <a:pPr/>
              <a:t>9/22/2018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0370D-91AE-4C9E-B386-D9C46A965F11}" type="slidenum">
              <a:rPr lang="en-US" smtClean="0"/>
              <a:pPr/>
              <a:t>‹#›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9255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5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185F-D57B-4C7E-A631-C4513D29C127}" type="datetimeFigureOut">
              <a:rPr lang="en-US" smtClean="0"/>
              <a:pPr/>
              <a:t>9/22/2018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0370D-91AE-4C9E-B386-D9C46A965F11}" type="slidenum">
              <a:rPr lang="en-US" smtClean="0"/>
              <a:pPr/>
              <a:t>‹#›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3714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8" y="453683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9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1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9" y="3223805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6" y="6286502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302E185F-D57B-4C7E-A631-C4513D29C127}" type="datetimeFigureOut">
              <a:rPr lang="en-US" smtClean="0"/>
              <a:pPr/>
              <a:t>9/22/2018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86502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pPr algn="l"/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9" y="373606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7540370D-91AE-4C9E-B386-D9C46A965F11}" type="slidenum">
              <a:rPr lang="en-US" smtClean="0"/>
              <a:pPr/>
              <a:t>‹#›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78588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50CCD-C2B8-4F7D-B40D-BD4D46023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118F05-6471-4E15-9749-2B78851DFB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3BE673-3A3B-4E5B-AED1-6A44FF78A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DBC45-CD89-4BD7-BDBC-9AB821F4BC31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51CB2C-94FD-40D7-A592-D9A7C127C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FCCF50-C67A-4986-8EEB-D60F0E37D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7D2FB-BB39-432F-8C8F-564B299B7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7750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8" y="453683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9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" y="2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4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pPr algn="r">
              <a:defRPr/>
            </a:pPr>
            <a:fld id="{302E185F-D57B-4C7E-A631-C4513D29C127}" type="datetimeFigureOut">
              <a:rPr lang="en-US" sz="1000" smtClean="0">
                <a:solidFill>
                  <a:prstClr val="black"/>
                </a:solidFill>
                <a:latin typeface="Corbel" panose="020B0503020204020204"/>
              </a:rPr>
              <a:pPr algn="r">
                <a:defRPr/>
              </a:pPr>
              <a:t>9/22/2018</a:t>
            </a:fld>
            <a:endParaRPr lang="en-US" sz="1000">
              <a:solidFill>
                <a:prstClr val="black"/>
              </a:solidFill>
              <a:latin typeface="Corbel" panose="020B050302020402020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4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sz="1000">
              <a:solidFill>
                <a:prstClr val="black"/>
              </a:solidFill>
              <a:latin typeface="Corbel" panose="020B050302020402020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pPr algn="r">
              <a:defRPr/>
            </a:pPr>
            <a:fld id="{7540370D-91AE-4C9E-B386-D9C46A965F11}" type="slidenum">
              <a:rPr lang="en-US" sz="1000" smtClean="0">
                <a:solidFill>
                  <a:prstClr val="black"/>
                </a:solidFill>
                <a:latin typeface="Corbel" panose="020B0503020204020204"/>
              </a:rPr>
              <a:pPr algn="r">
                <a:defRPr/>
              </a:pPr>
              <a:t>‹#›</a:t>
            </a:fld>
            <a:endParaRPr lang="en-US" sz="1000">
              <a:solidFill>
                <a:prstClr val="black"/>
              </a:solidFill>
              <a:latin typeface="Corbel" panose="020B0503020204020204"/>
            </a:endParaRPr>
          </a:p>
        </p:txBody>
      </p:sp>
    </p:spTree>
    <p:extLst>
      <p:ext uri="{BB962C8B-B14F-4D97-AF65-F5344CB8AC3E}">
        <p14:creationId xmlns:p14="http://schemas.microsoft.com/office/powerpoint/2010/main" val="8293177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185F-D57B-4C7E-A631-C4513D29C127}" type="datetimeFigureOut">
              <a:rPr lang="en-US" smtClean="0"/>
              <a:pPr/>
              <a:t>9/22/2018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0370D-91AE-4C9E-B386-D9C46A965F11}" type="slidenum">
              <a:rPr lang="en-US" smtClean="0"/>
              <a:pPr/>
              <a:t>‹#›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2420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5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7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1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6" y="6296617"/>
            <a:ext cx="2505996" cy="365125"/>
          </a:xfrm>
        </p:spPr>
        <p:txBody>
          <a:bodyPr/>
          <a:lstStyle/>
          <a:p>
            <a:fld id="{302E185F-D57B-4C7E-A631-C4513D29C127}" type="datetimeFigureOut">
              <a:rPr lang="en-US" smtClean="0"/>
              <a:pPr/>
              <a:t>9/22/2018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701" y="6296617"/>
            <a:ext cx="5959577" cy="365125"/>
          </a:xfrm>
        </p:spPr>
        <p:txBody>
          <a:bodyPr/>
          <a:lstStyle/>
          <a:p>
            <a:pPr algn="l"/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4" y="2853202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7540370D-91AE-4C9E-B386-D9C46A965F11}" type="slidenum">
              <a:rPr lang="en-US" smtClean="0"/>
              <a:pPr/>
              <a:t>‹#›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3" y="571504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516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852F7-ADB0-46D2-8FE7-93298CDC9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F7E6C8-CDD8-4B23-A2B5-592BC80597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5CCB78-26B0-4C2F-AD42-15AA45FC1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DBC45-CD89-4BD7-BDBC-9AB821F4BC31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7D08F1-E762-4B3B-98EB-FDE7322F5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031544-1FC3-4694-8068-0CC01C1FD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7D2FB-BB39-432F-8C8F-564B299B7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681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1B2FF-16B5-4688-897A-5908B2AF5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8E418-F792-4EDD-92B1-2D0BC5BB8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197CDC-778A-4B0C-8D71-FDC0414855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74A863-76E7-4510-913C-B62C189F3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DBC45-CD89-4BD7-BDBC-9AB821F4BC31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023D28-FA56-41F2-ADAA-962195CE1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3A5EFA-9359-4BC3-93D9-62E65E8E6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7D2FB-BB39-432F-8C8F-564B299B7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702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4C5D9-2516-4598-8A8A-81654B5D8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C0519F-F4BB-4E66-A3C6-BAC2FC0E87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F23A2D-094C-4A2E-A51C-A2B9CE61E6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5012BF-54D7-4DE5-ACFF-4E3A79F97F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B6BB99-BABC-43DC-B330-801EAE3877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5BDA2C-B4D1-4E8F-8353-AAD06ABB1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DBC45-CD89-4BD7-BDBC-9AB821F4BC31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5CAB14-56D9-4E54-A602-2EAC8CC5D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15CD56-5D59-409D-BBC9-490A20673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7D2FB-BB39-432F-8C8F-564B299B7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858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DE263-BCA3-4201-B7A3-12423D79B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555144-7330-4B1D-9070-09A83BF71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DBC45-CD89-4BD7-BDBC-9AB821F4BC31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716006-282C-4641-ABE4-445F3416C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6F06D4-C809-49D0-99B7-3C96BDEB0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7D2FB-BB39-432F-8C8F-564B299B7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825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A9BAA7-59D8-4AA6-AD1D-2F47ABEDC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DBC45-CD89-4BD7-BDBC-9AB821F4BC31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990B74-255A-4D52-B0DC-618667C83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DA9906-1939-4D9A-9D52-58E38251C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7D2FB-BB39-432F-8C8F-564B299B7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520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560F3-AF86-42E7-A482-7E0D6D073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9AC17D-6F96-4F38-B7A5-F0502DB62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4B812E-D966-49C7-AF99-A9A26CCC7E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4C0F45-5770-48BB-8B41-D7EC24330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DBC45-CD89-4BD7-BDBC-9AB821F4BC31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710E57-789F-490C-A610-90B940E1C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CA14A1-D040-4843-83C8-B4220A2DD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7D2FB-BB39-432F-8C8F-564B299B7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414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784F5-28E0-40E0-97D2-C2D4C6A62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769010-DA92-43D5-98F1-B1BAC31168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EDC512-967F-4D3C-99A0-6AE8BBCA0A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C44966-4086-4A97-9719-DDD99FCD9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DBC45-CD89-4BD7-BDBC-9AB821F4BC31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51CF8D-6500-452D-ABBB-D0A6C4035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275307-7581-41BF-BB18-060E459A2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7D2FB-BB39-432F-8C8F-564B299B7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127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B140CE-B6B0-4866-B1AF-4C0252966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75C043-333C-4178-99E5-A067BFE830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7C09ED-13DE-4F0E-B207-74A9C36529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DBC45-CD89-4BD7-BDBC-9AB821F4BC31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D1E7AE-3844-4D8C-B5AB-9FDEE4CAED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126D70-7CCA-4957-AB7D-F3FA4FB82B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7D2FB-BB39-432F-8C8F-564B299B7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675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5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1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1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A14DBC45-CD89-4BD7-BDBC-9AB821F4BC31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701" y="6296617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30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5177D2FB-BB39-432F-8C8F-564B299B7E4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1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7178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 userDrawn="1">
          <p15:clr>
            <a:srgbClr val="F26B43"/>
          </p15:clr>
        </p15:guide>
        <p15:guide id="2" orient="horz" pos="3960" userDrawn="1">
          <p15:clr>
            <a:srgbClr val="F26B43"/>
          </p15:clr>
        </p15:guide>
        <p15:guide id="3" orient="horz" pos="1536" userDrawn="1">
          <p15:clr>
            <a:srgbClr val="F26B43"/>
          </p15:clr>
        </p15:guide>
        <p15:guide id="4" orient="horz" pos="3840" userDrawn="1">
          <p15:clr>
            <a:srgbClr val="F26B43"/>
          </p15:clr>
        </p15:guide>
        <p15:guide id="5" pos="4416" userDrawn="1">
          <p15:clr>
            <a:srgbClr val="F26B43"/>
          </p15:clr>
        </p15:guide>
        <p15:guide id="6" pos="4800" userDrawn="1">
          <p15:clr>
            <a:srgbClr val="F26B43"/>
          </p15:clr>
        </p15:guide>
        <p15:guide id="7" orient="horz" pos="360" userDrawn="1">
          <p15:clr>
            <a:srgbClr val="F26B43"/>
          </p15:clr>
        </p15:guide>
        <p15:guide id="8" pos="7368" userDrawn="1">
          <p15:clr>
            <a:srgbClr val="F26B43"/>
          </p15:clr>
        </p15:guide>
        <p15:guide id="9" pos="2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Graphic Design Institute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/>
          <a:lstStyle/>
          <a:p>
            <a:r>
              <a:rPr lang="en-US" dirty="0"/>
              <a:t>Management Statement of Values</a:t>
            </a:r>
          </a:p>
        </p:txBody>
      </p:sp>
    </p:spTree>
    <p:extLst>
      <p:ext uri="{BB962C8B-B14F-4D97-AF65-F5344CB8AC3E}">
        <p14:creationId xmlns:p14="http://schemas.microsoft.com/office/powerpoint/2010/main" val="28095804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115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Statement of Values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30827" y="4003590"/>
            <a:ext cx="4930346" cy="1198992"/>
          </a:xfrm>
        </p:spPr>
        <p:txBody>
          <a:bodyPr>
            <a:noAutofit/>
          </a:bodyPr>
          <a:lstStyle/>
          <a:p>
            <a:r>
              <a:rPr lang="en-US" sz="1400" dirty="0"/>
              <a:t>GDI executives, managers, and employees are committed to principles of integrity, fairness, and equal opportunity. We strive to be a positive asset to our community, valued by employees, customers, and the community.</a:t>
            </a:r>
          </a:p>
        </p:txBody>
      </p:sp>
    </p:spTree>
    <p:extLst>
      <p:ext uri="{BB962C8B-B14F-4D97-AF65-F5344CB8AC3E}">
        <p14:creationId xmlns:p14="http://schemas.microsoft.com/office/powerpoint/2010/main" val="962687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Our employees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Will be treated fairly and with respect at all times</a:t>
            </a:r>
          </a:p>
          <a:p>
            <a:r>
              <a:rPr lang="en-US"/>
              <a:t>Will enjoy a safe and clean work environment</a:t>
            </a:r>
          </a:p>
          <a:p>
            <a:r>
              <a:rPr lang="en-US"/>
              <a:t>Will be compensated fairly</a:t>
            </a:r>
          </a:p>
          <a:p>
            <a:r>
              <a:rPr lang="en-US"/>
              <a:t>Will have equal access to benefits and the opportunity for promotion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221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Our customers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Will be treated fairly and respectfully at all times</a:t>
            </a:r>
          </a:p>
          <a:p>
            <a:r>
              <a:rPr lang="en-US" dirty="0"/>
              <a:t>Will be made to feel welcome and valued</a:t>
            </a:r>
          </a:p>
          <a:p>
            <a:r>
              <a:rPr lang="en-US" dirty="0"/>
              <a:t>Will be assisted to the utmost of our ability</a:t>
            </a:r>
          </a:p>
          <a:p>
            <a:r>
              <a:rPr lang="en-US" dirty="0"/>
              <a:t>Will find their opinions and comments valued</a:t>
            </a:r>
          </a:p>
        </p:txBody>
      </p:sp>
    </p:spTree>
    <p:extLst>
      <p:ext uri="{BB962C8B-B14F-4D97-AF65-F5344CB8AC3E}">
        <p14:creationId xmlns:p14="http://schemas.microsoft.com/office/powerpoint/2010/main" val="4277075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Our extended family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Will always know their importance to us</a:t>
            </a:r>
          </a:p>
          <a:p>
            <a:r>
              <a:rPr lang="en-US"/>
              <a:t>Will have our support in time of need</a:t>
            </a:r>
          </a:p>
          <a:p>
            <a:r>
              <a:rPr lang="en-US"/>
              <a:t>Will enjoy every benefit we can provide, including educational, social, and environmental</a:t>
            </a:r>
          </a:p>
          <a:p>
            <a:r>
              <a:rPr lang="en-US"/>
              <a:t>Will be offered benefits without regard to race, creed, beliefs, nationality, or sexual orientation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234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Our shareholders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Will receive the value they expect from their investment</a:t>
            </a:r>
          </a:p>
          <a:p>
            <a:r>
              <a:rPr lang="en-US"/>
              <a:t>Will enjoy absolute honesty in our reporting</a:t>
            </a:r>
          </a:p>
          <a:p>
            <a:r>
              <a:rPr lang="en-US"/>
              <a:t>Will be certain that we adhere to all standard rules of management and accounting</a:t>
            </a:r>
          </a:p>
          <a:p>
            <a:r>
              <a:rPr lang="en-US"/>
              <a:t>Will be advised immediately of any problem that might affect or concern them</a:t>
            </a:r>
          </a:p>
          <a:p>
            <a:r>
              <a:rPr lang="en-US"/>
              <a:t>Will understand that our employees and customers are our top priority in all circumstances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879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 commit ourselves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upholding our company’s values at all times in the conduct of business</a:t>
            </a:r>
          </a:p>
          <a:p>
            <a:r>
              <a:rPr lang="en-US" dirty="0"/>
              <a:t>To behave ethically at all times</a:t>
            </a:r>
          </a:p>
          <a:p>
            <a:r>
              <a:rPr lang="en-US" dirty="0"/>
              <a:t>To strive to do the right thing</a:t>
            </a:r>
          </a:p>
          <a:p>
            <a:r>
              <a:rPr lang="en-US" dirty="0"/>
              <a:t>To be mindful of our place in the community and our responsibility to others</a:t>
            </a:r>
          </a:p>
          <a:p>
            <a:r>
              <a:rPr lang="en-US" dirty="0"/>
              <a:t>To always hold our employees and customers as our first priority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964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business partners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Will be treated with honesty and respect</a:t>
            </a:r>
          </a:p>
          <a:p>
            <a:r>
              <a:rPr lang="en-US"/>
              <a:t>Will be given all the information they need</a:t>
            </a:r>
          </a:p>
          <a:p>
            <a:r>
              <a:rPr lang="en-US"/>
              <a:t>Will be handled impartially</a:t>
            </a:r>
          </a:p>
          <a:p>
            <a:r>
              <a:rPr lang="en-US"/>
              <a:t>Will have access to the resources they need to be effective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0634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1" y="766120"/>
            <a:ext cx="3538151" cy="1215082"/>
          </a:xfrm>
        </p:spPr>
        <p:txBody>
          <a:bodyPr>
            <a:normAutofit/>
          </a:bodyPr>
          <a:lstStyle/>
          <a:p>
            <a:r>
              <a:rPr lang="en-US" sz="3600" dirty="0"/>
              <a:t>Our community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2133600" y="2133601"/>
            <a:ext cx="3538150" cy="3822357"/>
          </a:xfrm>
        </p:spPr>
        <p:txBody>
          <a:bodyPr>
            <a:noAutofit/>
          </a:bodyPr>
          <a:lstStyle/>
          <a:p>
            <a:pPr marL="119063" indent="-119063">
              <a:buFont typeface="Arial" pitchFamily="34" charset="0"/>
              <a:buChar char="•"/>
              <a:tabLst>
                <a:tab pos="119063" algn="l"/>
              </a:tabLst>
            </a:pPr>
            <a:r>
              <a:rPr lang="en-US" sz="2000" dirty="0"/>
              <a:t>Will share in the benefits of our success</a:t>
            </a:r>
          </a:p>
          <a:p>
            <a:pPr marL="119063" indent="-119063">
              <a:buFont typeface="Arial" pitchFamily="34" charset="0"/>
              <a:buChar char="•"/>
              <a:tabLst>
                <a:tab pos="119063" algn="l"/>
              </a:tabLst>
            </a:pPr>
            <a:r>
              <a:rPr lang="en-US" sz="2000" dirty="0"/>
              <a:t>Will have our assistance in times of crisis</a:t>
            </a:r>
          </a:p>
          <a:p>
            <a:pPr marL="119063" indent="-119063">
              <a:buFont typeface="Arial" pitchFamily="34" charset="0"/>
              <a:buChar char="•"/>
              <a:tabLst>
                <a:tab pos="119063" algn="l"/>
              </a:tabLst>
            </a:pPr>
            <a:r>
              <a:rPr lang="en-US" sz="2000" dirty="0"/>
              <a:t>Will enjoy our support of educational, charitable, and environmental endeavors</a:t>
            </a:r>
          </a:p>
        </p:txBody>
      </p:sp>
    </p:spTree>
    <p:extLst>
      <p:ext uri="{BB962C8B-B14F-4D97-AF65-F5344CB8AC3E}">
        <p14:creationId xmlns:p14="http://schemas.microsoft.com/office/powerpoint/2010/main" val="1098595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DE0FCC1170DD4EA9CF157E6E2FAC08" ma:contentTypeVersion="10" ma:contentTypeDescription="Create a new document." ma:contentTypeScope="" ma:versionID="7e8c1d07bc765572e9e74d76cdee5df1">
  <xsd:schema xmlns:xsd="http://www.w3.org/2001/XMLSchema" xmlns:xs="http://www.w3.org/2001/XMLSchema" xmlns:p="http://schemas.microsoft.com/office/2006/metadata/properties" xmlns:ns2="dc94d77e-d9c2-42fb-a8f5-494b1c2e3696" xmlns:ns3="bfe0bb63-4151-4360-a7b3-42e232e24132" targetNamespace="http://schemas.microsoft.com/office/2006/metadata/properties" ma:root="true" ma:fieldsID="8c6bb19a2d79273bda7e150191a69877" ns2:_="" ns3:_="">
    <xsd:import namespace="dc94d77e-d9c2-42fb-a8f5-494b1c2e3696"/>
    <xsd:import namespace="bfe0bb63-4151-4360-a7b3-42e232e2413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Stage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94d77e-d9c2-42fb-a8f5-494b1c2e36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Stage" ma:index="15" nillable="true" ma:displayName="Stage" ma:format="Dropdown" ma:internalName="Stage">
      <xsd:simpleType>
        <xsd:restriction base="dms:Choice">
          <xsd:enumeration value="In progress"/>
          <xsd:enumeration value="Needs srcubbing"/>
          <xsd:enumeration value="Sent to Brandon to do"/>
          <xsd:enumeration value="Ready for OneNote"/>
          <xsd:enumeration value="Added to OneNote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e0bb63-4151-4360-a7b3-42e232e24132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ge xmlns="dc94d77e-d9c2-42fb-a8f5-494b1c2e3696">Added to OneNote</Stage>
  </documentManagement>
</p:properties>
</file>

<file path=customXml/itemProps1.xml><?xml version="1.0" encoding="utf-8"?>
<ds:datastoreItem xmlns:ds="http://schemas.openxmlformats.org/officeDocument/2006/customXml" ds:itemID="{C3E0323B-5144-41D3-99FF-88DF62F89BFA}"/>
</file>

<file path=customXml/itemProps2.xml><?xml version="1.0" encoding="utf-8"?>
<ds:datastoreItem xmlns:ds="http://schemas.openxmlformats.org/officeDocument/2006/customXml" ds:itemID="{0B99756F-4BBF-45FC-80BE-02B5CFD4B100}"/>
</file>

<file path=customXml/itemProps3.xml><?xml version="1.0" encoding="utf-8"?>
<ds:datastoreItem xmlns:ds="http://schemas.openxmlformats.org/officeDocument/2006/customXml" ds:itemID="{4663C1F0-D43C-422E-8C64-430991FB2DC6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458</Words>
  <Application>Microsoft Office PowerPoint</Application>
  <PresentationFormat>Widescreen</PresentationFormat>
  <Paragraphs>55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Century Schoolbook</vt:lpstr>
      <vt:lpstr>Corbel</vt:lpstr>
      <vt:lpstr>Office Theme</vt:lpstr>
      <vt:lpstr>Feathered</vt:lpstr>
      <vt:lpstr>Graphic Design Institute</vt:lpstr>
      <vt:lpstr>Statement of Values</vt:lpstr>
      <vt:lpstr>Our employees</vt:lpstr>
      <vt:lpstr>Our customers</vt:lpstr>
      <vt:lpstr>Our extended family</vt:lpstr>
      <vt:lpstr>Our shareholders</vt:lpstr>
      <vt:lpstr>We commit ourselves</vt:lpstr>
      <vt:lpstr>Our business partners</vt:lpstr>
      <vt:lpstr>Our community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created xsi:type="dcterms:W3CDTF">2018-09-22T23:09:26Z</dcterms:created>
  <dcterms:modified xsi:type="dcterms:W3CDTF">2018-09-22T23:09:31Z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0x010100E8DE0FCC1170DD4EA9CF157E6E2FAC08</vt:lpwstr>
  </property>
</Properties>
</file>