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8"/>
    <p:restoredTop sz="96327"/>
  </p:normalViewPr>
  <p:slideViewPr>
    <p:cSldViewPr snapToGrid="0" snapToObjects="1">
      <p:cViewPr varScale="1">
        <p:scale>
          <a:sx n="110" d="100"/>
          <a:sy n="110" d="100"/>
        </p:scale>
        <p:origin x="9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2CD75D-6D2D-0940-848E-CDA94B933A30}"/>
              </a:ext>
            </a:extLst>
          </p:cNvPr>
          <p:cNvSpPr>
            <a:spLocks noGrp="1"/>
          </p:cNvSpPr>
          <p:nvPr>
            <p:ph type="ctrTitle"/>
          </p:nvPr>
        </p:nvSpPr>
        <p:spPr>
          <a:xfrm>
            <a:off x="1524000" y="2615991"/>
            <a:ext cx="9144000" cy="1376680"/>
          </a:xfrm>
        </p:spPr>
        <p:txBody>
          <a:bodyPr anchor="b">
            <a:normAutofit/>
          </a:bodyPr>
          <a:lstStyle>
            <a:lvl1pPr algn="ctr">
              <a:defRPr sz="4000" b="1">
                <a:latin typeface="Avenir Book" panose="02000503020000020003" pitchFamily="2" charset="0"/>
              </a:defRPr>
            </a:lvl1pPr>
          </a:lstStyle>
          <a:p>
            <a:r>
              <a:rPr lang="es-ES"/>
              <a:t>Haga clic para modificar el estilo de título del patrón</a:t>
            </a:r>
            <a:endParaRPr lang="es-CR" dirty="0"/>
          </a:p>
        </p:txBody>
      </p:sp>
      <p:sp>
        <p:nvSpPr>
          <p:cNvPr id="3" name="Subtítulo 2">
            <a:extLst>
              <a:ext uri="{FF2B5EF4-FFF2-40B4-BE49-F238E27FC236}">
                <a16:creationId xmlns:a16="http://schemas.microsoft.com/office/drawing/2014/main" id="{6AA5442F-B10C-424A-B415-70D18139F468}"/>
              </a:ext>
            </a:extLst>
          </p:cNvPr>
          <p:cNvSpPr>
            <a:spLocks noGrp="1"/>
          </p:cNvSpPr>
          <p:nvPr>
            <p:ph type="subTitle" idx="1"/>
          </p:nvPr>
        </p:nvSpPr>
        <p:spPr>
          <a:xfrm>
            <a:off x="1524000" y="4712291"/>
            <a:ext cx="9144000" cy="558800"/>
          </a:xfrm>
        </p:spPr>
        <p:txBody>
          <a:bodyPr/>
          <a:lstStyle>
            <a:lvl1pPr marL="0" indent="0" algn="ctr">
              <a:buNone/>
              <a:defRPr sz="2400">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dirty="0"/>
          </a:p>
        </p:txBody>
      </p:sp>
      <p:sp>
        <p:nvSpPr>
          <p:cNvPr id="4" name="Marcador de fecha 3">
            <a:extLst>
              <a:ext uri="{FF2B5EF4-FFF2-40B4-BE49-F238E27FC236}">
                <a16:creationId xmlns:a16="http://schemas.microsoft.com/office/drawing/2014/main" id="{91388FD8-9DFD-1A47-9FE9-55AC82DBE88C}"/>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5" name="Marcador de pie de página 4">
            <a:extLst>
              <a:ext uri="{FF2B5EF4-FFF2-40B4-BE49-F238E27FC236}">
                <a16:creationId xmlns:a16="http://schemas.microsoft.com/office/drawing/2014/main" id="{5F62D8AD-3DC3-B24B-ABF5-E4499573AA0C}"/>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312412B-3FBA-D94E-B615-61F39D8FF872}"/>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393560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9E6DDD-F5E9-D941-B1C2-92957845AA15}"/>
              </a:ext>
            </a:extLst>
          </p:cNvPr>
          <p:cNvSpPr>
            <a:spLocks noGrp="1"/>
          </p:cNvSpPr>
          <p:nvPr>
            <p:ph type="title"/>
          </p:nvPr>
        </p:nvSpPr>
        <p:spPr>
          <a:xfrm>
            <a:off x="2812210" y="791336"/>
            <a:ext cx="9135375" cy="1325563"/>
          </a:xfrm>
        </p:spPr>
        <p:txBody>
          <a:bodyPr>
            <a:normAutofit/>
          </a:bodyPr>
          <a:lstStyle>
            <a:lvl1pPr>
              <a:defRPr sz="3200" b="1">
                <a:solidFill>
                  <a:schemeClr val="bg1"/>
                </a:solidFill>
                <a:latin typeface="Avenir Book" panose="02000503020000020003" pitchFamily="2" charset="0"/>
              </a:defRPr>
            </a:lvl1pPr>
          </a:lstStyle>
          <a:p>
            <a:r>
              <a:rPr lang="es-ES"/>
              <a:t>Haga clic para modificar el estilo de título del patrón</a:t>
            </a:r>
            <a:endParaRPr lang="es-CR" dirty="0"/>
          </a:p>
        </p:txBody>
      </p:sp>
      <p:sp>
        <p:nvSpPr>
          <p:cNvPr id="3" name="Marcador de contenido 2">
            <a:extLst>
              <a:ext uri="{FF2B5EF4-FFF2-40B4-BE49-F238E27FC236}">
                <a16:creationId xmlns:a16="http://schemas.microsoft.com/office/drawing/2014/main" id="{03702C72-1EF4-C843-86C9-291D36C06D94}"/>
              </a:ext>
            </a:extLst>
          </p:cNvPr>
          <p:cNvSpPr>
            <a:spLocks noGrp="1"/>
          </p:cNvSpPr>
          <p:nvPr>
            <p:ph idx="1"/>
          </p:nvPr>
        </p:nvSpPr>
        <p:spPr>
          <a:xfrm>
            <a:off x="2812210" y="2116899"/>
            <a:ext cx="9135375" cy="4060064"/>
          </a:xfrm>
        </p:spPr>
        <p:txBody>
          <a:bodyPr>
            <a:normAutofit/>
          </a:bodyPr>
          <a:lstStyle>
            <a:lvl1pPr>
              <a:defRPr sz="2000">
                <a:solidFill>
                  <a:schemeClr val="bg1"/>
                </a:solidFill>
                <a:latin typeface="Avenir Book" panose="02000503020000020003" pitchFamily="2" charset="0"/>
              </a:defRPr>
            </a:lvl1pPr>
            <a:lvl2pPr>
              <a:defRPr sz="2000">
                <a:solidFill>
                  <a:schemeClr val="bg1"/>
                </a:solidFill>
                <a:latin typeface="Avenir Book" panose="02000503020000020003" pitchFamily="2" charset="0"/>
              </a:defRPr>
            </a:lvl2pPr>
            <a:lvl3pPr>
              <a:defRPr sz="2000">
                <a:solidFill>
                  <a:schemeClr val="bg1"/>
                </a:solidFill>
                <a:latin typeface="Avenir Book" panose="02000503020000020003" pitchFamily="2" charset="0"/>
              </a:defRPr>
            </a:lvl3pPr>
            <a:lvl4pPr>
              <a:defRPr sz="2000">
                <a:solidFill>
                  <a:schemeClr val="bg1"/>
                </a:solidFill>
                <a:latin typeface="Avenir Book" panose="02000503020000020003" pitchFamily="2" charset="0"/>
              </a:defRPr>
            </a:lvl4pPr>
            <a:lvl5pPr>
              <a:defRPr sz="2000">
                <a:solidFill>
                  <a:schemeClr val="bg1"/>
                </a:solidFill>
                <a:latin typeface="Avenir Book" panose="02000503020000020003"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dirty="0"/>
          </a:p>
        </p:txBody>
      </p:sp>
      <p:sp>
        <p:nvSpPr>
          <p:cNvPr id="4" name="Marcador de fecha 3">
            <a:extLst>
              <a:ext uri="{FF2B5EF4-FFF2-40B4-BE49-F238E27FC236}">
                <a16:creationId xmlns:a16="http://schemas.microsoft.com/office/drawing/2014/main" id="{1DEF3517-046C-A449-A527-022DAE3D4BD9}"/>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5" name="Marcador de pie de página 4">
            <a:extLst>
              <a:ext uri="{FF2B5EF4-FFF2-40B4-BE49-F238E27FC236}">
                <a16:creationId xmlns:a16="http://schemas.microsoft.com/office/drawing/2014/main" id="{7C95BFCF-A00A-F44F-9096-1B98A491430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FBB9E42A-A394-2342-B30B-386877660470}"/>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10622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02898-116E-B743-B455-5126522EF06A}"/>
              </a:ext>
            </a:extLst>
          </p:cNvPr>
          <p:cNvSpPr>
            <a:spLocks noGrp="1"/>
          </p:cNvSpPr>
          <p:nvPr>
            <p:ph type="title"/>
          </p:nvPr>
        </p:nvSpPr>
        <p:spPr>
          <a:xfrm>
            <a:off x="706590" y="768351"/>
            <a:ext cx="8637826" cy="1198236"/>
          </a:xfrm>
        </p:spPr>
        <p:txBody>
          <a:bodyPr anchor="b">
            <a:normAutofit/>
          </a:bodyPr>
          <a:lstStyle>
            <a:lvl1pPr>
              <a:defRPr sz="3400" b="1">
                <a:solidFill>
                  <a:schemeClr val="bg1"/>
                </a:solidFill>
                <a:latin typeface="Avenir Book" panose="02000503020000020003" pitchFamily="2" charset="0"/>
              </a:defRPr>
            </a:lvl1pPr>
          </a:lstStyle>
          <a:p>
            <a:r>
              <a:rPr lang="es-ES"/>
              <a:t>Haga clic para modificar el estilo de título del patrón</a:t>
            </a:r>
            <a:endParaRPr lang="es-CR" dirty="0"/>
          </a:p>
        </p:txBody>
      </p:sp>
      <p:sp>
        <p:nvSpPr>
          <p:cNvPr id="3" name="Marcador de texto 2">
            <a:extLst>
              <a:ext uri="{FF2B5EF4-FFF2-40B4-BE49-F238E27FC236}">
                <a16:creationId xmlns:a16="http://schemas.microsoft.com/office/drawing/2014/main" id="{B9D47A58-558B-EB4E-8E58-4AA5D57945A9}"/>
              </a:ext>
            </a:extLst>
          </p:cNvPr>
          <p:cNvSpPr>
            <a:spLocks noGrp="1"/>
          </p:cNvSpPr>
          <p:nvPr>
            <p:ph type="body" idx="1"/>
          </p:nvPr>
        </p:nvSpPr>
        <p:spPr>
          <a:xfrm>
            <a:off x="706590" y="2272148"/>
            <a:ext cx="8637826" cy="1500187"/>
          </a:xfrm>
        </p:spPr>
        <p:txBody>
          <a:bodyPr>
            <a:normAutofit/>
          </a:bodyPr>
          <a:lstStyle>
            <a:lvl1pPr marL="0" indent="0">
              <a:buNone/>
              <a:defRPr sz="2000">
                <a:solidFill>
                  <a:schemeClr val="bg1"/>
                </a:solidFill>
                <a:latin typeface="Avenir Boo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E4CD9D7-DFFE-2148-AC26-424389ED5D2B}"/>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5" name="Marcador de pie de página 4">
            <a:extLst>
              <a:ext uri="{FF2B5EF4-FFF2-40B4-BE49-F238E27FC236}">
                <a16:creationId xmlns:a16="http://schemas.microsoft.com/office/drawing/2014/main" id="{01E7C5A4-6886-4F49-BCB5-F76A556611D2}"/>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21B2F288-7BDE-7842-AD21-B57C17080356}"/>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213240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66813C-605C-EA4A-BC47-BA71B2A58EAE}"/>
              </a:ext>
            </a:extLst>
          </p:cNvPr>
          <p:cNvSpPr>
            <a:spLocks noGrp="1"/>
          </p:cNvSpPr>
          <p:nvPr>
            <p:ph type="title"/>
          </p:nvPr>
        </p:nvSpPr>
        <p:spPr>
          <a:xfrm>
            <a:off x="838200" y="945715"/>
            <a:ext cx="8468638" cy="1325563"/>
          </a:xfrm>
        </p:spPr>
        <p:txBody>
          <a:bodyPr>
            <a:normAutofit/>
          </a:bodyPr>
          <a:lstStyle>
            <a:lvl1pPr>
              <a:defRPr sz="3200" b="1">
                <a:solidFill>
                  <a:schemeClr val="bg1"/>
                </a:solidFill>
                <a:latin typeface="Avenir Book" panose="02000503020000020003" pitchFamily="2" charset="0"/>
              </a:defRPr>
            </a:lvl1pPr>
          </a:lstStyle>
          <a:p>
            <a:r>
              <a:rPr lang="es-ES"/>
              <a:t>Haga clic para modificar el estilo de título del patrón</a:t>
            </a:r>
            <a:endParaRPr lang="es-CR" dirty="0"/>
          </a:p>
        </p:txBody>
      </p:sp>
      <p:sp>
        <p:nvSpPr>
          <p:cNvPr id="3" name="Marcador de contenido 2">
            <a:extLst>
              <a:ext uri="{FF2B5EF4-FFF2-40B4-BE49-F238E27FC236}">
                <a16:creationId xmlns:a16="http://schemas.microsoft.com/office/drawing/2014/main" id="{CCD53FD4-365B-D241-BE20-430CB9AE6E88}"/>
              </a:ext>
            </a:extLst>
          </p:cNvPr>
          <p:cNvSpPr>
            <a:spLocks noGrp="1"/>
          </p:cNvSpPr>
          <p:nvPr>
            <p:ph sz="half" idx="1"/>
          </p:nvPr>
        </p:nvSpPr>
        <p:spPr>
          <a:xfrm>
            <a:off x="838200" y="2414347"/>
            <a:ext cx="8468638" cy="3710879"/>
          </a:xfrm>
        </p:spPr>
        <p:txBody>
          <a:bodyPr>
            <a:normAutofit/>
          </a:bodyPr>
          <a:lstStyle>
            <a:lvl1pPr>
              <a:defRPr sz="2000">
                <a:solidFill>
                  <a:schemeClr val="bg1"/>
                </a:solidFill>
                <a:latin typeface="Avenir Book" panose="02000503020000020003" pitchFamily="2" charset="0"/>
              </a:defRPr>
            </a:lvl1pPr>
            <a:lvl2pPr>
              <a:defRPr sz="2000">
                <a:solidFill>
                  <a:schemeClr val="bg1"/>
                </a:solidFill>
                <a:latin typeface="Avenir Book" panose="02000503020000020003" pitchFamily="2" charset="0"/>
              </a:defRPr>
            </a:lvl2pPr>
            <a:lvl3pPr>
              <a:defRPr sz="2000">
                <a:solidFill>
                  <a:schemeClr val="bg1"/>
                </a:solidFill>
                <a:latin typeface="Avenir Book" panose="02000503020000020003" pitchFamily="2" charset="0"/>
              </a:defRPr>
            </a:lvl3pPr>
            <a:lvl4pPr>
              <a:defRPr sz="2000">
                <a:solidFill>
                  <a:schemeClr val="bg1"/>
                </a:solidFill>
                <a:latin typeface="Avenir Book" panose="02000503020000020003" pitchFamily="2" charset="0"/>
              </a:defRPr>
            </a:lvl4pPr>
            <a:lvl5pPr>
              <a:defRPr sz="2000">
                <a:solidFill>
                  <a:schemeClr val="bg1"/>
                </a:solidFill>
                <a:latin typeface="Avenir Book" panose="02000503020000020003"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CF5DF318-DC75-914F-ABCC-06B3DCF6F8A8}"/>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6" name="Marcador de pie de página 5">
            <a:extLst>
              <a:ext uri="{FF2B5EF4-FFF2-40B4-BE49-F238E27FC236}">
                <a16:creationId xmlns:a16="http://schemas.microsoft.com/office/drawing/2014/main" id="{ED6B319A-4560-2F4D-97E7-2CDD146D6D58}"/>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AE6F0732-5C99-334B-9916-D5D8F9AE2BC0}"/>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170998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019A8-5EB7-424B-A8C2-02D236A063F1}"/>
              </a:ext>
            </a:extLst>
          </p:cNvPr>
          <p:cNvSpPr>
            <a:spLocks noGrp="1"/>
          </p:cNvSpPr>
          <p:nvPr>
            <p:ph type="title"/>
          </p:nvPr>
        </p:nvSpPr>
        <p:spPr>
          <a:xfrm>
            <a:off x="838200" y="926627"/>
            <a:ext cx="8443586" cy="823912"/>
          </a:xfrm>
        </p:spPr>
        <p:txBody>
          <a:bodyPr>
            <a:noAutofit/>
          </a:bodyPr>
          <a:lstStyle>
            <a:lvl1pPr>
              <a:defRPr sz="3200" b="1">
                <a:latin typeface="Avenir Book" panose="02000503020000020003" pitchFamily="2" charset="0"/>
              </a:defRPr>
            </a:lvl1pPr>
          </a:lstStyle>
          <a:p>
            <a:r>
              <a:rPr lang="es-ES"/>
              <a:t>Haga clic para modificar el estilo de título del patrón</a:t>
            </a:r>
            <a:endParaRPr lang="es-CR" dirty="0"/>
          </a:p>
        </p:txBody>
      </p:sp>
      <p:sp>
        <p:nvSpPr>
          <p:cNvPr id="3" name="Marcador de texto 2">
            <a:extLst>
              <a:ext uri="{FF2B5EF4-FFF2-40B4-BE49-F238E27FC236}">
                <a16:creationId xmlns:a16="http://schemas.microsoft.com/office/drawing/2014/main" id="{01B5E690-A029-0949-B872-D08B44C369C7}"/>
              </a:ext>
            </a:extLst>
          </p:cNvPr>
          <p:cNvSpPr>
            <a:spLocks noGrp="1"/>
          </p:cNvSpPr>
          <p:nvPr>
            <p:ph type="body" idx="1"/>
          </p:nvPr>
        </p:nvSpPr>
        <p:spPr>
          <a:xfrm>
            <a:off x="838200" y="1954325"/>
            <a:ext cx="8443586" cy="811516"/>
          </a:xfrm>
        </p:spPr>
        <p:txBody>
          <a:bodyPr anchor="b"/>
          <a:lstStyle>
            <a:lvl1pPr marL="0" indent="0">
              <a:buNone/>
              <a:defRPr sz="2400" b="1">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2DC99C-A35E-8A4D-B126-133A3771543A}"/>
              </a:ext>
            </a:extLst>
          </p:cNvPr>
          <p:cNvSpPr>
            <a:spLocks noGrp="1"/>
          </p:cNvSpPr>
          <p:nvPr>
            <p:ph sz="quarter" idx="4"/>
          </p:nvPr>
        </p:nvSpPr>
        <p:spPr>
          <a:xfrm>
            <a:off x="838201" y="2969627"/>
            <a:ext cx="8443586" cy="31829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dirty="0"/>
          </a:p>
        </p:txBody>
      </p:sp>
      <p:sp>
        <p:nvSpPr>
          <p:cNvPr id="7" name="Marcador de fecha 6">
            <a:extLst>
              <a:ext uri="{FF2B5EF4-FFF2-40B4-BE49-F238E27FC236}">
                <a16:creationId xmlns:a16="http://schemas.microsoft.com/office/drawing/2014/main" id="{569B803A-88F6-C64A-9EA1-4A262911DB96}"/>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8" name="Marcador de pie de página 7">
            <a:extLst>
              <a:ext uri="{FF2B5EF4-FFF2-40B4-BE49-F238E27FC236}">
                <a16:creationId xmlns:a16="http://schemas.microsoft.com/office/drawing/2014/main" id="{FB254027-5565-C944-9296-7EDB6215C8C5}"/>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682496CF-3C62-F747-8270-6CD39E5B1EE0}"/>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136025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F2E89-4E69-C540-ADBB-74C83F5480C9}"/>
              </a:ext>
            </a:extLst>
          </p:cNvPr>
          <p:cNvSpPr>
            <a:spLocks noGrp="1"/>
          </p:cNvSpPr>
          <p:nvPr>
            <p:ph type="title"/>
          </p:nvPr>
        </p:nvSpPr>
        <p:spPr>
          <a:xfrm>
            <a:off x="387263" y="966374"/>
            <a:ext cx="8856945" cy="1263259"/>
          </a:xfrm>
        </p:spPr>
        <p:txBody>
          <a:bodyPr>
            <a:normAutofit/>
          </a:bodyPr>
          <a:lstStyle>
            <a:lvl1pPr>
              <a:defRPr sz="3200" b="1">
                <a:latin typeface="Avenir Book" panose="02000503020000020003" pitchFamily="2" charset="0"/>
              </a:defRPr>
            </a:lvl1pPr>
          </a:lstStyle>
          <a:p>
            <a:r>
              <a:rPr lang="es-ES"/>
              <a:t>Haga clic para modificar el estilo de título del patrón</a:t>
            </a:r>
            <a:endParaRPr lang="es-CR" dirty="0"/>
          </a:p>
        </p:txBody>
      </p:sp>
      <p:sp>
        <p:nvSpPr>
          <p:cNvPr id="3" name="Marcador de fecha 2">
            <a:extLst>
              <a:ext uri="{FF2B5EF4-FFF2-40B4-BE49-F238E27FC236}">
                <a16:creationId xmlns:a16="http://schemas.microsoft.com/office/drawing/2014/main" id="{EA712CA9-C4E9-594F-990C-9B635D7A4272}"/>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4" name="Marcador de pie de página 3">
            <a:extLst>
              <a:ext uri="{FF2B5EF4-FFF2-40B4-BE49-F238E27FC236}">
                <a16:creationId xmlns:a16="http://schemas.microsoft.com/office/drawing/2014/main" id="{2D09972E-DD1E-274C-9AF4-1D1E5F2A8547}"/>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067977F2-9454-7840-BB03-F2537CA373CA}"/>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52603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38AE7-9AAE-1643-8C04-7EE4100F53F7}"/>
              </a:ext>
            </a:extLst>
          </p:cNvPr>
          <p:cNvSpPr>
            <a:spLocks noGrp="1"/>
          </p:cNvSpPr>
          <p:nvPr>
            <p:ph type="title"/>
          </p:nvPr>
        </p:nvSpPr>
        <p:spPr>
          <a:xfrm>
            <a:off x="1603332" y="2475490"/>
            <a:ext cx="8880953" cy="1606463"/>
          </a:xfrm>
        </p:spPr>
        <p:txBody>
          <a:bodyPr anchor="b">
            <a:normAutofit/>
          </a:bodyPr>
          <a:lstStyle>
            <a:lvl1pPr algn="ctr">
              <a:defRPr sz="4000" b="1">
                <a:latin typeface="Avenir Book" panose="02000503020000020003" pitchFamily="2" charset="0"/>
              </a:defRPr>
            </a:lvl1pPr>
          </a:lstStyle>
          <a:p>
            <a:r>
              <a:rPr lang="es-ES"/>
              <a:t>Haga clic para modificar el estilo de título del patrón</a:t>
            </a:r>
            <a:endParaRPr lang="es-CR"/>
          </a:p>
        </p:txBody>
      </p:sp>
      <p:sp>
        <p:nvSpPr>
          <p:cNvPr id="4" name="Marcador de texto 3">
            <a:extLst>
              <a:ext uri="{FF2B5EF4-FFF2-40B4-BE49-F238E27FC236}">
                <a16:creationId xmlns:a16="http://schemas.microsoft.com/office/drawing/2014/main" id="{FEE4AA09-1EA4-F04F-9CDF-D307A8EE9A35}"/>
              </a:ext>
            </a:extLst>
          </p:cNvPr>
          <p:cNvSpPr>
            <a:spLocks noGrp="1"/>
          </p:cNvSpPr>
          <p:nvPr>
            <p:ph type="body" sz="half" idx="2"/>
          </p:nvPr>
        </p:nvSpPr>
        <p:spPr>
          <a:xfrm>
            <a:off x="1603332" y="4623399"/>
            <a:ext cx="8880953" cy="650059"/>
          </a:xfrm>
        </p:spPr>
        <p:txBody>
          <a:bodyPr>
            <a:norm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5402052-64FA-C64C-80A9-A7BEFADBD7C5}"/>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6" name="Marcador de pie de página 5">
            <a:extLst>
              <a:ext uri="{FF2B5EF4-FFF2-40B4-BE49-F238E27FC236}">
                <a16:creationId xmlns:a16="http://schemas.microsoft.com/office/drawing/2014/main" id="{A3B94397-2A02-3844-99CD-B3988C527781}"/>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D843A8CC-299D-A94E-9070-ADD732EA0726}"/>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307420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F286DC3-02E9-304C-8CA0-17652D93D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E58A0C2-6AC0-4149-BDFB-60DB57FB5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FC5E1D09-F616-A94D-AFEE-582FB7AC1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69495-9D0F-774B-9F07-5CA4A10639B7}" type="datetimeFigureOut">
              <a:rPr lang="es-CR" smtClean="0"/>
              <a:t>3/10/2022</a:t>
            </a:fld>
            <a:endParaRPr lang="es-CR"/>
          </a:p>
        </p:txBody>
      </p:sp>
      <p:sp>
        <p:nvSpPr>
          <p:cNvPr id="5" name="Marcador de pie de página 4">
            <a:extLst>
              <a:ext uri="{FF2B5EF4-FFF2-40B4-BE49-F238E27FC236}">
                <a16:creationId xmlns:a16="http://schemas.microsoft.com/office/drawing/2014/main" id="{FD3BC733-8C05-6D46-9A7B-B96A10E81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E60E5759-ED2A-3540-BE4B-E650C435F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CCC05-6E2F-D049-A6ED-DCB71BBC33C6}" type="slidenum">
              <a:rPr lang="es-CR" smtClean="0"/>
              <a:t>‹Nº›</a:t>
            </a:fld>
            <a:endParaRPr lang="es-CR"/>
          </a:p>
        </p:txBody>
      </p:sp>
    </p:spTree>
    <p:extLst>
      <p:ext uri="{BB962C8B-B14F-4D97-AF65-F5344CB8AC3E}">
        <p14:creationId xmlns:p14="http://schemas.microsoft.com/office/powerpoint/2010/main" val="10231434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odcast.vilmanunez.com/la-planificacion-digital-el-calendario-editoria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RTEFnAeu6rw?list=PLfaRPuvgD0aHNVbUZKZvaKYaU9d6gD9k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953FC3-18EA-D04D-BC2B-A9CEFEFB2A98}"/>
              </a:ext>
            </a:extLst>
          </p:cNvPr>
          <p:cNvSpPr>
            <a:spLocks noGrp="1"/>
          </p:cNvSpPr>
          <p:nvPr>
            <p:ph type="ctrTitle"/>
          </p:nvPr>
        </p:nvSpPr>
        <p:spPr/>
        <p:txBody>
          <a:bodyPr/>
          <a:lstStyle/>
          <a:p>
            <a:r>
              <a:rPr lang="es-ES" dirty="0"/>
              <a:t>Calendarización de los </a:t>
            </a:r>
            <a:r>
              <a:rPr lang="es-ES" dirty="0" err="1"/>
              <a:t>copys</a:t>
            </a:r>
            <a:endParaRPr lang="es-CR" dirty="0"/>
          </a:p>
        </p:txBody>
      </p:sp>
      <p:sp>
        <p:nvSpPr>
          <p:cNvPr id="3" name="Subtítulo 2">
            <a:extLst>
              <a:ext uri="{FF2B5EF4-FFF2-40B4-BE49-F238E27FC236}">
                <a16:creationId xmlns:a16="http://schemas.microsoft.com/office/drawing/2014/main" id="{6CC62D03-82A8-3946-A50E-DC827A258113}"/>
              </a:ext>
            </a:extLst>
          </p:cNvPr>
          <p:cNvSpPr>
            <a:spLocks noGrp="1"/>
          </p:cNvSpPr>
          <p:nvPr>
            <p:ph type="subTitle" idx="1"/>
          </p:nvPr>
        </p:nvSpPr>
        <p:spPr/>
        <p:txBody>
          <a:bodyPr/>
          <a:lstStyle/>
          <a:p>
            <a:r>
              <a:rPr lang="es-CR" dirty="0"/>
              <a:t>Curso Redactor de contenido para Social Media (copywriter)</a:t>
            </a:r>
          </a:p>
        </p:txBody>
      </p:sp>
    </p:spTree>
    <p:extLst>
      <p:ext uri="{BB962C8B-B14F-4D97-AF65-F5344CB8AC3E}">
        <p14:creationId xmlns:p14="http://schemas.microsoft.com/office/powerpoint/2010/main" val="263376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7C3638-0E0D-D8C2-B726-5F3DE58EB6F0}"/>
              </a:ext>
            </a:extLst>
          </p:cNvPr>
          <p:cNvSpPr>
            <a:spLocks noGrp="1"/>
          </p:cNvSpPr>
          <p:nvPr>
            <p:ph idx="1"/>
          </p:nvPr>
        </p:nvSpPr>
        <p:spPr/>
        <p:txBody>
          <a:bodyPr/>
          <a:lstStyle/>
          <a:p>
            <a:pPr marL="0" indent="0">
              <a:buNone/>
            </a:pPr>
            <a:r>
              <a:rPr lang="es-ES" u="sng" dirty="0"/>
              <a:t>5. Visión más global sobre qué temas se va a tratar. </a:t>
            </a:r>
          </a:p>
          <a:p>
            <a:endParaRPr lang="es-ES" dirty="0"/>
          </a:p>
          <a:p>
            <a:pPr marL="0" indent="0">
              <a:buNone/>
            </a:pPr>
            <a:r>
              <a:rPr lang="es-ES" dirty="0"/>
              <a:t>Un calendario de </a:t>
            </a:r>
            <a:r>
              <a:rPr lang="es-ES" dirty="0" err="1"/>
              <a:t>copys</a:t>
            </a:r>
            <a:r>
              <a:rPr lang="es-ES" dirty="0"/>
              <a:t> permite ver en conjunto la distribución de cada tema a trabajar, por lo tanto, detectar un tema olvidado es mucho más fácil, remediando con antelación un futuro error de contenido.</a:t>
            </a:r>
          </a:p>
        </p:txBody>
      </p:sp>
      <p:sp>
        <p:nvSpPr>
          <p:cNvPr id="4" name="Title 1">
            <a:extLst>
              <a:ext uri="{FF2B5EF4-FFF2-40B4-BE49-F238E27FC236}">
                <a16:creationId xmlns:a16="http://schemas.microsoft.com/office/drawing/2014/main" id="{581E26F5-711B-C33D-590F-CAE5923509D0}"/>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spTree>
    <p:extLst>
      <p:ext uri="{BB962C8B-B14F-4D97-AF65-F5344CB8AC3E}">
        <p14:creationId xmlns:p14="http://schemas.microsoft.com/office/powerpoint/2010/main" val="187571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9AF8A-7DED-A564-968C-BB7816961268}"/>
              </a:ext>
            </a:extLst>
          </p:cNvPr>
          <p:cNvSpPr>
            <a:spLocks noGrp="1"/>
          </p:cNvSpPr>
          <p:nvPr>
            <p:ph idx="1"/>
          </p:nvPr>
        </p:nvSpPr>
        <p:spPr/>
        <p:txBody>
          <a:bodyPr>
            <a:normAutofit fontScale="92500" lnSpcReduction="20000"/>
          </a:bodyPr>
          <a:lstStyle/>
          <a:p>
            <a:pPr marL="0" indent="0">
              <a:buNone/>
            </a:pPr>
            <a:r>
              <a:rPr lang="es-ES" sz="2600" b="1" dirty="0"/>
              <a:t>¿Qué debe tener un calendario de publicaciones para redes sociales? </a:t>
            </a:r>
          </a:p>
          <a:p>
            <a:endParaRPr lang="es-ES" dirty="0"/>
          </a:p>
          <a:p>
            <a:pPr marL="0" indent="0">
              <a:buNone/>
            </a:pPr>
            <a:r>
              <a:rPr lang="es-ES" dirty="0"/>
              <a:t>El calendario de </a:t>
            </a:r>
            <a:r>
              <a:rPr lang="es-ES" dirty="0" err="1"/>
              <a:t>copys</a:t>
            </a:r>
            <a:r>
              <a:rPr lang="es-ES" dirty="0"/>
              <a:t> es un instrumento que se elabora idealmente en Excel y se estructura en líneas y columnas. Cada línea corresponde a una publicación de un día y las columnas indicarán los siguientes ítems:</a:t>
            </a:r>
          </a:p>
          <a:p>
            <a:pPr marL="0" indent="0">
              <a:buNone/>
            </a:pPr>
            <a:endParaRPr lang="es-ES" dirty="0"/>
          </a:p>
          <a:p>
            <a:r>
              <a:rPr lang="es-ES" dirty="0"/>
              <a:t>Día de publicación. </a:t>
            </a:r>
          </a:p>
          <a:p>
            <a:r>
              <a:rPr lang="es-ES" dirty="0"/>
              <a:t>Objetivo de la publicación. </a:t>
            </a:r>
          </a:p>
          <a:p>
            <a:r>
              <a:rPr lang="es-ES" dirty="0"/>
              <a:t>¿En qué red social se va a publicar? </a:t>
            </a:r>
          </a:p>
          <a:p>
            <a:r>
              <a:rPr lang="es-ES" dirty="0"/>
              <a:t>Cuál es el formato de la publicación. (Post, carrusel, </a:t>
            </a:r>
            <a:r>
              <a:rPr lang="es-ES" dirty="0" err="1"/>
              <a:t>story</a:t>
            </a:r>
            <a:r>
              <a:rPr lang="es-ES" dirty="0"/>
              <a:t>, </a:t>
            </a:r>
            <a:r>
              <a:rPr lang="es-ES" dirty="0" err="1"/>
              <a:t>reel</a:t>
            </a:r>
            <a:r>
              <a:rPr lang="es-ES" dirty="0"/>
              <a:t>, video…) </a:t>
            </a:r>
          </a:p>
          <a:p>
            <a:r>
              <a:rPr lang="es-ES" dirty="0"/>
              <a:t>¿Cuál es el </a:t>
            </a:r>
            <a:r>
              <a:rPr lang="es-ES" dirty="0" err="1"/>
              <a:t>copy</a:t>
            </a:r>
            <a:r>
              <a:rPr lang="es-ES" dirty="0"/>
              <a:t> de la publicación? </a:t>
            </a:r>
          </a:p>
          <a:p>
            <a:r>
              <a:rPr lang="es-ES" dirty="0"/>
              <a:t>¿Qué hashtags vas a incluir? </a:t>
            </a:r>
          </a:p>
          <a:p>
            <a:r>
              <a:rPr lang="es-ES" dirty="0"/>
              <a:t>La imagen, vídeo o ilustración de la publicación. </a:t>
            </a:r>
          </a:p>
          <a:p>
            <a:endParaRPr lang="es-ES" dirty="0"/>
          </a:p>
          <a:p>
            <a:endParaRPr lang="es-ES" dirty="0"/>
          </a:p>
          <a:p>
            <a:endParaRPr lang="es-ES" dirty="0"/>
          </a:p>
          <a:p>
            <a:endParaRPr lang="es-ES" dirty="0"/>
          </a:p>
          <a:p>
            <a:endParaRPr lang="es-ES" dirty="0"/>
          </a:p>
          <a:p>
            <a:endParaRPr lang="es-ES" dirty="0"/>
          </a:p>
          <a:p>
            <a:endParaRPr lang="en-US" dirty="0"/>
          </a:p>
        </p:txBody>
      </p:sp>
      <p:sp>
        <p:nvSpPr>
          <p:cNvPr id="4" name="Title 1">
            <a:extLst>
              <a:ext uri="{FF2B5EF4-FFF2-40B4-BE49-F238E27FC236}">
                <a16:creationId xmlns:a16="http://schemas.microsoft.com/office/drawing/2014/main" id="{AC187571-066C-2651-D4E1-02EBF7E73FF5}"/>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spTree>
    <p:extLst>
      <p:ext uri="{BB962C8B-B14F-4D97-AF65-F5344CB8AC3E}">
        <p14:creationId xmlns:p14="http://schemas.microsoft.com/office/powerpoint/2010/main" val="1248129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21E2FF-5A05-1D32-292D-21551DB03C65}"/>
              </a:ext>
            </a:extLst>
          </p:cNvPr>
          <p:cNvSpPr>
            <a:spLocks noGrp="1"/>
          </p:cNvSpPr>
          <p:nvPr>
            <p:ph idx="1"/>
          </p:nvPr>
        </p:nvSpPr>
        <p:spPr/>
        <p:txBody>
          <a:bodyPr/>
          <a:lstStyle/>
          <a:p>
            <a:pPr marL="0" indent="0">
              <a:buNone/>
            </a:pPr>
            <a:r>
              <a:rPr lang="es-ES" b="1" dirty="0"/>
              <a:t>Día de publicación</a:t>
            </a:r>
          </a:p>
          <a:p>
            <a:endParaRPr lang="es-ES" dirty="0"/>
          </a:p>
          <a:p>
            <a:pPr marL="0" indent="0">
              <a:buNone/>
            </a:pPr>
            <a:r>
              <a:rPr lang="es-ES" dirty="0"/>
              <a:t>Las dos primeras columnas indican la fecha de la publicación y el día de la semana. </a:t>
            </a:r>
          </a:p>
          <a:p>
            <a:pPr marL="0" indent="0">
              <a:buNone/>
            </a:pPr>
            <a:r>
              <a:rPr lang="es-ES" dirty="0"/>
              <a:t>No es necesario publicar todos los días, lo ideal es hacerlo 3 o 4 veces por semana.</a:t>
            </a:r>
          </a:p>
          <a:p>
            <a:pPr marL="0" indent="0">
              <a:buNone/>
            </a:pPr>
            <a:r>
              <a:rPr lang="es-ES" dirty="0"/>
              <a:t>Si en esa fecha no se publica nada, es importante poner un color o una palabra que lo indique claramente.</a:t>
            </a:r>
          </a:p>
          <a:p>
            <a:pPr marL="0" indent="0">
              <a:buNone/>
            </a:pPr>
            <a:endParaRPr lang="en-US" dirty="0"/>
          </a:p>
        </p:txBody>
      </p:sp>
      <p:sp>
        <p:nvSpPr>
          <p:cNvPr id="4" name="Title 1">
            <a:extLst>
              <a:ext uri="{FF2B5EF4-FFF2-40B4-BE49-F238E27FC236}">
                <a16:creationId xmlns:a16="http://schemas.microsoft.com/office/drawing/2014/main" id="{A48BF04A-0ACB-EB24-ADA6-77AC2CF556F9}"/>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pic>
        <p:nvPicPr>
          <p:cNvPr id="6" name="Picture 5">
            <a:extLst>
              <a:ext uri="{FF2B5EF4-FFF2-40B4-BE49-F238E27FC236}">
                <a16:creationId xmlns:a16="http://schemas.microsoft.com/office/drawing/2014/main" id="{FEF6F936-7939-E145-DF93-01DD649EC5A0}"/>
              </a:ext>
            </a:extLst>
          </p:cNvPr>
          <p:cNvPicPr>
            <a:picLocks noChangeAspect="1"/>
          </p:cNvPicPr>
          <p:nvPr/>
        </p:nvPicPr>
        <p:blipFill>
          <a:blip r:embed="rId2"/>
          <a:stretch>
            <a:fillRect/>
          </a:stretch>
        </p:blipFill>
        <p:spPr>
          <a:xfrm>
            <a:off x="8058041" y="4320073"/>
            <a:ext cx="2802008" cy="2309134"/>
          </a:xfrm>
          <a:prstGeom prst="rect">
            <a:avLst/>
          </a:prstGeom>
        </p:spPr>
      </p:pic>
      <p:sp>
        <p:nvSpPr>
          <p:cNvPr id="7" name="TextBox 6">
            <a:extLst>
              <a:ext uri="{FF2B5EF4-FFF2-40B4-BE49-F238E27FC236}">
                <a16:creationId xmlns:a16="http://schemas.microsoft.com/office/drawing/2014/main" id="{013041D8-FF24-AC8E-6FB5-797BD323F6BD}"/>
              </a:ext>
            </a:extLst>
          </p:cNvPr>
          <p:cNvSpPr txBox="1"/>
          <p:nvPr/>
        </p:nvSpPr>
        <p:spPr>
          <a:xfrm>
            <a:off x="8136294" y="4320073"/>
            <a:ext cx="989045" cy="276999"/>
          </a:xfrm>
          <a:prstGeom prst="rect">
            <a:avLst/>
          </a:prstGeom>
          <a:noFill/>
        </p:spPr>
        <p:txBody>
          <a:bodyPr wrap="square" rtlCol="0">
            <a:spAutoFit/>
          </a:bodyPr>
          <a:lstStyle/>
          <a:p>
            <a:r>
              <a:rPr lang="es-CR" sz="1200" dirty="0"/>
              <a:t>Freepik.com</a:t>
            </a:r>
            <a:endParaRPr lang="en-US" sz="1200" dirty="0"/>
          </a:p>
        </p:txBody>
      </p:sp>
    </p:spTree>
    <p:extLst>
      <p:ext uri="{BB962C8B-B14F-4D97-AF65-F5344CB8AC3E}">
        <p14:creationId xmlns:p14="http://schemas.microsoft.com/office/powerpoint/2010/main" val="1712602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D7D5D-7BC3-5289-1AF9-6997A8633C34}"/>
              </a:ext>
            </a:extLst>
          </p:cNvPr>
          <p:cNvSpPr>
            <a:spLocks noGrp="1"/>
          </p:cNvSpPr>
          <p:nvPr>
            <p:ph idx="1"/>
          </p:nvPr>
        </p:nvSpPr>
        <p:spPr/>
        <p:txBody>
          <a:bodyPr/>
          <a:lstStyle/>
          <a:p>
            <a:pPr marL="0" indent="0">
              <a:buNone/>
            </a:pPr>
            <a:r>
              <a:rPr lang="es-ES" b="1" dirty="0"/>
              <a:t>Objetivo de la publicación</a:t>
            </a:r>
            <a:endParaRPr lang="es-ES" sz="2000" b="1" dirty="0"/>
          </a:p>
          <a:p>
            <a:pPr marL="0" indent="0">
              <a:buNone/>
            </a:pPr>
            <a:r>
              <a:rPr lang="es-ES" b="1" dirty="0"/>
              <a:t> </a:t>
            </a:r>
            <a:endParaRPr lang="es-ES" dirty="0"/>
          </a:p>
          <a:p>
            <a:pPr marL="0" indent="0">
              <a:buNone/>
            </a:pPr>
            <a:r>
              <a:rPr lang="es-ES" dirty="0"/>
              <a:t>Cada publicación debe responder a un objetivo y a una estrategia, de aquí lo importante de tomar en cuenta el plan de marketing de Social Media. Generalmente los objetivos de las publicaciones de contenidos son: generar tráfico, lograr </a:t>
            </a:r>
            <a:r>
              <a:rPr lang="es-ES" dirty="0" err="1"/>
              <a:t>engagement</a:t>
            </a:r>
            <a:r>
              <a:rPr lang="es-ES" dirty="0"/>
              <a:t>, vender y generar leads.</a:t>
            </a:r>
            <a:endParaRPr lang="en-US" dirty="0"/>
          </a:p>
        </p:txBody>
      </p:sp>
      <p:sp>
        <p:nvSpPr>
          <p:cNvPr id="4" name="Title 1">
            <a:extLst>
              <a:ext uri="{FF2B5EF4-FFF2-40B4-BE49-F238E27FC236}">
                <a16:creationId xmlns:a16="http://schemas.microsoft.com/office/drawing/2014/main" id="{4BB3D46F-973D-9381-6896-D160A8634BE3}"/>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spTree>
    <p:extLst>
      <p:ext uri="{BB962C8B-B14F-4D97-AF65-F5344CB8AC3E}">
        <p14:creationId xmlns:p14="http://schemas.microsoft.com/office/powerpoint/2010/main" val="393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CD8B7-B994-C17C-E8CB-623B6C3F48CE}"/>
              </a:ext>
            </a:extLst>
          </p:cNvPr>
          <p:cNvSpPr>
            <a:spLocks noGrp="1"/>
          </p:cNvSpPr>
          <p:nvPr>
            <p:ph idx="1"/>
          </p:nvPr>
        </p:nvSpPr>
        <p:spPr/>
        <p:txBody>
          <a:bodyPr/>
          <a:lstStyle/>
          <a:p>
            <a:pPr marL="0" indent="0">
              <a:buNone/>
            </a:pPr>
            <a:r>
              <a:rPr lang="es-ES" b="1" dirty="0"/>
              <a:t>¿En qué red social se va a publicar? </a:t>
            </a:r>
          </a:p>
          <a:p>
            <a:endParaRPr lang="es-ES" dirty="0"/>
          </a:p>
          <a:p>
            <a:pPr marL="0" indent="0">
              <a:buNone/>
            </a:pPr>
            <a:r>
              <a:rPr lang="es-ES" dirty="0"/>
              <a:t>Según lo estudiado en las primeras semanas de este curso, la </a:t>
            </a:r>
            <a:r>
              <a:rPr lang="es-ES" dirty="0" err="1"/>
              <a:t>transmedia</a:t>
            </a:r>
            <a:r>
              <a:rPr lang="es-ES" dirty="0"/>
              <a:t> y la multimedia de los </a:t>
            </a:r>
            <a:r>
              <a:rPr lang="es-ES" dirty="0" err="1"/>
              <a:t>copys</a:t>
            </a:r>
            <a:r>
              <a:rPr lang="es-ES" dirty="0"/>
              <a:t> es fundamental para no cometer errores de estrategia. Saber en qué formato se va a publicar y para cuáles canales, por ejemplo, LinkedIn, Facebook, Instagram, </a:t>
            </a:r>
            <a:r>
              <a:rPr lang="es-ES" dirty="0" err="1"/>
              <a:t>Youtube</a:t>
            </a:r>
            <a:r>
              <a:rPr lang="es-ES" dirty="0"/>
              <a:t>, etc. Es fundamental adaptar la creatividad y el </a:t>
            </a:r>
            <a:r>
              <a:rPr lang="es-ES" dirty="0" err="1"/>
              <a:t>copy</a:t>
            </a:r>
            <a:r>
              <a:rPr lang="es-ES" dirty="0"/>
              <a:t> a las características propias de cada una de ellas. </a:t>
            </a:r>
            <a:endParaRPr lang="en-US" dirty="0"/>
          </a:p>
        </p:txBody>
      </p:sp>
      <p:sp>
        <p:nvSpPr>
          <p:cNvPr id="4" name="Title 1">
            <a:extLst>
              <a:ext uri="{FF2B5EF4-FFF2-40B4-BE49-F238E27FC236}">
                <a16:creationId xmlns:a16="http://schemas.microsoft.com/office/drawing/2014/main" id="{3D864ADA-79E9-B00A-4212-279E6CDC0BB3}"/>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spTree>
    <p:extLst>
      <p:ext uri="{BB962C8B-B14F-4D97-AF65-F5344CB8AC3E}">
        <p14:creationId xmlns:p14="http://schemas.microsoft.com/office/powerpoint/2010/main" val="198804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90B196-1E7D-5E48-4B50-D5F3591D2EFD}"/>
              </a:ext>
            </a:extLst>
          </p:cNvPr>
          <p:cNvSpPr>
            <a:spLocks noGrp="1"/>
          </p:cNvSpPr>
          <p:nvPr>
            <p:ph idx="1"/>
          </p:nvPr>
        </p:nvSpPr>
        <p:spPr/>
        <p:txBody>
          <a:bodyPr/>
          <a:lstStyle/>
          <a:p>
            <a:pPr marL="0" indent="0">
              <a:buNone/>
            </a:pPr>
            <a:r>
              <a:rPr lang="es-ES" b="1" dirty="0"/>
              <a:t>¿Cuál es el formato de la publicación: Post, carrusel, </a:t>
            </a:r>
            <a:r>
              <a:rPr lang="es-ES" b="1" dirty="0" err="1"/>
              <a:t>story</a:t>
            </a:r>
            <a:r>
              <a:rPr lang="es-ES" b="1" dirty="0"/>
              <a:t>, </a:t>
            </a:r>
            <a:r>
              <a:rPr lang="es-ES" b="1" dirty="0" err="1"/>
              <a:t>reel</a:t>
            </a:r>
            <a:r>
              <a:rPr lang="es-ES" b="1" dirty="0"/>
              <a:t>, video? </a:t>
            </a:r>
          </a:p>
          <a:p>
            <a:pPr marL="0" indent="0">
              <a:buNone/>
            </a:pPr>
            <a:endParaRPr lang="es-ES" dirty="0"/>
          </a:p>
          <a:p>
            <a:pPr marL="0" indent="0">
              <a:buNone/>
            </a:pPr>
            <a:r>
              <a:rPr lang="es-ES" dirty="0"/>
              <a:t>Tomando en cuenta la multimedialidad que pueden tener las publicaciones es fundamental indicar en el calendario el tipo de formato que va a tener dicha publicación.</a:t>
            </a:r>
          </a:p>
          <a:p>
            <a:pPr marL="0" indent="0">
              <a:buNone/>
            </a:pPr>
            <a:r>
              <a:rPr lang="es-ES" dirty="0"/>
              <a:t>Especificar si va a ser un vídeo, un </a:t>
            </a:r>
            <a:r>
              <a:rPr lang="es-ES" dirty="0" err="1"/>
              <a:t>reel</a:t>
            </a:r>
            <a:r>
              <a:rPr lang="es-ES" dirty="0"/>
              <a:t>, una imagen, un podcast, etc. </a:t>
            </a:r>
            <a:endParaRPr lang="en-US" dirty="0"/>
          </a:p>
        </p:txBody>
      </p:sp>
      <p:sp>
        <p:nvSpPr>
          <p:cNvPr id="4" name="Title 1">
            <a:extLst>
              <a:ext uri="{FF2B5EF4-FFF2-40B4-BE49-F238E27FC236}">
                <a16:creationId xmlns:a16="http://schemas.microsoft.com/office/drawing/2014/main" id="{68F64776-8DF2-F979-B03B-884DE9D5BE95}"/>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spTree>
    <p:extLst>
      <p:ext uri="{BB962C8B-B14F-4D97-AF65-F5344CB8AC3E}">
        <p14:creationId xmlns:p14="http://schemas.microsoft.com/office/powerpoint/2010/main" val="2337239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7D0FC-1D12-F06F-25DE-5AC16DE05DA5}"/>
              </a:ext>
            </a:extLst>
          </p:cNvPr>
          <p:cNvSpPr>
            <a:spLocks noGrp="1"/>
          </p:cNvSpPr>
          <p:nvPr>
            <p:ph idx="1"/>
          </p:nvPr>
        </p:nvSpPr>
        <p:spPr/>
        <p:txBody>
          <a:bodyPr/>
          <a:lstStyle/>
          <a:p>
            <a:pPr marL="0" indent="0">
              <a:buNone/>
            </a:pPr>
            <a:r>
              <a:rPr lang="es-ES" b="1" dirty="0"/>
              <a:t>¿Cuál es el </a:t>
            </a:r>
            <a:r>
              <a:rPr lang="es-ES" b="1" dirty="0" err="1"/>
              <a:t>copy</a:t>
            </a:r>
            <a:r>
              <a:rPr lang="es-ES" b="1" dirty="0"/>
              <a:t> de la publicación? </a:t>
            </a:r>
          </a:p>
          <a:p>
            <a:endParaRPr lang="es-ES" dirty="0"/>
          </a:p>
          <a:p>
            <a:pPr marL="0" indent="0">
              <a:buNone/>
            </a:pPr>
            <a:r>
              <a:rPr lang="es-ES" dirty="0"/>
              <a:t>La parte fundamental de la publicación es el texto o </a:t>
            </a:r>
            <a:r>
              <a:rPr lang="es-ES" dirty="0" err="1"/>
              <a:t>copy</a:t>
            </a:r>
            <a:r>
              <a:rPr lang="es-ES" dirty="0"/>
              <a:t> que se quiere comunicar, independientemente si es una imagen o video hay que escribir este texto en la agenda. </a:t>
            </a:r>
          </a:p>
        </p:txBody>
      </p:sp>
      <p:sp>
        <p:nvSpPr>
          <p:cNvPr id="4" name="Title 1">
            <a:extLst>
              <a:ext uri="{FF2B5EF4-FFF2-40B4-BE49-F238E27FC236}">
                <a16:creationId xmlns:a16="http://schemas.microsoft.com/office/drawing/2014/main" id="{37786869-C9C5-2C78-3AA4-B56248C1252E}"/>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pic>
        <p:nvPicPr>
          <p:cNvPr id="2" name="Imagen 7" descr="Logotipo&#10;&#10;Descripción generada automáticamente">
            <a:extLst>
              <a:ext uri="{FF2B5EF4-FFF2-40B4-BE49-F238E27FC236}">
                <a16:creationId xmlns:a16="http://schemas.microsoft.com/office/drawing/2014/main" id="{B5830A63-D27E-8D7E-DB00-447167F69B01}"/>
              </a:ext>
            </a:extLst>
          </p:cNvPr>
          <p:cNvPicPr>
            <a:picLocks noChangeAspect="1"/>
          </p:cNvPicPr>
          <p:nvPr/>
        </p:nvPicPr>
        <p:blipFill>
          <a:blip r:embed="rId2"/>
          <a:stretch>
            <a:fillRect/>
          </a:stretch>
        </p:blipFill>
        <p:spPr>
          <a:xfrm>
            <a:off x="8437299" y="4146931"/>
            <a:ext cx="2240032" cy="2160894"/>
          </a:xfrm>
          <a:prstGeom prst="rect">
            <a:avLst/>
          </a:prstGeom>
        </p:spPr>
      </p:pic>
      <p:sp>
        <p:nvSpPr>
          <p:cNvPr id="5" name="TextBox 4">
            <a:extLst>
              <a:ext uri="{FF2B5EF4-FFF2-40B4-BE49-F238E27FC236}">
                <a16:creationId xmlns:a16="http://schemas.microsoft.com/office/drawing/2014/main" id="{941C18A5-C17D-2488-DE7F-D317C5E4FE10}"/>
              </a:ext>
            </a:extLst>
          </p:cNvPr>
          <p:cNvSpPr txBox="1"/>
          <p:nvPr/>
        </p:nvSpPr>
        <p:spPr>
          <a:xfrm>
            <a:off x="2929811" y="4140937"/>
            <a:ext cx="4917233" cy="1015663"/>
          </a:xfrm>
          <a:prstGeom prst="rect">
            <a:avLst/>
          </a:prstGeom>
          <a:noFill/>
        </p:spPr>
        <p:txBody>
          <a:bodyPr wrap="square" rtlCol="0">
            <a:spAutoFit/>
          </a:bodyPr>
          <a:lstStyle/>
          <a:p>
            <a:r>
              <a:rPr lang="es-CR" sz="2000" dirty="0">
                <a:solidFill>
                  <a:schemeClr val="bg1"/>
                </a:solidFill>
                <a:latin typeface="Avenir Book" panose="02000503020000020003"/>
              </a:rPr>
              <a:t>En el siguiente podcast la comunicadora Vilma Núñez nos amplía el tema del calendario de publicaciones:</a:t>
            </a:r>
            <a:endParaRPr lang="en-US" sz="2000" dirty="0">
              <a:solidFill>
                <a:schemeClr val="bg1"/>
              </a:solidFill>
              <a:latin typeface="Avenir Book" panose="02000503020000020003"/>
            </a:endParaRPr>
          </a:p>
        </p:txBody>
      </p:sp>
      <p:sp>
        <p:nvSpPr>
          <p:cNvPr id="6" name="TextBox 5">
            <a:extLst>
              <a:ext uri="{FF2B5EF4-FFF2-40B4-BE49-F238E27FC236}">
                <a16:creationId xmlns:a16="http://schemas.microsoft.com/office/drawing/2014/main" id="{E100BA40-F185-C0B0-E86B-6D24E403F6C1}"/>
              </a:ext>
            </a:extLst>
          </p:cNvPr>
          <p:cNvSpPr txBox="1"/>
          <p:nvPr/>
        </p:nvSpPr>
        <p:spPr>
          <a:xfrm>
            <a:off x="8633927" y="5934617"/>
            <a:ext cx="2043404" cy="307777"/>
          </a:xfrm>
          <a:prstGeom prst="rect">
            <a:avLst/>
          </a:prstGeom>
          <a:noFill/>
        </p:spPr>
        <p:txBody>
          <a:bodyPr wrap="square" rtlCol="0">
            <a:spAutoFit/>
          </a:bodyPr>
          <a:lstStyle/>
          <a:p>
            <a:r>
              <a:rPr lang="es-CR" sz="1400" dirty="0">
                <a:hlinkClick r:id="rId3"/>
              </a:rPr>
              <a:t>Podcast de Vilma </a:t>
            </a:r>
            <a:r>
              <a:rPr lang="es-CR" sz="1400" dirty="0" err="1">
                <a:hlinkClick r:id="rId3"/>
              </a:rPr>
              <a:t>Nuñez</a:t>
            </a:r>
            <a:endParaRPr lang="en-US" sz="1400" dirty="0"/>
          </a:p>
        </p:txBody>
      </p:sp>
    </p:spTree>
    <p:extLst>
      <p:ext uri="{BB962C8B-B14F-4D97-AF65-F5344CB8AC3E}">
        <p14:creationId xmlns:p14="http://schemas.microsoft.com/office/powerpoint/2010/main" val="89615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E2F131-69CF-896E-3B99-CB99EF324252}"/>
              </a:ext>
            </a:extLst>
          </p:cNvPr>
          <p:cNvSpPr>
            <a:spLocks noGrp="1"/>
          </p:cNvSpPr>
          <p:nvPr>
            <p:ph idx="1"/>
          </p:nvPr>
        </p:nvSpPr>
        <p:spPr/>
        <p:txBody>
          <a:bodyPr>
            <a:normAutofit/>
          </a:bodyPr>
          <a:lstStyle/>
          <a:p>
            <a:pPr marL="0" indent="0">
              <a:buNone/>
            </a:pPr>
            <a:r>
              <a:rPr lang="es-ES" b="1" dirty="0"/>
              <a:t>¿Qué hashtags vas a incluir? </a:t>
            </a:r>
          </a:p>
          <a:p>
            <a:endParaRPr lang="es-ES" dirty="0"/>
          </a:p>
          <a:p>
            <a:pPr marL="0" indent="0">
              <a:buNone/>
            </a:pPr>
            <a:r>
              <a:rPr lang="es-ES" dirty="0"/>
              <a:t>Indicar siempre qué hashtags se van a incluir. Para escribir hashtags se debe ser muy creativo, estos no deben ser muy genéricos y deben estar muy relacionados con el tema del post, esto con el fin de ayudar y posicionar la búsqueda de casa usuario.</a:t>
            </a:r>
          </a:p>
        </p:txBody>
      </p:sp>
      <p:sp>
        <p:nvSpPr>
          <p:cNvPr id="4" name="Title 1">
            <a:extLst>
              <a:ext uri="{FF2B5EF4-FFF2-40B4-BE49-F238E27FC236}">
                <a16:creationId xmlns:a16="http://schemas.microsoft.com/office/drawing/2014/main" id="{65E13A52-4813-0DD5-C5F6-95F670BFCCF2}"/>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spTree>
    <p:extLst>
      <p:ext uri="{BB962C8B-B14F-4D97-AF65-F5344CB8AC3E}">
        <p14:creationId xmlns:p14="http://schemas.microsoft.com/office/powerpoint/2010/main" val="971897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745FF-FDCB-A37C-2062-2D4426D198C7}"/>
              </a:ext>
            </a:extLst>
          </p:cNvPr>
          <p:cNvSpPr>
            <a:spLocks noGrp="1"/>
          </p:cNvSpPr>
          <p:nvPr>
            <p:ph idx="1"/>
          </p:nvPr>
        </p:nvSpPr>
        <p:spPr/>
        <p:txBody>
          <a:bodyPr>
            <a:normAutofit/>
          </a:bodyPr>
          <a:lstStyle/>
          <a:p>
            <a:pPr marL="0" indent="0">
              <a:buNone/>
            </a:pPr>
            <a:r>
              <a:rPr lang="es-ES" dirty="0"/>
              <a:t>Una vez elaborada la agenda o calendario de </a:t>
            </a:r>
            <a:r>
              <a:rPr lang="es-ES" dirty="0" err="1"/>
              <a:t>copys</a:t>
            </a:r>
            <a:r>
              <a:rPr lang="es-ES" dirty="0"/>
              <a:t>  es fundamental que el jefe, propietario de la marca, o </a:t>
            </a:r>
            <a:r>
              <a:rPr lang="es-ES" dirty="0" err="1"/>
              <a:t>community</a:t>
            </a:r>
            <a:r>
              <a:rPr lang="es-ES" dirty="0"/>
              <a:t> manager a cargo, revise esta agenda y dé el visto bueno para su aprobación y ejecución.</a:t>
            </a:r>
          </a:p>
          <a:p>
            <a:pPr marL="0" indent="0">
              <a:buNone/>
            </a:pPr>
            <a:endParaRPr lang="es-ES" dirty="0"/>
          </a:p>
          <a:p>
            <a:pPr marL="0" indent="0">
              <a:buNone/>
            </a:pPr>
            <a:r>
              <a:rPr lang="es-ES" dirty="0"/>
              <a:t>Para programar las publicaciones, existen diferentes aplicaciones según la red social a la que se vaya a publicar. Por ejemplo, para Facebook e Instagram existe el </a:t>
            </a:r>
            <a:r>
              <a:rPr lang="es-ES" i="1" dirty="0"/>
              <a:t>Facebook </a:t>
            </a:r>
            <a:r>
              <a:rPr lang="es-ES" i="1" dirty="0" err="1"/>
              <a:t>Creator</a:t>
            </a:r>
            <a:r>
              <a:rPr lang="es-ES" i="1" dirty="0"/>
              <a:t> Studio</a:t>
            </a:r>
            <a:r>
              <a:rPr lang="es-ES" dirty="0"/>
              <a:t>; también se pueden utilizar herramientas de planificación como </a:t>
            </a:r>
            <a:r>
              <a:rPr lang="es-ES" i="1" dirty="0" err="1"/>
              <a:t>Metricool</a:t>
            </a:r>
            <a:r>
              <a:rPr lang="es-ES" dirty="0"/>
              <a:t>. </a:t>
            </a:r>
            <a:endParaRPr lang="en-US" dirty="0"/>
          </a:p>
        </p:txBody>
      </p:sp>
      <p:sp>
        <p:nvSpPr>
          <p:cNvPr id="4" name="Title 1">
            <a:extLst>
              <a:ext uri="{FF2B5EF4-FFF2-40B4-BE49-F238E27FC236}">
                <a16:creationId xmlns:a16="http://schemas.microsoft.com/office/drawing/2014/main" id="{9205C37F-65CA-A967-F859-1498047A4C3F}"/>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spTree>
    <p:extLst>
      <p:ext uri="{BB962C8B-B14F-4D97-AF65-F5344CB8AC3E}">
        <p14:creationId xmlns:p14="http://schemas.microsoft.com/office/powerpoint/2010/main" val="177965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FCE02-CE76-EEDF-AD42-8216046E2B4B}"/>
              </a:ext>
            </a:extLst>
          </p:cNvPr>
          <p:cNvSpPr>
            <a:spLocks noGrp="1"/>
          </p:cNvSpPr>
          <p:nvPr>
            <p:ph idx="1"/>
          </p:nvPr>
        </p:nvSpPr>
        <p:spPr>
          <a:xfrm>
            <a:off x="2812210" y="1015886"/>
            <a:ext cx="9135375" cy="1372751"/>
          </a:xfrm>
        </p:spPr>
        <p:txBody>
          <a:bodyPr/>
          <a:lstStyle/>
          <a:p>
            <a:pPr marL="0" indent="0">
              <a:buNone/>
            </a:pPr>
            <a:r>
              <a:rPr lang="es-CR" dirty="0"/>
              <a:t>En el siguiente video se podrá observar un ejemplo de calendario y agenda de publicaciones de una redactora de contenidos.</a:t>
            </a:r>
            <a:endParaRPr lang="en-US" dirty="0"/>
          </a:p>
        </p:txBody>
      </p:sp>
      <p:pic>
        <p:nvPicPr>
          <p:cNvPr id="4" name="Online Media 3" title="✅ CÓMO CREAR UN CALENDARIO DE CONTENIDO PARA REDES SOCIALES ✅ 【2022】">
            <a:hlinkClick r:id="" action="ppaction://media"/>
            <a:extLst>
              <a:ext uri="{FF2B5EF4-FFF2-40B4-BE49-F238E27FC236}">
                <a16:creationId xmlns:a16="http://schemas.microsoft.com/office/drawing/2014/main" id="{C9DD36AF-0A09-B20B-DEDE-F08564C2E8A0}"/>
              </a:ext>
            </a:extLst>
          </p:cNvPr>
          <p:cNvPicPr>
            <a:picLocks noRot="1" noChangeAspect="1"/>
          </p:cNvPicPr>
          <p:nvPr>
            <a:videoFile r:link="rId1"/>
          </p:nvPr>
        </p:nvPicPr>
        <p:blipFill>
          <a:blip r:embed="rId3"/>
          <a:stretch>
            <a:fillRect/>
          </a:stretch>
        </p:blipFill>
        <p:spPr>
          <a:xfrm>
            <a:off x="3631682" y="2123622"/>
            <a:ext cx="7586742" cy="4286509"/>
          </a:xfrm>
          <a:prstGeom prst="rect">
            <a:avLst/>
          </a:prstGeom>
        </p:spPr>
      </p:pic>
    </p:spTree>
    <p:extLst>
      <p:ext uri="{BB962C8B-B14F-4D97-AF65-F5344CB8AC3E}">
        <p14:creationId xmlns:p14="http://schemas.microsoft.com/office/powerpoint/2010/main" val="409540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A93C-A4A5-991A-38EA-218C96B08377}"/>
              </a:ext>
            </a:extLst>
          </p:cNvPr>
          <p:cNvSpPr>
            <a:spLocks noGrp="1"/>
          </p:cNvSpPr>
          <p:nvPr>
            <p:ph type="title"/>
          </p:nvPr>
        </p:nvSpPr>
        <p:spPr/>
        <p:txBody>
          <a:bodyPr/>
          <a:lstStyle/>
          <a:p>
            <a:r>
              <a:rPr lang="es-CR" dirty="0"/>
              <a:t>El calendario o agenda del </a:t>
            </a:r>
            <a:r>
              <a:rPr lang="es-CR" dirty="0" err="1"/>
              <a:t>copywriting</a:t>
            </a:r>
            <a:endParaRPr lang="en-US" dirty="0"/>
          </a:p>
        </p:txBody>
      </p:sp>
      <p:sp>
        <p:nvSpPr>
          <p:cNvPr id="3" name="Content Placeholder 2">
            <a:extLst>
              <a:ext uri="{FF2B5EF4-FFF2-40B4-BE49-F238E27FC236}">
                <a16:creationId xmlns:a16="http://schemas.microsoft.com/office/drawing/2014/main" id="{F6569E1B-9AFE-936F-9466-037F221B9D34}"/>
              </a:ext>
            </a:extLst>
          </p:cNvPr>
          <p:cNvSpPr>
            <a:spLocks noGrp="1"/>
          </p:cNvSpPr>
          <p:nvPr>
            <p:ph idx="1"/>
          </p:nvPr>
        </p:nvSpPr>
        <p:spPr>
          <a:xfrm>
            <a:off x="2812210" y="2006600"/>
            <a:ext cx="9135375" cy="4060064"/>
          </a:xfrm>
        </p:spPr>
        <p:txBody>
          <a:bodyPr/>
          <a:lstStyle/>
          <a:p>
            <a:pPr marL="0" indent="0">
              <a:buNone/>
            </a:pPr>
            <a:r>
              <a:rPr lang="es-ES" dirty="0"/>
              <a:t>Una de las principales tareas mensuales de un redactor de redes sociales es elaborar una agenda de contenidos y un calendario </a:t>
            </a:r>
            <a:r>
              <a:rPr lang="es-ES" dirty="0" err="1"/>
              <a:t>copywriting</a:t>
            </a:r>
            <a:r>
              <a:rPr lang="es-ES" dirty="0"/>
              <a:t>.</a:t>
            </a:r>
          </a:p>
          <a:p>
            <a:endParaRPr lang="en-US" dirty="0"/>
          </a:p>
        </p:txBody>
      </p:sp>
      <p:pic>
        <p:nvPicPr>
          <p:cNvPr id="5" name="Picture 4">
            <a:extLst>
              <a:ext uri="{FF2B5EF4-FFF2-40B4-BE49-F238E27FC236}">
                <a16:creationId xmlns:a16="http://schemas.microsoft.com/office/drawing/2014/main" id="{12924EDE-3DAC-6EE2-275E-4750E9120A4D}"/>
              </a:ext>
            </a:extLst>
          </p:cNvPr>
          <p:cNvPicPr>
            <a:picLocks noChangeAspect="1"/>
          </p:cNvPicPr>
          <p:nvPr/>
        </p:nvPicPr>
        <p:blipFill>
          <a:blip r:embed="rId2"/>
          <a:stretch>
            <a:fillRect/>
          </a:stretch>
        </p:blipFill>
        <p:spPr>
          <a:xfrm>
            <a:off x="5489973" y="2830121"/>
            <a:ext cx="3779848" cy="3810330"/>
          </a:xfrm>
          <a:prstGeom prst="rect">
            <a:avLst/>
          </a:prstGeom>
        </p:spPr>
      </p:pic>
      <p:sp>
        <p:nvSpPr>
          <p:cNvPr id="6" name="TextBox 5">
            <a:extLst>
              <a:ext uri="{FF2B5EF4-FFF2-40B4-BE49-F238E27FC236}">
                <a16:creationId xmlns:a16="http://schemas.microsoft.com/office/drawing/2014/main" id="{AA9D772F-5CB9-FFD3-6161-56723D335C8B}"/>
              </a:ext>
            </a:extLst>
          </p:cNvPr>
          <p:cNvSpPr txBox="1"/>
          <p:nvPr/>
        </p:nvSpPr>
        <p:spPr>
          <a:xfrm>
            <a:off x="8136294" y="2939143"/>
            <a:ext cx="989045" cy="276999"/>
          </a:xfrm>
          <a:prstGeom prst="rect">
            <a:avLst/>
          </a:prstGeom>
          <a:noFill/>
        </p:spPr>
        <p:txBody>
          <a:bodyPr wrap="square" rtlCol="0">
            <a:spAutoFit/>
          </a:bodyPr>
          <a:lstStyle/>
          <a:p>
            <a:r>
              <a:rPr lang="es-CR" sz="1200" dirty="0"/>
              <a:t>Freepik.com</a:t>
            </a:r>
            <a:endParaRPr lang="en-US" sz="1200" dirty="0"/>
          </a:p>
        </p:txBody>
      </p:sp>
    </p:spTree>
    <p:extLst>
      <p:ext uri="{BB962C8B-B14F-4D97-AF65-F5344CB8AC3E}">
        <p14:creationId xmlns:p14="http://schemas.microsoft.com/office/powerpoint/2010/main" val="332107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526D4-7647-6176-3674-C47CD515BDD2}"/>
              </a:ext>
            </a:extLst>
          </p:cNvPr>
          <p:cNvSpPr>
            <a:spLocks noGrp="1"/>
          </p:cNvSpPr>
          <p:nvPr>
            <p:ph idx="1"/>
          </p:nvPr>
        </p:nvSpPr>
        <p:spPr/>
        <p:txBody>
          <a:bodyPr/>
          <a:lstStyle/>
          <a:p>
            <a:pPr marL="0" indent="0">
              <a:buNone/>
            </a:pPr>
            <a:r>
              <a:rPr lang="es-ES" sz="2400" b="1" dirty="0"/>
              <a:t>¿Qué es un calendario </a:t>
            </a:r>
            <a:r>
              <a:rPr lang="es-ES" sz="2400" b="1" dirty="0" err="1"/>
              <a:t>copywriting</a:t>
            </a:r>
            <a:r>
              <a:rPr lang="es-ES" sz="2400" b="1" dirty="0"/>
              <a:t> para redes sociales? </a:t>
            </a:r>
          </a:p>
          <a:p>
            <a:endParaRPr lang="es-ES" dirty="0"/>
          </a:p>
          <a:p>
            <a:pPr marL="0" indent="0">
              <a:buNone/>
            </a:pPr>
            <a:r>
              <a:rPr lang="es-ES" dirty="0"/>
              <a:t>Es un documento de Excel que sirve como herramienta de trabajo no solo con las publicaciones de los </a:t>
            </a:r>
            <a:r>
              <a:rPr lang="es-ES" dirty="0" err="1"/>
              <a:t>copys</a:t>
            </a:r>
            <a:r>
              <a:rPr lang="es-ES" dirty="0"/>
              <a:t>, sino también para gestionar de forma correcta la estrategia de social media.</a:t>
            </a:r>
          </a:p>
          <a:p>
            <a:pPr marL="0" indent="0">
              <a:buNone/>
            </a:pPr>
            <a:r>
              <a:rPr lang="es-ES" dirty="0"/>
              <a:t>Esta agenda o calendario facilita tener una visión global de los temas a tratar, va a  generar mejor contenido, y es muy útil para evitar el olvido de fechas importantes.</a:t>
            </a:r>
          </a:p>
          <a:p>
            <a:pPr marL="0" indent="0">
              <a:buNone/>
            </a:pPr>
            <a:r>
              <a:rPr lang="es-ES" dirty="0"/>
              <a:t>Su principal objetivo es optimizar el tiempo y gestionar las publicaciones con responsabilidad y profesionalismo.</a:t>
            </a:r>
            <a:endParaRPr lang="en-US" dirty="0"/>
          </a:p>
        </p:txBody>
      </p:sp>
      <p:sp>
        <p:nvSpPr>
          <p:cNvPr id="4" name="Title 1">
            <a:extLst>
              <a:ext uri="{FF2B5EF4-FFF2-40B4-BE49-F238E27FC236}">
                <a16:creationId xmlns:a16="http://schemas.microsoft.com/office/drawing/2014/main" id="{5D03005B-4280-F4AE-873E-86139D66EFEE}"/>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spTree>
    <p:extLst>
      <p:ext uri="{BB962C8B-B14F-4D97-AF65-F5344CB8AC3E}">
        <p14:creationId xmlns:p14="http://schemas.microsoft.com/office/powerpoint/2010/main" val="314281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52913-D5F7-1373-86CD-7481F07995A6}"/>
              </a:ext>
            </a:extLst>
          </p:cNvPr>
          <p:cNvSpPr>
            <a:spLocks noGrp="1"/>
          </p:cNvSpPr>
          <p:nvPr>
            <p:ph idx="1"/>
          </p:nvPr>
        </p:nvSpPr>
        <p:spPr/>
        <p:txBody>
          <a:bodyPr>
            <a:normAutofit/>
          </a:bodyPr>
          <a:lstStyle/>
          <a:p>
            <a:pPr marL="0" indent="0">
              <a:buNone/>
            </a:pPr>
            <a:r>
              <a:rPr lang="es-ES" sz="2400" b="1" dirty="0"/>
              <a:t>¿Por qué es importante trabajar con un calendario o agenda de publicaciones? </a:t>
            </a:r>
          </a:p>
          <a:p>
            <a:endParaRPr lang="es-ES" dirty="0"/>
          </a:p>
          <a:p>
            <a:pPr marL="0" indent="0">
              <a:buNone/>
            </a:pPr>
            <a:r>
              <a:rPr lang="es-ES" u="sng" dirty="0"/>
              <a:t>1. Optimización del tiempo.</a:t>
            </a:r>
          </a:p>
          <a:p>
            <a:pPr marL="0" indent="0">
              <a:buNone/>
            </a:pPr>
            <a:r>
              <a:rPr lang="es-ES" dirty="0"/>
              <a:t>Como parte de la optimización del tiempo, un calendario permite definir la programación anticipada del contenido, valorando de esta forma el crear y diseñar más </a:t>
            </a:r>
            <a:r>
              <a:rPr lang="es-ES" dirty="0" err="1"/>
              <a:t>copys</a:t>
            </a:r>
            <a:r>
              <a:rPr lang="es-ES" dirty="0"/>
              <a:t> según los objetivos de marketing. Si se hace a diario o semanalmente, como mínimo se duplicarán estas tareas al doble de tiempo. </a:t>
            </a:r>
          </a:p>
          <a:p>
            <a:endParaRPr lang="es-ES" dirty="0"/>
          </a:p>
        </p:txBody>
      </p:sp>
      <p:sp>
        <p:nvSpPr>
          <p:cNvPr id="4" name="Title 1">
            <a:extLst>
              <a:ext uri="{FF2B5EF4-FFF2-40B4-BE49-F238E27FC236}">
                <a16:creationId xmlns:a16="http://schemas.microsoft.com/office/drawing/2014/main" id="{15D844B1-2E12-F942-6B66-2C71C5345050}"/>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spTree>
    <p:extLst>
      <p:ext uri="{BB962C8B-B14F-4D97-AF65-F5344CB8AC3E}">
        <p14:creationId xmlns:p14="http://schemas.microsoft.com/office/powerpoint/2010/main" val="131313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1F4D1-3788-1E7A-E7DD-279BBF6A509A}"/>
              </a:ext>
            </a:extLst>
          </p:cNvPr>
          <p:cNvSpPr>
            <a:spLocks noGrp="1"/>
          </p:cNvSpPr>
          <p:nvPr>
            <p:ph idx="1"/>
          </p:nvPr>
        </p:nvSpPr>
        <p:spPr/>
        <p:txBody>
          <a:bodyPr/>
          <a:lstStyle/>
          <a:p>
            <a:pPr marL="0" indent="0">
              <a:buNone/>
            </a:pPr>
            <a:r>
              <a:rPr lang="es-ES" dirty="0"/>
              <a:t>Si la gestión de calendario se hace mensual, el redactor se ahorrará mucho tiempo, sin embargo, es recomendable a lo largo del mes ir anotando ideas para que resulte mucho más fácil crear los contenidos. </a:t>
            </a:r>
            <a:endParaRPr lang="en-US" dirty="0"/>
          </a:p>
        </p:txBody>
      </p:sp>
      <p:sp>
        <p:nvSpPr>
          <p:cNvPr id="4" name="Title 1">
            <a:extLst>
              <a:ext uri="{FF2B5EF4-FFF2-40B4-BE49-F238E27FC236}">
                <a16:creationId xmlns:a16="http://schemas.microsoft.com/office/drawing/2014/main" id="{768B7D12-432D-7F5A-0988-FE9D8851D268}"/>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pic>
        <p:nvPicPr>
          <p:cNvPr id="6" name="Picture 5">
            <a:extLst>
              <a:ext uri="{FF2B5EF4-FFF2-40B4-BE49-F238E27FC236}">
                <a16:creationId xmlns:a16="http://schemas.microsoft.com/office/drawing/2014/main" id="{3B9077DF-A324-5CAC-1B55-0E2EB2BC8B49}"/>
              </a:ext>
            </a:extLst>
          </p:cNvPr>
          <p:cNvPicPr>
            <a:picLocks noChangeAspect="1"/>
          </p:cNvPicPr>
          <p:nvPr/>
        </p:nvPicPr>
        <p:blipFill>
          <a:blip r:embed="rId2"/>
          <a:stretch>
            <a:fillRect/>
          </a:stretch>
        </p:blipFill>
        <p:spPr>
          <a:xfrm>
            <a:off x="5659328" y="3177184"/>
            <a:ext cx="3720461" cy="3354052"/>
          </a:xfrm>
          <a:prstGeom prst="rect">
            <a:avLst/>
          </a:prstGeom>
        </p:spPr>
      </p:pic>
      <p:sp>
        <p:nvSpPr>
          <p:cNvPr id="7" name="TextBox 6">
            <a:extLst>
              <a:ext uri="{FF2B5EF4-FFF2-40B4-BE49-F238E27FC236}">
                <a16:creationId xmlns:a16="http://schemas.microsoft.com/office/drawing/2014/main" id="{B44AC3F2-48EF-0ACD-EE5D-145F61BCE4A2}"/>
              </a:ext>
            </a:extLst>
          </p:cNvPr>
          <p:cNvSpPr txBox="1"/>
          <p:nvPr/>
        </p:nvSpPr>
        <p:spPr>
          <a:xfrm>
            <a:off x="5659328" y="3177184"/>
            <a:ext cx="989045" cy="276999"/>
          </a:xfrm>
          <a:prstGeom prst="rect">
            <a:avLst/>
          </a:prstGeom>
          <a:noFill/>
        </p:spPr>
        <p:txBody>
          <a:bodyPr wrap="square" rtlCol="0">
            <a:spAutoFit/>
          </a:bodyPr>
          <a:lstStyle/>
          <a:p>
            <a:r>
              <a:rPr lang="es-CR" sz="1200" dirty="0"/>
              <a:t>Freepik.com</a:t>
            </a:r>
            <a:endParaRPr lang="en-US" sz="1200" dirty="0"/>
          </a:p>
        </p:txBody>
      </p:sp>
    </p:spTree>
    <p:extLst>
      <p:ext uri="{BB962C8B-B14F-4D97-AF65-F5344CB8AC3E}">
        <p14:creationId xmlns:p14="http://schemas.microsoft.com/office/powerpoint/2010/main" val="115030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68F93-908B-09A0-9BF0-728FED6F00ED}"/>
              </a:ext>
            </a:extLst>
          </p:cNvPr>
          <p:cNvSpPr>
            <a:spLocks noGrp="1"/>
          </p:cNvSpPr>
          <p:nvPr>
            <p:ph idx="1"/>
          </p:nvPr>
        </p:nvSpPr>
        <p:spPr/>
        <p:txBody>
          <a:bodyPr/>
          <a:lstStyle/>
          <a:p>
            <a:pPr marL="0" indent="0">
              <a:buNone/>
            </a:pPr>
            <a:r>
              <a:rPr lang="es-ES" u="sng" dirty="0"/>
              <a:t>2. Trasmite profesionalidad. </a:t>
            </a:r>
          </a:p>
          <a:p>
            <a:endParaRPr lang="es-ES" dirty="0"/>
          </a:p>
          <a:p>
            <a:pPr marL="0" indent="0">
              <a:buNone/>
            </a:pPr>
            <a:r>
              <a:rPr lang="es-ES" dirty="0"/>
              <a:t>Un beneficio de utilizar la herramienta del calendario es que la audiencia se acostumbrará a las fechas y periodicidad de las publicaciones, y por lo tanto sabrá con antelación qué se va a publicar cada día, esto denota profesionalismo por parte del </a:t>
            </a:r>
            <a:r>
              <a:rPr lang="es-ES" dirty="0" err="1"/>
              <a:t>copywriter</a:t>
            </a:r>
            <a:r>
              <a:rPr lang="es-ES" dirty="0"/>
              <a:t>. </a:t>
            </a:r>
          </a:p>
        </p:txBody>
      </p:sp>
      <p:sp>
        <p:nvSpPr>
          <p:cNvPr id="4" name="Title 1">
            <a:extLst>
              <a:ext uri="{FF2B5EF4-FFF2-40B4-BE49-F238E27FC236}">
                <a16:creationId xmlns:a16="http://schemas.microsoft.com/office/drawing/2014/main" id="{53DB1DD2-3A5D-F681-654D-65BBC6041338}"/>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spTree>
    <p:extLst>
      <p:ext uri="{BB962C8B-B14F-4D97-AF65-F5344CB8AC3E}">
        <p14:creationId xmlns:p14="http://schemas.microsoft.com/office/powerpoint/2010/main" val="256173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B2B406-BB36-5A9F-0B41-B8AD8761F11F}"/>
              </a:ext>
            </a:extLst>
          </p:cNvPr>
          <p:cNvSpPr>
            <a:spLocks noGrp="1"/>
          </p:cNvSpPr>
          <p:nvPr>
            <p:ph idx="1"/>
          </p:nvPr>
        </p:nvSpPr>
        <p:spPr/>
        <p:txBody>
          <a:bodyPr/>
          <a:lstStyle/>
          <a:p>
            <a:pPr marL="0" indent="0">
              <a:buNone/>
            </a:pPr>
            <a:r>
              <a:rPr lang="es-ES" u="sng" dirty="0"/>
              <a:t>3. Evitas errores en las publicaciones. </a:t>
            </a:r>
          </a:p>
          <a:p>
            <a:endParaRPr lang="es-ES" dirty="0"/>
          </a:p>
          <a:p>
            <a:pPr marL="0" indent="0">
              <a:buNone/>
            </a:pPr>
            <a:r>
              <a:rPr lang="es-ES" dirty="0"/>
              <a:t>Una planificación programada y estructurada con antelación permite prestar más atención a los posibles errores, ya sean gramaticales, ortográficos o hasta de contexto. </a:t>
            </a:r>
            <a:endParaRPr lang="en-US" dirty="0"/>
          </a:p>
        </p:txBody>
      </p:sp>
      <p:sp>
        <p:nvSpPr>
          <p:cNvPr id="4" name="Title 1">
            <a:extLst>
              <a:ext uri="{FF2B5EF4-FFF2-40B4-BE49-F238E27FC236}">
                <a16:creationId xmlns:a16="http://schemas.microsoft.com/office/drawing/2014/main" id="{6DDA6CE0-89DE-A596-4E35-6AD92932DF40}"/>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pic>
        <p:nvPicPr>
          <p:cNvPr id="6" name="Picture 5">
            <a:extLst>
              <a:ext uri="{FF2B5EF4-FFF2-40B4-BE49-F238E27FC236}">
                <a16:creationId xmlns:a16="http://schemas.microsoft.com/office/drawing/2014/main" id="{53A43C22-23FB-EFBE-6F19-B0CB825B7903}"/>
              </a:ext>
            </a:extLst>
          </p:cNvPr>
          <p:cNvPicPr>
            <a:picLocks noChangeAspect="1"/>
          </p:cNvPicPr>
          <p:nvPr/>
        </p:nvPicPr>
        <p:blipFill>
          <a:blip r:embed="rId2"/>
          <a:stretch>
            <a:fillRect/>
          </a:stretch>
        </p:blipFill>
        <p:spPr>
          <a:xfrm>
            <a:off x="6167535" y="3667048"/>
            <a:ext cx="4257756" cy="2860600"/>
          </a:xfrm>
          <a:prstGeom prst="rect">
            <a:avLst/>
          </a:prstGeom>
        </p:spPr>
      </p:pic>
      <p:sp>
        <p:nvSpPr>
          <p:cNvPr id="7" name="TextBox 6">
            <a:extLst>
              <a:ext uri="{FF2B5EF4-FFF2-40B4-BE49-F238E27FC236}">
                <a16:creationId xmlns:a16="http://schemas.microsoft.com/office/drawing/2014/main" id="{541C3552-14D4-F6BC-67AB-5ACC6EC8D8AC}"/>
              </a:ext>
            </a:extLst>
          </p:cNvPr>
          <p:cNvSpPr txBox="1"/>
          <p:nvPr/>
        </p:nvSpPr>
        <p:spPr>
          <a:xfrm>
            <a:off x="6167535" y="3750093"/>
            <a:ext cx="989045" cy="276999"/>
          </a:xfrm>
          <a:prstGeom prst="rect">
            <a:avLst/>
          </a:prstGeom>
          <a:noFill/>
        </p:spPr>
        <p:txBody>
          <a:bodyPr wrap="square" rtlCol="0">
            <a:spAutoFit/>
          </a:bodyPr>
          <a:lstStyle/>
          <a:p>
            <a:r>
              <a:rPr lang="es-CR" sz="1200" dirty="0"/>
              <a:t>Freepik.com</a:t>
            </a:r>
            <a:endParaRPr lang="en-US" sz="1200" dirty="0"/>
          </a:p>
        </p:txBody>
      </p:sp>
    </p:spTree>
    <p:extLst>
      <p:ext uri="{BB962C8B-B14F-4D97-AF65-F5344CB8AC3E}">
        <p14:creationId xmlns:p14="http://schemas.microsoft.com/office/powerpoint/2010/main" val="423221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E060D9-BCFF-2C85-B31C-98AE86705D5F}"/>
              </a:ext>
            </a:extLst>
          </p:cNvPr>
          <p:cNvSpPr>
            <a:spLocks noGrp="1"/>
          </p:cNvSpPr>
          <p:nvPr>
            <p:ph idx="1"/>
          </p:nvPr>
        </p:nvSpPr>
        <p:spPr/>
        <p:txBody>
          <a:bodyPr>
            <a:normAutofit/>
          </a:bodyPr>
          <a:lstStyle/>
          <a:p>
            <a:pPr marL="0" indent="0">
              <a:buNone/>
            </a:pPr>
            <a:r>
              <a:rPr lang="es-ES" dirty="0"/>
              <a:t>Es importante revisar la agenda un día después de haberlos desarrollado, ya que se podrá tener otra visión más clara de lo que se quiere comunicar. Esta revisión se puede hacer con otro dispositivo, impreso o incluso, pedir ayuda a otra persona para que lo lea detenidamente e interprete correctamente.</a:t>
            </a:r>
          </a:p>
        </p:txBody>
      </p:sp>
      <p:sp>
        <p:nvSpPr>
          <p:cNvPr id="4" name="Title 1">
            <a:extLst>
              <a:ext uri="{FF2B5EF4-FFF2-40B4-BE49-F238E27FC236}">
                <a16:creationId xmlns:a16="http://schemas.microsoft.com/office/drawing/2014/main" id="{01023498-9DD8-E371-4674-DA25FC63DA42}"/>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spTree>
    <p:extLst>
      <p:ext uri="{BB962C8B-B14F-4D97-AF65-F5344CB8AC3E}">
        <p14:creationId xmlns:p14="http://schemas.microsoft.com/office/powerpoint/2010/main" val="281552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E6FE99-4E0C-A680-C7DB-F4B49885D9A7}"/>
              </a:ext>
            </a:extLst>
          </p:cNvPr>
          <p:cNvSpPr>
            <a:spLocks noGrp="1"/>
          </p:cNvSpPr>
          <p:nvPr>
            <p:ph idx="1"/>
          </p:nvPr>
        </p:nvSpPr>
        <p:spPr/>
        <p:txBody>
          <a:bodyPr>
            <a:normAutofit/>
          </a:bodyPr>
          <a:lstStyle/>
          <a:p>
            <a:pPr marL="0" indent="0">
              <a:buNone/>
            </a:pPr>
            <a:r>
              <a:rPr lang="es-ES" u="sng" dirty="0"/>
              <a:t>4. Será difícil olvidar una fecha importante. </a:t>
            </a:r>
          </a:p>
          <a:p>
            <a:endParaRPr lang="es-ES" dirty="0"/>
          </a:p>
          <a:p>
            <a:pPr marL="0" indent="0">
              <a:buNone/>
            </a:pPr>
            <a:r>
              <a:rPr lang="es-ES" dirty="0"/>
              <a:t>El año tiene muchas fechas importantes para el país y la cultura, como por ejemplo aniversarios, feriados, conmemoraciones, etc. Estas fechas son indispensables para la marca o producto, ya que se pueden utilizar para crear mensajes relacionados con los mismos y llegar más cerca a las emociones de los usuarios. Generalmente estas fechas ya están señalizadas en los calendarios y una planificación ayudará a recordarlas.</a:t>
            </a:r>
          </a:p>
          <a:p>
            <a:pPr marL="0" indent="0">
              <a:buNone/>
            </a:pPr>
            <a:endParaRPr lang="en-US" dirty="0"/>
          </a:p>
        </p:txBody>
      </p:sp>
      <p:sp>
        <p:nvSpPr>
          <p:cNvPr id="4" name="Title 1">
            <a:extLst>
              <a:ext uri="{FF2B5EF4-FFF2-40B4-BE49-F238E27FC236}">
                <a16:creationId xmlns:a16="http://schemas.microsoft.com/office/drawing/2014/main" id="{BC11002D-43A5-B917-6632-2A6B77EEFF01}"/>
              </a:ext>
            </a:extLst>
          </p:cNvPr>
          <p:cNvSpPr>
            <a:spLocks noGrp="1"/>
          </p:cNvSpPr>
          <p:nvPr>
            <p:ph type="title"/>
          </p:nvPr>
        </p:nvSpPr>
        <p:spPr>
          <a:xfrm>
            <a:off x="2812210" y="791336"/>
            <a:ext cx="9135375" cy="1325563"/>
          </a:xfrm>
        </p:spPr>
        <p:txBody>
          <a:bodyPr/>
          <a:lstStyle/>
          <a:p>
            <a:r>
              <a:rPr lang="es-CR" dirty="0"/>
              <a:t>El calendario o agenda del </a:t>
            </a:r>
            <a:r>
              <a:rPr lang="es-CR" dirty="0" err="1"/>
              <a:t>copywriting</a:t>
            </a:r>
            <a:endParaRPr lang="en-US" dirty="0"/>
          </a:p>
        </p:txBody>
      </p:sp>
    </p:spTree>
    <p:extLst>
      <p:ext uri="{BB962C8B-B14F-4D97-AF65-F5344CB8AC3E}">
        <p14:creationId xmlns:p14="http://schemas.microsoft.com/office/powerpoint/2010/main" val="3615757818"/>
      </p:ext>
    </p:extLst>
  </p:cSld>
  <p:clrMapOvr>
    <a:masterClrMapping/>
  </p:clrMapOvr>
</p:sld>
</file>

<file path=ppt/theme/theme1.xml><?xml version="1.0" encoding="utf-8"?>
<a:theme xmlns:a="http://schemas.openxmlformats.org/drawingml/2006/main" name="plantilla_fd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_rcsm" id="{A34A9D23-ACBD-454C-807F-7D5D1EEBB27D}" vid="{7E48CEFF-7868-4348-8D92-E91EC6187A2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86811546181949855DED633DDE8444" ma:contentTypeVersion="14" ma:contentTypeDescription="Create a new document." ma:contentTypeScope="" ma:versionID="9585686e32cd55cada2143680265a9db">
  <xsd:schema xmlns:xsd="http://www.w3.org/2001/XMLSchema" xmlns:xs="http://www.w3.org/2001/XMLSchema" xmlns:p="http://schemas.microsoft.com/office/2006/metadata/properties" xmlns:ns3="b00f458f-305c-4244-b818-a6f5f0be9b38" xmlns:ns4="4e81df6e-721a-4fb5-8779-3e4e0f2df3af" targetNamespace="http://schemas.microsoft.com/office/2006/metadata/properties" ma:root="true" ma:fieldsID="0fbfc44a50a3a4d43b17d643e5ed7eff" ns3:_="" ns4:_="">
    <xsd:import namespace="b00f458f-305c-4244-b818-a6f5f0be9b38"/>
    <xsd:import namespace="4e81df6e-721a-4fb5-8779-3e4e0f2df3af"/>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3:SharedWithDetails" minOccurs="0"/>
                <xsd:element ref="ns3:SharingHintHash"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458f-305c-4244-b818-a6f5f0be9b3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81df6e-721a-4fb5-8779-3e4e0f2df3a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7152EE-6E9E-4904-8C4F-681B6A551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458f-305c-4244-b818-a6f5f0be9b38"/>
    <ds:schemaRef ds:uri="4e81df6e-721a-4fb5-8779-3e4e0f2df3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387066-6821-4A28-AFED-679679B5D168}">
  <ds:schemaRefs>
    <ds:schemaRef ds:uri="http://schemas.microsoft.com/sharepoint/v3/contenttype/forms"/>
  </ds:schemaRefs>
</ds:datastoreItem>
</file>

<file path=customXml/itemProps3.xml><?xml version="1.0" encoding="utf-8"?>
<ds:datastoreItem xmlns:ds="http://schemas.openxmlformats.org/officeDocument/2006/customXml" ds:itemID="{EA19003D-765F-4684-828F-06968DF133A5}">
  <ds:schemaRefs>
    <ds:schemaRef ds:uri="http://purl.org/dc/terms/"/>
    <ds:schemaRef ds:uri="http://schemas.microsoft.com/office/2006/documentManagement/types"/>
    <ds:schemaRef ds:uri="http://purl.org/dc/dcmitype/"/>
    <ds:schemaRef ds:uri="4e81df6e-721a-4fb5-8779-3e4e0f2df3af"/>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b00f458f-305c-4244-b818-a6f5f0be9b3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presentacion_rcsm</Template>
  <TotalTime>557</TotalTime>
  <Words>1226</Words>
  <Application>Microsoft Office PowerPoint</Application>
  <PresentationFormat>Panorámica</PresentationFormat>
  <Paragraphs>90</Paragraphs>
  <Slides>19</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Avenir Book</vt:lpstr>
      <vt:lpstr>Calibri</vt:lpstr>
      <vt:lpstr>Calibri Light</vt:lpstr>
      <vt:lpstr>plantilla_fdc</vt:lpstr>
      <vt:lpstr>Calendarización de los copys</vt:lpstr>
      <vt:lpstr>El calendario o agenda del copywriting</vt:lpstr>
      <vt:lpstr>El calendario o agenda del copywriting</vt:lpstr>
      <vt:lpstr>El calendario o agenda del copywriting</vt:lpstr>
      <vt:lpstr>El calendario o agenda del copywriting</vt:lpstr>
      <vt:lpstr>El calendario o agenda del copywriting</vt:lpstr>
      <vt:lpstr>El calendario o agenda del copywriting</vt:lpstr>
      <vt:lpstr>El calendario o agenda del copywriting</vt:lpstr>
      <vt:lpstr>El calendario o agenda del copywriting</vt:lpstr>
      <vt:lpstr>El calendario o agenda del copywriting</vt:lpstr>
      <vt:lpstr>El calendario o agenda del copywriting</vt:lpstr>
      <vt:lpstr>El calendario o agenda del copywriting</vt:lpstr>
      <vt:lpstr>El calendario o agenda del copywriting</vt:lpstr>
      <vt:lpstr>El calendario o agenda del copywriting</vt:lpstr>
      <vt:lpstr>El calendario o agenda del copywriting</vt:lpstr>
      <vt:lpstr>El calendario o agenda del copywriting</vt:lpstr>
      <vt:lpstr>El calendario o agenda del copywriting</vt:lpstr>
      <vt:lpstr>El calendario o agenda del copywriting</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Social Media y su diferencia con las Redes Sociales</dc:title>
  <dc:creator>Gina Garro</dc:creator>
  <cp:lastModifiedBy>Aurora Quesada Naranjo</cp:lastModifiedBy>
  <cp:revision>55</cp:revision>
  <dcterms:created xsi:type="dcterms:W3CDTF">2022-02-24T17:50:55Z</dcterms:created>
  <dcterms:modified xsi:type="dcterms:W3CDTF">2022-10-03T20:50:17Z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0x0101006C86811546181949855DED633DDE8444</vt:lpwstr>
  </property>
</Properties>
</file>