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8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CD75D-6D2D-0940-848E-CDA94B93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5991"/>
            <a:ext cx="9144000" cy="137668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5442F-B10C-424A-B415-70D18139F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2291"/>
            <a:ext cx="9144000" cy="558800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8FD8-9DFD-1A47-9FE9-55AC82DB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D8AD-3DC3-B24B-ABF5-E4499573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2412B-3FBA-D94E-B615-61F39D8F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35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E6DDD-F5E9-D941-B1C2-92957845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02C72-1EF4-C843-86C9-291D36C0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406006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F3517-046C-A449-A527-022DAE3D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5BFCF-A00A-F44F-9096-1B98A491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9E42A-A394-2342-B30B-38687766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22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2898-116E-B743-B455-5126522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90" y="768351"/>
            <a:ext cx="8637826" cy="1198236"/>
          </a:xfrm>
        </p:spPr>
        <p:txBody>
          <a:bodyPr anchor="b"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47A58-558B-EB4E-8E58-4AA5D579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590" y="2272148"/>
            <a:ext cx="863782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CD9D7-DFFE-2148-AC26-424389ED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7C5A4-6886-4F49-BCB5-F76A5566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2F288-7BDE-7842-AD21-B57C170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24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6813C-605C-EA4A-BC47-BA71B2A5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715"/>
            <a:ext cx="8468638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53FD4-365B-D241-BE20-430CB9AE6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14347"/>
            <a:ext cx="8468638" cy="37108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DF318-DC75-914F-ABCC-06B3DCF6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6B319A-4560-2F4D-97E7-2CDD146D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F0732-5C99-334B-9916-D5D8F9A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998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019A8-5EB7-424B-A8C2-02D236A0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627"/>
            <a:ext cx="8443586" cy="823912"/>
          </a:xfrm>
        </p:spPr>
        <p:txBody>
          <a:bodyPr>
            <a:no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5E690-A029-0949-B872-D08B44C3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4325"/>
            <a:ext cx="8443586" cy="811516"/>
          </a:xfrm>
        </p:spPr>
        <p:txBody>
          <a:bodyPr anchor="b"/>
          <a:lstStyle>
            <a:lvl1pPr marL="0" indent="0">
              <a:buNone/>
              <a:defRPr sz="2400" b="1">
                <a:latin typeface="Avenir Boo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2DC99C-A35E-8A4D-B126-133A37715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2969627"/>
            <a:ext cx="8443586" cy="3182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9B803A-88F6-C64A-9EA1-4A262911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4027-5565-C944-9296-7EDB6215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496CF-3C62-F747-8270-6CD39E5B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02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2E89-4E69-C540-ADBB-74C83F54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3" y="966374"/>
            <a:ext cx="8856945" cy="1263259"/>
          </a:xfrm>
        </p:spPr>
        <p:txBody>
          <a:bodyPr>
            <a:norm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712CA9-C4E9-594F-990C-9B635D7A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972E-DD1E-274C-9AF4-1D1E5F2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7977F2-9454-7840-BB03-F2537CA3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60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38AE7-9AAE-1643-8C04-7EE4100F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32" y="2475490"/>
            <a:ext cx="8880953" cy="1606463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4AA09-1EA4-F04F-9CDF-D307A8EE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4623399"/>
            <a:ext cx="8880953" cy="65005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02052-64FA-C64C-80A9-A7BEFAD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B94397-2A02-3844-99CD-B3988C5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3A8CC-299D-A94E-9070-ADD732EA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42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286DC3-02E9-304C-8CA0-17652D93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8A0C2-6AC0-4149-BDFB-60DB57FB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E1D09-F616-A94D-AFEE-582FB7AC1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9495-9D0F-774B-9F07-5CA4A10639B7}" type="datetimeFigureOut">
              <a:rPr lang="es-CR" smtClean="0"/>
              <a:t>3/10/2022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BC733-8C05-6D46-9A7B-B96A10E8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5759-ED2A-3540-BE4B-E650C435F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3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vilmanunez.com/trucos-para-segmentar-mejor-en-instagram-y-facebook-ads-ep-34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3FC3-18EA-D04D-BC2B-A9CEFEFB2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>
                <a:latin typeface="Avenir Book"/>
              </a:rPr>
              <a:t>Pasos para segmentar el mercado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C62D03-82A8-3946-A50E-DC827A258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Curso Redactor de contenido para Social Media (copywriter)</a:t>
            </a:r>
          </a:p>
        </p:txBody>
      </p:sp>
    </p:spTree>
    <p:extLst>
      <p:ext uri="{BB962C8B-B14F-4D97-AF65-F5344CB8AC3E}">
        <p14:creationId xmlns:p14="http://schemas.microsoft.com/office/powerpoint/2010/main" val="263376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F04E-1678-1412-90E5-434F5B4F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segmento de mercado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4D7E-3D76-804C-9658-2F6230A6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La segmentación de mercado consiste en subdividir en categorías al público meta, estas categorías son variables que identifican a las personas convirtiéndolas en un segmento común entre ellas, de esta forma las estrategias de venta y de comunicación se pueden enfocar en las necesidades, gustos y preferencias de estos segmentos brindándoles así un servicio o producto con valor agregado.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A continuación, 6 pasos básicos para segmentar el mercado o público meta.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9A33-E3DA-6623-6FB3-F378215B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 Selección</a:t>
            </a:r>
          </a:p>
          <a:p>
            <a:pPr marL="0" indent="0">
              <a:buNone/>
            </a:pPr>
            <a:r>
              <a:rPr lang="es-ES" dirty="0"/>
              <a:t>Lo primero que se debe hacer es definir las categorías del producto o marca y la selección de esta dentro del mercado. En este punto es importante estudiar los nuevos productos lanzados por la competencia para idear estrategias convenientes.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B5FFA5-E712-ECF9-F691-898F1CC5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75F5A-65B3-A196-3119-FBC0B47A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26" y="3750374"/>
            <a:ext cx="6480941" cy="2599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0519E-9530-8FC5-2514-29F575B657E7}"/>
              </a:ext>
            </a:extLst>
          </p:cNvPr>
          <p:cNvSpPr txBox="1"/>
          <p:nvPr/>
        </p:nvSpPr>
        <p:spPr>
          <a:xfrm>
            <a:off x="4208106" y="3750374"/>
            <a:ext cx="98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547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3F99-4282-D3AA-F316-18ACEB79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2. Delimitación</a:t>
            </a:r>
          </a:p>
          <a:p>
            <a:pPr marL="0" indent="0">
              <a:buNone/>
            </a:pPr>
            <a:r>
              <a:rPr lang="es-ES" dirty="0"/>
              <a:t>En este segundo paso se hace la selección de los criterios teóricos y de las variables de segmentación, por ejemplo: la edad, el género, el ingreso, lugar de residencia, el estatus social, etc. El segmentar al público en varias variables, permitirá al mercadólogo estimar con mayor precisión la reacción del consumidor ante sus productos o servicios.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9E7B22-A8B4-CC0C-3F5F-9C308EEF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3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9976-5A5D-2C91-09A4-C547FA9C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3. Categorías descriptivas</a:t>
            </a:r>
          </a:p>
          <a:p>
            <a:pPr marL="0" indent="0">
              <a:buNone/>
            </a:pPr>
            <a:r>
              <a:rPr lang="es-ES" dirty="0"/>
              <a:t>Luego de seleccionar las variables de segmento se deben identificar otras variables conocidas como variables descriptivas, las cuales permiten conocer con más detalle estos sectores del mercado.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E564D-515C-F0D2-1F79-1540AE2E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4ADC9-B0AE-E0F2-B8C5-E94816C9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55" y="3725300"/>
            <a:ext cx="2838252" cy="2451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A39B2-EBE8-689D-94E3-10CCD1D4062D}"/>
              </a:ext>
            </a:extLst>
          </p:cNvPr>
          <p:cNvSpPr txBox="1"/>
          <p:nvPr/>
        </p:nvSpPr>
        <p:spPr>
          <a:xfrm>
            <a:off x="6326155" y="5899964"/>
            <a:ext cx="98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328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B006-F61F-8669-3C1E-EFF782BA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4. Análisis de segmentos</a:t>
            </a:r>
          </a:p>
          <a:p>
            <a:pPr marL="0" indent="0">
              <a:buNone/>
            </a:pPr>
            <a:r>
              <a:rPr lang="es-ES" dirty="0"/>
              <a:t>Una vez identificadas las variables y segmentado por categorías y sus descripciones, se analiza la frecuencia de compra, el potencial de ventas a largo plazo, entre otros aspectos importantes para definir esta segmentación o a un </a:t>
            </a:r>
            <a:r>
              <a:rPr lang="es-ES" dirty="0" err="1"/>
              <a:t>buyer</a:t>
            </a:r>
            <a:r>
              <a:rPr lang="es-ES" dirty="0"/>
              <a:t> persona.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3C013F-65B5-59C2-8632-A559DEF5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8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59344-F406-5A37-91F6-0AD2194C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5. Selección de mercados meta</a:t>
            </a:r>
          </a:p>
          <a:p>
            <a:pPr marL="0" indent="0">
              <a:buNone/>
            </a:pPr>
            <a:r>
              <a:rPr lang="es-ES" dirty="0"/>
              <a:t>Como resultado del análisis anterior, en esta quinta etapa se define el mercado meta con el fin de tomar decisiones sobre esta identificación y dirigir no solo a él, el producto o servicio, sino a toda la campaña de marketing.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8D5FFB-1846-214E-A48D-F8201A23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2D82A-5C28-6892-B99E-65DE4A8C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38" y="3704991"/>
            <a:ext cx="2948473" cy="2744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99E09A-A3D4-3CD4-EAE0-166B90114505}"/>
              </a:ext>
            </a:extLst>
          </p:cNvPr>
          <p:cNvSpPr txBox="1"/>
          <p:nvPr/>
        </p:nvSpPr>
        <p:spPr>
          <a:xfrm>
            <a:off x="6531428" y="6232949"/>
            <a:ext cx="98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135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C61D-340A-D30B-C9B9-C23DE84F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6. Diseño e implementación</a:t>
            </a:r>
          </a:p>
          <a:p>
            <a:pPr marL="0" indent="0">
              <a:buNone/>
            </a:pPr>
            <a:r>
              <a:rPr lang="es-ES" dirty="0"/>
              <a:t>Una vez definido el sector, se inicia la etapa de las estrategias de distribución y promoción del producto y el plan de marketing del mismo. El </a:t>
            </a:r>
            <a:r>
              <a:rPr lang="es-ES" dirty="0" err="1"/>
              <a:t>buyer</a:t>
            </a:r>
            <a:r>
              <a:rPr lang="es-ES" dirty="0"/>
              <a:t> persona juega aquí un gran papel ya que se dirige toda la atención a sus gustos, preferencias y necesidades.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5443A-ACD0-A725-9553-A1BFE63C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816040"/>
            <a:ext cx="9136062" cy="1325563"/>
          </a:xfrm>
        </p:spPr>
        <p:txBody>
          <a:bodyPr/>
          <a:lstStyle/>
          <a:p>
            <a:r>
              <a:rPr lang="es-ES" dirty="0"/>
              <a:t>6 Pasos para la segmentación de un mercado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ECC60-6CCA-66F5-E014-D1A0699E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82" y="3706027"/>
            <a:ext cx="2971230" cy="2797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4C9FD-326F-A855-0D97-886D3F495BED}"/>
              </a:ext>
            </a:extLst>
          </p:cNvPr>
          <p:cNvSpPr txBox="1"/>
          <p:nvPr/>
        </p:nvSpPr>
        <p:spPr>
          <a:xfrm>
            <a:off x="5894282" y="3740511"/>
            <a:ext cx="98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53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tipo&#10;&#10;Descripción generada automáticamente">
            <a:extLst>
              <a:ext uri="{FF2B5EF4-FFF2-40B4-BE49-F238E27FC236}">
                <a16:creationId xmlns:a16="http://schemas.microsoft.com/office/drawing/2014/main" id="{1BA70AED-5CFB-9886-F3FB-85CDA40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28" y="2723254"/>
            <a:ext cx="2240032" cy="21608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64BB1C-81AC-2E47-D0BE-3DB1D1018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153" y="1315518"/>
            <a:ext cx="7899333" cy="137169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el siguiente podcast, la comunicadora y </a:t>
            </a:r>
            <a:r>
              <a:rPr lang="es-ES" dirty="0" err="1"/>
              <a:t>consultista</a:t>
            </a:r>
            <a:r>
              <a:rPr lang="es-ES" dirty="0"/>
              <a:t> internacional Vilma Núñez da un ejemplo de segmentación para Instagram y campañas en redes sociales.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80E28-6140-9B80-3E86-69FB602667D3}"/>
              </a:ext>
            </a:extLst>
          </p:cNvPr>
          <p:cNvSpPr txBox="1"/>
          <p:nvPr/>
        </p:nvSpPr>
        <p:spPr>
          <a:xfrm>
            <a:off x="5996766" y="4478693"/>
            <a:ext cx="192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hlinkClick r:id="rId3"/>
              </a:rPr>
              <a:t>Podcast de Vilma </a:t>
            </a:r>
            <a:r>
              <a:rPr lang="es-CR" sz="1400" dirty="0" err="1">
                <a:hlinkClick r:id="rId3"/>
              </a:rPr>
              <a:t>Nuñez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910507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fd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rcsm" id="{A34A9D23-ACBD-454C-807F-7D5D1EEBB27D}" vid="{7E48CEFF-7868-4348-8D92-E91EC6187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6811546181949855DED633DDE8444" ma:contentTypeVersion="14" ma:contentTypeDescription="Create a new document." ma:contentTypeScope="" ma:versionID="9585686e32cd55cada2143680265a9db">
  <xsd:schema xmlns:xsd="http://www.w3.org/2001/XMLSchema" xmlns:xs="http://www.w3.org/2001/XMLSchema" xmlns:p="http://schemas.microsoft.com/office/2006/metadata/properties" xmlns:ns3="b00f458f-305c-4244-b818-a6f5f0be9b38" xmlns:ns4="4e81df6e-721a-4fb5-8779-3e4e0f2df3af" targetNamespace="http://schemas.microsoft.com/office/2006/metadata/properties" ma:root="true" ma:fieldsID="0fbfc44a50a3a4d43b17d643e5ed7eff" ns3:_="" ns4:_="">
    <xsd:import namespace="b00f458f-305c-4244-b818-a6f5f0be9b38"/>
    <xsd:import namespace="4e81df6e-721a-4fb5-8779-3e4e0f2df3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458f-305c-4244-b818-a6f5f0be9b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1df6e-721a-4fb5-8779-3e4e0f2df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67E298-0D53-4235-A816-14AFCE24B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458f-305c-4244-b818-a6f5f0be9b38"/>
    <ds:schemaRef ds:uri="4e81df6e-721a-4fb5-8779-3e4e0f2df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5EDA4B-4D61-488C-AB52-A6E87FC36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1DED3-F9E8-4776-BB6F-35E6197A5DF2}">
  <ds:schemaRefs>
    <ds:schemaRef ds:uri="http://purl.org/dc/terms/"/>
    <ds:schemaRef ds:uri="b00f458f-305c-4244-b818-a6f5f0be9b3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e81df6e-721a-4fb5-8779-3e4e0f2df3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presentacion_rcsm</Template>
  <TotalTime>763</TotalTime>
  <Words>483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plantilla_fdc</vt:lpstr>
      <vt:lpstr>Pasos para segmentar el mercado</vt:lpstr>
      <vt:lpstr>El segmento de mercado</vt:lpstr>
      <vt:lpstr>6 Pasos para la segmentación de un mercado</vt:lpstr>
      <vt:lpstr>6 Pasos para la segmentación de un mercado</vt:lpstr>
      <vt:lpstr>6 Pasos para la segmentación de un mercado</vt:lpstr>
      <vt:lpstr>6 Pasos para la segmentación de un mercado</vt:lpstr>
      <vt:lpstr>6 Pasos para la segmentación de un mercado</vt:lpstr>
      <vt:lpstr>6 Pasos para la segmentación de un mercado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Social Media y su diferencia con las Redes Sociales</dc:title>
  <dc:creator>Gina Garro</dc:creator>
  <cp:lastModifiedBy>Aurora Quesada Naranjo</cp:lastModifiedBy>
  <cp:revision>663</cp:revision>
  <dcterms:created xsi:type="dcterms:W3CDTF">2022-02-24T17:50:55Z</dcterms:created>
  <dcterms:modified xsi:type="dcterms:W3CDTF">2022-10-03T20:34:26Z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0x0101006C86811546181949855DED633DDE8444</vt:lpwstr>
  </property>
</Properties>
</file>