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407" r:id="rId2"/>
    <p:sldId id="256" r:id="rId3"/>
    <p:sldId id="338" r:id="rId4"/>
    <p:sldId id="257" r:id="rId5"/>
    <p:sldId id="314" r:id="rId6"/>
    <p:sldId id="315" r:id="rId7"/>
    <p:sldId id="316" r:id="rId8"/>
    <p:sldId id="317" r:id="rId9"/>
    <p:sldId id="320" r:id="rId10"/>
    <p:sldId id="321" r:id="rId11"/>
    <p:sldId id="322" r:id="rId12"/>
    <p:sldId id="323" r:id="rId13"/>
    <p:sldId id="341" r:id="rId14"/>
    <p:sldId id="318" r:id="rId15"/>
    <p:sldId id="325" r:id="rId16"/>
    <p:sldId id="324" r:id="rId17"/>
    <p:sldId id="326" r:id="rId18"/>
    <p:sldId id="328" r:id="rId19"/>
    <p:sldId id="329" r:id="rId20"/>
    <p:sldId id="330" r:id="rId21"/>
    <p:sldId id="405" r:id="rId22"/>
    <p:sldId id="261" r:id="rId23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59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EAEA5-F2B4-4196-8E44-A05A12A74F14}" type="datetimeFigureOut">
              <a:rPr lang="es-CR" smtClean="0"/>
              <a:t>18/9/2020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8C329-2907-4B40-AD34-4DFA072976A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012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8C329-2907-4B40-AD34-4DFA072976AE}" type="slidenum">
              <a:rPr lang="es-CR" smtClean="0"/>
              <a:t>22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0252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421C-F26B-416E-861A-498C19D9310E}" type="datetime1">
              <a:rPr lang="es-CR" smtClean="0"/>
              <a:t>18/9/2020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0813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E005F-783B-4A3D-BB04-C3FA13788D3B}" type="datetime1">
              <a:rPr lang="es-CR" smtClean="0"/>
              <a:t>18/9/2020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044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6120-AC14-4C78-9596-C4063CDD63A4}" type="datetime1">
              <a:rPr lang="es-CR" smtClean="0"/>
              <a:t>18/9/2020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6114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BC93-F6C3-4ADE-A84F-C4C974A246EE}" type="datetime1">
              <a:rPr lang="es-CR" smtClean="0"/>
              <a:t>18/9/2020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8033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E74F-AAA1-4929-84A3-7C7B2083FC48}" type="datetime1">
              <a:rPr lang="es-CR" smtClean="0"/>
              <a:t>18/9/2020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503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DC2E-45FD-4D06-AF73-E01250705C6B}" type="datetime1">
              <a:rPr lang="es-CR" smtClean="0"/>
              <a:t>18/9/2020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892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C0D7-8E1C-44FB-BFEC-C125B9247475}" type="datetime1">
              <a:rPr lang="es-CR" smtClean="0"/>
              <a:t>18/9/2020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621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EA9D-44AC-47C1-893F-FC74F161E997}" type="datetime1">
              <a:rPr lang="es-CR" smtClean="0"/>
              <a:t>18/9/2020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9997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A745-0CF5-4CFF-9893-C3F956589EBF}" type="datetime1">
              <a:rPr lang="es-CR" smtClean="0"/>
              <a:t>18/9/2020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5200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4C30-5550-4113-AE0F-1B612E7F581A}" type="datetime1">
              <a:rPr lang="es-CR" smtClean="0"/>
              <a:t>18/9/2020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2466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C2B7-CA18-48F6-8C51-4E7D8C47F588}" type="datetime1">
              <a:rPr lang="es-CR" smtClean="0"/>
              <a:t>18/9/2020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1506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B45AA-FF26-45FE-9CCE-67C6109E0C32}" type="datetime1">
              <a:rPr lang="es-CR" smtClean="0"/>
              <a:t>18/9/2020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1C4FA-6218-4CBC-926C-94577F296D2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3473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amara-comercio.com/wp-content/uploads/2016/05/Gui%CC%81a-Ba%CC%81sica-para-Abrir-una-Empresa-en-CR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globalwellnessinstitute.org/wp-content/uploads/2018/10/Research2018_v5FINALExecutiveSummary_webREVISED.pdf" TargetMode="External"/><Relationship Id="rId4" Type="http://schemas.openxmlformats.org/officeDocument/2006/relationships/hyperlink" Target="https://www.youtube.com/watch?v=xO8RSjpEtcI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bertodeduran.es/wp-content/uploads/2014/08/1x05-Fundamentos-de-la-publicidad.pdf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es.scribd.com/document/472060488/BIENESTAR-COMO-DIFERENCIADOR-DEL-PRODUCTO-TURISTICO-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nac.go.cr/ES/transprncia/Planificacin%20y%20Gestin%20BID/Capacitaciones%20del%20Proyecto/Cuaderno%20Principios%20B%C3%A1sicos%20de%20Mercadeo.pdf" TargetMode="External"/><Relationship Id="rId5" Type="http://schemas.openxmlformats.org/officeDocument/2006/relationships/hyperlink" Target="https://www.meic.go.cr/meic/documentos/08k2mt84w/Manual_PersonasEmprendedorasCR300519.pdf" TargetMode="External"/><Relationship Id="rId4" Type="http://schemas.openxmlformats.org/officeDocument/2006/relationships/hyperlink" Target="http://www.biamericas.com/presentaciones/2012/atencionAlCliente/tipologias-de-clientes-y-como-abordarlos.pdf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8BC10-3A9F-442A-B122-0A44B9C77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8380" y="1775223"/>
            <a:ext cx="6858000" cy="689848"/>
          </a:xfrm>
        </p:spPr>
        <p:txBody>
          <a:bodyPr>
            <a:normAutofit/>
          </a:bodyPr>
          <a:lstStyle/>
          <a:p>
            <a:r>
              <a:rPr lang="es-CR" sz="3000"/>
              <a:t>Título</a:t>
            </a:r>
            <a:endParaRPr lang="es-CR" sz="3000" dirty="0"/>
          </a:p>
        </p:txBody>
      </p:sp>
      <p:pic>
        <p:nvPicPr>
          <p:cNvPr id="4" name="Imagen 3" descr="Imagen que contiene tabla, computer, computadora, escritorio&#10;&#10;Descripción generada automáticamente">
            <a:extLst>
              <a:ext uri="{FF2B5EF4-FFF2-40B4-BE49-F238E27FC236}">
                <a16:creationId xmlns:a16="http://schemas.microsoft.com/office/drawing/2014/main" id="{660E5207-0F42-7646-A6ED-25985E94D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070"/>
            <a:ext cx="12191999" cy="76150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4BF4A3C-E2B5-EE48-81C4-180FC1FA4DC8}"/>
              </a:ext>
            </a:extLst>
          </p:cNvPr>
          <p:cNvSpPr txBox="1"/>
          <p:nvPr/>
        </p:nvSpPr>
        <p:spPr>
          <a:xfrm>
            <a:off x="2432613" y="289678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dirty="0"/>
              <a:t>Gestión Técnica de </a:t>
            </a:r>
          </a:p>
          <a:p>
            <a:pPr algn="ctr"/>
            <a:r>
              <a:rPr lang="es-CR" sz="3600" b="1" dirty="0"/>
              <a:t>Centros termales, SPA y Talasos</a:t>
            </a:r>
          </a:p>
        </p:txBody>
      </p:sp>
    </p:spTree>
    <p:extLst>
      <p:ext uri="{BB962C8B-B14F-4D97-AF65-F5344CB8AC3E}">
        <p14:creationId xmlns:p14="http://schemas.microsoft.com/office/powerpoint/2010/main" val="12533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13E64A4-297A-7D4E-B065-E2F34072D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01"/>
            <a:ext cx="5747657" cy="7940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9573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R" sz="3600" b="1" dirty="0">
                <a:solidFill>
                  <a:srgbClr val="3859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 de caja chica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690688"/>
            <a:ext cx="1080135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b="1" dirty="0">
                <a:solidFill>
                  <a:srgbClr val="F399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ANÁLISIS DEL CASO</a:t>
            </a:r>
          </a:p>
          <a:p>
            <a:pPr marL="0" indent="0">
              <a:buNone/>
            </a:pPr>
            <a:endParaRPr lang="es-CR" b="1" dirty="0">
              <a:solidFill>
                <a:srgbClr val="F399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CR" b="1" dirty="0"/>
              <a:t>¿Cuánto efectivo queda en la caja chica?</a:t>
            </a:r>
          </a:p>
          <a:p>
            <a:pPr marL="0" indent="0" algn="just">
              <a:buNone/>
            </a:pPr>
            <a:endParaRPr lang="es-CR" dirty="0"/>
          </a:p>
          <a:p>
            <a:pPr marL="0" indent="0" algn="just">
              <a:buNone/>
            </a:pPr>
            <a:r>
              <a:rPr lang="es-CR" dirty="0"/>
              <a:t>Para determinar esto, basta con </a:t>
            </a:r>
            <a:r>
              <a:rPr lang="es-CR" b="1" dirty="0"/>
              <a:t>tomar el monto inicial y restar los gastos que se realizaron</a:t>
            </a:r>
            <a:r>
              <a:rPr lang="es-CR" dirty="0"/>
              <a:t>: </a:t>
            </a:r>
          </a:p>
          <a:p>
            <a:pPr marL="0" indent="0" algn="ctr">
              <a:buNone/>
            </a:pPr>
            <a:r>
              <a:rPr lang="es-CR" dirty="0"/>
              <a:t>100 000 - (20 000+2 500+5 000)</a:t>
            </a:r>
          </a:p>
          <a:p>
            <a:pPr marL="0" indent="0" algn="ctr">
              <a:buNone/>
            </a:pPr>
            <a:r>
              <a:rPr lang="es-CR" dirty="0"/>
              <a:t>100 000- 27 500</a:t>
            </a:r>
          </a:p>
          <a:p>
            <a:pPr marL="0" indent="0" algn="ctr">
              <a:buNone/>
            </a:pPr>
            <a:r>
              <a:rPr lang="es-CR" b="1" dirty="0"/>
              <a:t>¢</a:t>
            </a:r>
            <a:r>
              <a:rPr lang="es-CR" dirty="0"/>
              <a:t>72 500 </a:t>
            </a:r>
          </a:p>
          <a:p>
            <a:pPr marL="0" indent="0" algn="just">
              <a:buNone/>
            </a:pPr>
            <a:endParaRPr lang="es-C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10</a:t>
            </a:fld>
            <a:endParaRPr lang="es-CR"/>
          </a:p>
        </p:txBody>
      </p:sp>
      <p:sp>
        <p:nvSpPr>
          <p:cNvPr id="6" name="Flecha curvada hacia la derecha 5"/>
          <p:cNvSpPr/>
          <p:nvPr/>
        </p:nvSpPr>
        <p:spPr>
          <a:xfrm>
            <a:off x="3521007" y="4710232"/>
            <a:ext cx="303179" cy="622570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  <p:sp>
        <p:nvSpPr>
          <p:cNvPr id="7" name="Flecha curvada hacia la derecha 6"/>
          <p:cNvSpPr/>
          <p:nvPr/>
        </p:nvSpPr>
        <p:spPr>
          <a:xfrm>
            <a:off x="4665223" y="5332802"/>
            <a:ext cx="303179" cy="622570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  <p:pic>
        <p:nvPicPr>
          <p:cNvPr id="8" name="Imagen 7" descr="Imagen que contiene instrumento, estacionaria, lápiz&#10;&#10;Descripción generada automáticamente">
            <a:extLst>
              <a:ext uri="{FF2B5EF4-FFF2-40B4-BE49-F238E27FC236}">
                <a16:creationId xmlns:a16="http://schemas.microsoft.com/office/drawing/2014/main" id="{BFE603DC-0863-EE4C-8CBF-E4423B327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55" y="0"/>
            <a:ext cx="1237493" cy="14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5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13E64A4-297A-7D4E-B065-E2F34072D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01"/>
            <a:ext cx="5747657" cy="7940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1" y="30797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R" sz="3600" b="1" dirty="0">
                <a:solidFill>
                  <a:srgbClr val="3859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 de caja chica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151" y="1485900"/>
            <a:ext cx="11296650" cy="487044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CR" sz="3000" b="1" dirty="0">
                <a:solidFill>
                  <a:srgbClr val="F399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ANÁLISIS DEL CASO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CR" sz="3000" b="1" dirty="0">
              <a:solidFill>
                <a:srgbClr val="F399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CR" sz="3000" dirty="0"/>
              <a:t>En este caso, el saldo en efectivo es de ¢72 500. Sin embargo, dentro de la caja chica deben estar debidamente guardadas:</a:t>
            </a:r>
          </a:p>
          <a:p>
            <a:pPr algn="just"/>
            <a:r>
              <a:rPr lang="es-CR" sz="3000" dirty="0"/>
              <a:t>La factura #120</a:t>
            </a:r>
          </a:p>
          <a:p>
            <a:pPr algn="just"/>
            <a:r>
              <a:rPr lang="es-CR" sz="3000" dirty="0"/>
              <a:t>La factura #345</a:t>
            </a:r>
          </a:p>
          <a:p>
            <a:pPr algn="just"/>
            <a:r>
              <a:rPr lang="es-CR" sz="3000" dirty="0"/>
              <a:t>La boleta #20 </a:t>
            </a:r>
          </a:p>
          <a:p>
            <a:pPr marL="0" indent="0" algn="just">
              <a:buNone/>
            </a:pPr>
            <a:endParaRPr lang="es-CR" sz="3000" dirty="0"/>
          </a:p>
          <a:p>
            <a:pPr marL="0" indent="0" algn="just">
              <a:buNone/>
            </a:pPr>
            <a:r>
              <a:rPr lang="es-CR" sz="3000" dirty="0"/>
              <a:t>Las facturas, boletas u otros documentos deben estar debidamente </a:t>
            </a:r>
            <a:r>
              <a:rPr lang="es-CR" sz="3000" b="1" dirty="0"/>
              <a:t>guardados</a:t>
            </a:r>
            <a:r>
              <a:rPr lang="es-CR" sz="3000" dirty="0"/>
              <a:t>. De esta manera, en el momento del arqueo o revisión, la persona contadora </a:t>
            </a:r>
            <a:r>
              <a:rPr lang="es-CR" sz="3000" b="1" dirty="0"/>
              <a:t>podrá revisar en qué se utilizó el dinero </a:t>
            </a:r>
            <a:r>
              <a:rPr lang="es-CR" sz="3000" dirty="0"/>
              <a:t>y reintegrarlo como es debido (es decir, reponer el monto que se debió utilizar).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11</a:t>
            </a:fld>
            <a:endParaRPr lang="es-CR"/>
          </a:p>
        </p:txBody>
      </p:sp>
      <p:pic>
        <p:nvPicPr>
          <p:cNvPr id="6" name="Imagen 5" descr="Imagen que contiene instrumento, estacionaria, lápiz&#10;&#10;Descripción generada automáticamente">
            <a:extLst>
              <a:ext uri="{FF2B5EF4-FFF2-40B4-BE49-F238E27FC236}">
                <a16:creationId xmlns:a16="http://schemas.microsoft.com/office/drawing/2014/main" id="{BFE603DC-0863-EE4C-8CBF-E4423B327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55" y="0"/>
            <a:ext cx="1237493" cy="14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13E64A4-297A-7D4E-B065-E2F34072D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01"/>
            <a:ext cx="5747657" cy="7940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CR" sz="2800" b="1" dirty="0">
                <a:solidFill>
                  <a:srgbClr val="F399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Caja chica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9837" y="1543050"/>
            <a:ext cx="11056775" cy="463391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R" dirty="0"/>
              <a:t>El manejo de caja chica puede implicar otro tipo de procesos de mayor dificultad como </a:t>
            </a:r>
            <a:r>
              <a:rPr lang="es-CR" b="1" dirty="0"/>
              <a:t>manejo de efectivo en monera extranjera</a:t>
            </a:r>
            <a:r>
              <a:rPr lang="es-CR" dirty="0"/>
              <a:t>, </a:t>
            </a:r>
            <a:r>
              <a:rPr lang="es-CR" b="1" dirty="0"/>
              <a:t>vales provisionales</a:t>
            </a:r>
            <a:r>
              <a:rPr lang="es-CR" dirty="0"/>
              <a:t>, entre otros.</a:t>
            </a:r>
          </a:p>
          <a:p>
            <a:pPr marL="0" indent="0">
              <a:buNone/>
            </a:pPr>
            <a:r>
              <a:rPr lang="es-CR" dirty="0"/>
              <a:t>Toda persona que se deba hacer cargo de este proceso debe recibir la apropiada inducción por parte de las personas encargadas de la contabilidad. Sin embargo, a nivel general se aconseja:</a:t>
            </a:r>
          </a:p>
          <a:p>
            <a:r>
              <a:rPr lang="es-CR" dirty="0"/>
              <a:t>Tener todo en </a:t>
            </a:r>
            <a:r>
              <a:rPr lang="es-CR" b="1" dirty="0"/>
              <a:t>orden</a:t>
            </a:r>
          </a:p>
          <a:p>
            <a:r>
              <a:rPr lang="es-CR" b="1" dirty="0"/>
              <a:t>Contar el dinero </a:t>
            </a:r>
            <a:r>
              <a:rPr lang="es-CR" dirty="0"/>
              <a:t>siempre en el momento de tomar la caja o iniciar funciones</a:t>
            </a:r>
          </a:p>
          <a:p>
            <a:r>
              <a:rPr lang="es-CR" dirty="0"/>
              <a:t>Utilizar el dinero solo para lo estrictamente </a:t>
            </a:r>
            <a:r>
              <a:rPr lang="es-CR" b="1" dirty="0"/>
              <a:t>necesario</a:t>
            </a:r>
          </a:p>
          <a:p>
            <a:r>
              <a:rPr lang="es-CR" b="1" dirty="0"/>
              <a:t>Respaldar cada movimiento </a:t>
            </a:r>
            <a:r>
              <a:rPr lang="es-CR" dirty="0"/>
              <a:t>que se hace del dinero; es decir, siempre guardar las facturas y anotar respectivamente los números de factura y el detalle de cada movimiento.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12</a:t>
            </a:fld>
            <a:endParaRPr lang="es-CR"/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FA97A661-901E-7548-80E2-533D3C2BF79C}"/>
              </a:ext>
            </a:extLst>
          </p:cNvPr>
          <p:cNvCxnSpPr>
            <a:cxnSpLocks/>
          </p:cNvCxnSpPr>
          <p:nvPr/>
        </p:nvCxnSpPr>
        <p:spPr>
          <a:xfrm>
            <a:off x="0" y="1350170"/>
            <a:ext cx="4286992" cy="0"/>
          </a:xfrm>
          <a:prstGeom prst="line">
            <a:avLst/>
          </a:prstGeom>
          <a:ln w="57150">
            <a:solidFill>
              <a:srgbClr val="F39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Imagen que contiene instrumento, estacionaria, lápiz&#10;&#10;Descripción generada automáticamente">
            <a:extLst>
              <a:ext uri="{FF2B5EF4-FFF2-40B4-BE49-F238E27FC236}">
                <a16:creationId xmlns:a16="http://schemas.microsoft.com/office/drawing/2014/main" id="{BFE603DC-0863-EE4C-8CBF-E4423B327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55" y="0"/>
            <a:ext cx="1237493" cy="14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05049"/>
            <a:ext cx="12192000" cy="1657351"/>
          </a:xfrm>
          <a:solidFill>
            <a:schemeClr val="bg1">
              <a:alpha val="58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CR" sz="4000" b="1" dirty="0">
                <a:solidFill>
                  <a:srgbClr val="3859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 IV. Punto de equilibrio</a:t>
            </a:r>
            <a:br>
              <a:rPr lang="es-CR" sz="4000" b="1" dirty="0">
                <a:solidFill>
                  <a:srgbClr val="3859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R" sz="4000" b="1" dirty="0">
              <a:solidFill>
                <a:srgbClr val="3859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13</a:t>
            </a:fld>
            <a:endParaRPr lang="es-CR"/>
          </a:p>
        </p:txBody>
      </p:sp>
      <p:sp>
        <p:nvSpPr>
          <p:cNvPr id="7" name="Marcador de pie de página 3"/>
          <p:cNvSpPr txBox="1">
            <a:spLocks/>
          </p:cNvSpPr>
          <p:nvPr/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dirty="0"/>
              <a:t>Imagen tomada de </a:t>
            </a:r>
            <a:r>
              <a:rPr lang="es-CR" i="1" dirty="0" err="1"/>
              <a:t>Freepik</a:t>
            </a:r>
            <a:r>
              <a:rPr lang="es-C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65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13E64A4-297A-7D4E-B065-E2F34072D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01"/>
            <a:ext cx="5747657" cy="7940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CR" sz="2800" b="1" dirty="0">
                <a:solidFill>
                  <a:srgbClr val="F399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Definición e importancia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2450" y="1825625"/>
            <a:ext cx="113157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/>
              <a:t>Es uno de los procedimientos de mayor importancia, fácil de aplicar y que provee información vital.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Esta herramienta es empleada en la mayoría de las empresas para cuantificar el </a:t>
            </a:r>
            <a:r>
              <a:rPr lang="es-ES" b="1" dirty="0"/>
              <a:t>volumen mínimo de venta </a:t>
            </a:r>
            <a:r>
              <a:rPr lang="es-ES" dirty="0"/>
              <a:t>en servicios o productos que se debe lograr para </a:t>
            </a:r>
            <a:r>
              <a:rPr lang="es-ES" b="1" dirty="0"/>
              <a:t>alcanzar la rentabilidad </a:t>
            </a:r>
            <a:r>
              <a:rPr lang="es-ES" dirty="0"/>
              <a:t>(que no genere pérdidas) o utilidad esperada (ganancias).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Como ya se definió anteriormente, </a:t>
            </a:r>
            <a:r>
              <a:rPr lang="es-ES" b="1" dirty="0"/>
              <a:t>el punto de equilibrio es aquel en el cual los ingresos por ventas son iguales a la suma de costos fijos y variables</a:t>
            </a:r>
            <a:r>
              <a:rPr lang="es-ES" dirty="0"/>
              <a:t>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dirty="0"/>
              <a:t>Fuente: MEIC y OIT (2019).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14</a:t>
            </a:fld>
            <a:endParaRPr lang="es-CR"/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FA97A661-901E-7548-80E2-533D3C2BF79C}"/>
              </a:ext>
            </a:extLst>
          </p:cNvPr>
          <p:cNvCxnSpPr>
            <a:cxnSpLocks/>
          </p:cNvCxnSpPr>
          <p:nvPr/>
        </p:nvCxnSpPr>
        <p:spPr>
          <a:xfrm>
            <a:off x="0" y="1252540"/>
            <a:ext cx="6096000" cy="0"/>
          </a:xfrm>
          <a:prstGeom prst="line">
            <a:avLst/>
          </a:prstGeom>
          <a:ln w="57150">
            <a:solidFill>
              <a:srgbClr val="F39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Imagen que contiene instrumento, estacionaria, lápiz&#10;&#10;Descripción generada automáticamente">
            <a:extLst>
              <a:ext uri="{FF2B5EF4-FFF2-40B4-BE49-F238E27FC236}">
                <a16:creationId xmlns:a16="http://schemas.microsoft.com/office/drawing/2014/main" id="{BFE603DC-0863-EE4C-8CBF-E4423B327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55" y="0"/>
            <a:ext cx="1237493" cy="14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13E64A4-297A-7D4E-B065-E2F34072D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01"/>
            <a:ext cx="5747657" cy="7940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CR" sz="2800" b="1" dirty="0">
                <a:solidFill>
                  <a:srgbClr val="F399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Definición e importancia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16075"/>
            <a:ext cx="10515600" cy="3470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Este procedimiento puede ser llevado a cabo por producto, por servicio o tomando en cuenta toda la operación de una empresa.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Para los efectos de este curso, lo más importante y que debe ser comprendido desde el punto de vista técnico es lo relacionado con </a:t>
            </a:r>
            <a:r>
              <a:rPr lang="es-ES" b="1" dirty="0"/>
              <a:t>servicios</a:t>
            </a:r>
            <a:r>
              <a:rPr lang="es-ES" dirty="0"/>
              <a:t>, principalmente.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15</a:t>
            </a:fld>
            <a:endParaRPr lang="es-CR"/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FA97A661-901E-7548-80E2-533D3C2BF79C}"/>
              </a:ext>
            </a:extLst>
          </p:cNvPr>
          <p:cNvCxnSpPr>
            <a:cxnSpLocks/>
          </p:cNvCxnSpPr>
          <p:nvPr/>
        </p:nvCxnSpPr>
        <p:spPr>
          <a:xfrm>
            <a:off x="0" y="1252540"/>
            <a:ext cx="6096000" cy="0"/>
          </a:xfrm>
          <a:prstGeom prst="line">
            <a:avLst/>
          </a:prstGeom>
          <a:ln w="57150">
            <a:solidFill>
              <a:srgbClr val="F39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Imagen que contiene instrumento, estacionaria, lápiz&#10;&#10;Descripción generada automáticamente">
            <a:extLst>
              <a:ext uri="{FF2B5EF4-FFF2-40B4-BE49-F238E27FC236}">
                <a16:creationId xmlns:a16="http://schemas.microsoft.com/office/drawing/2014/main" id="{BFE603DC-0863-EE4C-8CBF-E4423B327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55" y="0"/>
            <a:ext cx="1237493" cy="14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13E64A4-297A-7D4E-B065-E2F34072D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01"/>
            <a:ext cx="5747657" cy="7940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CR" sz="2800" b="1" dirty="0">
                <a:solidFill>
                  <a:srgbClr val="F399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R" dirty="0"/>
              <a:t>Para llevar a cabo este cálculo, es necesario tener y clasificar los siguientes 3 datos:</a:t>
            </a:r>
          </a:p>
          <a:p>
            <a:pPr algn="just"/>
            <a:r>
              <a:rPr lang="es-CR" dirty="0"/>
              <a:t>Costos fijos asociados al servicio</a:t>
            </a:r>
          </a:p>
          <a:p>
            <a:pPr algn="just"/>
            <a:r>
              <a:rPr lang="es-CR" dirty="0"/>
              <a:t>Costos variables asociados al servicio</a:t>
            </a:r>
          </a:p>
          <a:p>
            <a:pPr algn="just"/>
            <a:r>
              <a:rPr lang="es-CR" dirty="0"/>
              <a:t>Precio de venta establecido para ese servicio</a:t>
            </a:r>
          </a:p>
          <a:p>
            <a:pPr marL="0" indent="0" algn="just">
              <a:buNone/>
            </a:pPr>
            <a:endParaRPr lang="es-CR" sz="1200" dirty="0"/>
          </a:p>
          <a:p>
            <a:pPr marL="0" indent="0" algn="just">
              <a:buNone/>
            </a:pPr>
            <a:r>
              <a:rPr lang="es-CR" dirty="0"/>
              <a:t>Una vez que se tienen estos datos, se debe aplicar la siguiente fórmula: </a:t>
            </a:r>
          </a:p>
          <a:p>
            <a:pPr marL="0" indent="0" algn="just">
              <a:buNone/>
            </a:pPr>
            <a:endParaRPr lang="es-CR" dirty="0"/>
          </a:p>
          <a:p>
            <a:pPr algn="just"/>
            <a:endParaRPr lang="es-CR" dirty="0"/>
          </a:p>
          <a:p>
            <a:pPr marL="0" indent="0" algn="just">
              <a:buNone/>
            </a:pPr>
            <a:endParaRPr lang="es-CR" dirty="0"/>
          </a:p>
          <a:p>
            <a:pPr algn="just"/>
            <a:endParaRPr lang="es-CR" dirty="0"/>
          </a:p>
          <a:p>
            <a:pPr marL="0" indent="0" algn="just">
              <a:buNone/>
            </a:pPr>
            <a:endParaRPr lang="es-C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16</a:t>
            </a:fld>
            <a:endParaRPr lang="es-CR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288660"/>
              </p:ext>
            </p:extLst>
          </p:nvPr>
        </p:nvGraphicFramePr>
        <p:xfrm>
          <a:off x="1000125" y="5121593"/>
          <a:ext cx="996315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890">
                  <a:extLst>
                    <a:ext uri="{9D8B030D-6E8A-4147-A177-3AD203B41FA5}">
                      <a16:colId xmlns:a16="http://schemas.microsoft.com/office/drawing/2014/main" val="1201280750"/>
                    </a:ext>
                  </a:extLst>
                </a:gridCol>
                <a:gridCol w="5606260">
                  <a:extLst>
                    <a:ext uri="{9D8B030D-6E8A-4147-A177-3AD203B41FA5}">
                      <a16:colId xmlns:a16="http://schemas.microsoft.com/office/drawing/2014/main" val="2825773446"/>
                    </a:ext>
                  </a:extLst>
                </a:gridCol>
              </a:tblGrid>
              <a:tr h="400939">
                <a:tc rowSpan="2">
                  <a:txBody>
                    <a:bodyPr/>
                    <a:lstStyle/>
                    <a:p>
                      <a:pPr algn="ctr"/>
                      <a:r>
                        <a:rPr lang="es-CR" sz="2800" dirty="0">
                          <a:solidFill>
                            <a:schemeClr val="tx1"/>
                          </a:solidFill>
                        </a:rPr>
                        <a:t>Punto de equilibrio: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800" dirty="0">
                          <a:solidFill>
                            <a:schemeClr val="tx1"/>
                          </a:solidFill>
                        </a:rPr>
                        <a:t>Costos fijos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293991"/>
                  </a:ext>
                </a:extLst>
              </a:tr>
              <a:tr h="406356">
                <a:tc v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800" dirty="0">
                          <a:solidFill>
                            <a:schemeClr val="tx1"/>
                          </a:solidFill>
                        </a:rPr>
                        <a:t>(Precio</a:t>
                      </a:r>
                      <a:r>
                        <a:rPr lang="es-CR" sz="2800" baseline="0" dirty="0">
                          <a:solidFill>
                            <a:schemeClr val="tx1"/>
                          </a:solidFill>
                        </a:rPr>
                        <a:t> de venta – costos variables)</a:t>
                      </a:r>
                      <a:endParaRPr lang="es-C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154957"/>
                  </a:ext>
                </a:extLst>
              </a:tr>
            </a:tbl>
          </a:graphicData>
        </a:graphic>
      </p:graphicFrame>
      <p:cxnSp>
        <p:nvCxnSpPr>
          <p:cNvPr id="10" name="Straight Connector 16">
            <a:extLst>
              <a:ext uri="{FF2B5EF4-FFF2-40B4-BE49-F238E27FC236}">
                <a16:creationId xmlns:a16="http://schemas.microsoft.com/office/drawing/2014/main" id="{FA97A661-901E-7548-80E2-533D3C2BF79C}"/>
              </a:ext>
            </a:extLst>
          </p:cNvPr>
          <p:cNvCxnSpPr>
            <a:cxnSpLocks/>
          </p:cNvCxnSpPr>
          <p:nvPr/>
        </p:nvCxnSpPr>
        <p:spPr>
          <a:xfrm>
            <a:off x="0" y="1350170"/>
            <a:ext cx="4286992" cy="0"/>
          </a:xfrm>
          <a:prstGeom prst="line">
            <a:avLst/>
          </a:prstGeom>
          <a:ln w="57150">
            <a:solidFill>
              <a:srgbClr val="F39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Imagen que contiene instrumento, estacionaria, lápiz&#10;&#10;Descripción generada automáticamente">
            <a:extLst>
              <a:ext uri="{FF2B5EF4-FFF2-40B4-BE49-F238E27FC236}">
                <a16:creationId xmlns:a16="http://schemas.microsoft.com/office/drawing/2014/main" id="{BFE603DC-0863-EE4C-8CBF-E4423B327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55" y="0"/>
            <a:ext cx="1237493" cy="14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13E64A4-297A-7D4E-B065-E2F34072D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01"/>
            <a:ext cx="5747657" cy="7940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CR" sz="2800" b="1" dirty="0">
                <a:solidFill>
                  <a:srgbClr val="3859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 de punto de equilibrio </a:t>
            </a:r>
            <a:endParaRPr lang="es-CR" sz="2800" b="1" dirty="0">
              <a:solidFill>
                <a:srgbClr val="F399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66949"/>
            <a:ext cx="10515600" cy="3910013"/>
          </a:xfrm>
        </p:spPr>
        <p:txBody>
          <a:bodyPr/>
          <a:lstStyle/>
          <a:p>
            <a:pPr marL="0" indent="0">
              <a:buNone/>
            </a:pPr>
            <a:r>
              <a:rPr lang="es-CR" b="1" dirty="0">
                <a:solidFill>
                  <a:srgbClr val="F399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 FICTICIO</a:t>
            </a:r>
          </a:p>
          <a:p>
            <a:pPr marL="0" indent="0">
              <a:buNone/>
            </a:pPr>
            <a:endParaRPr lang="es-CR" b="1" dirty="0">
              <a:solidFill>
                <a:srgbClr val="F399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CR" dirty="0"/>
              <a:t>En el balneario “</a:t>
            </a:r>
            <a:r>
              <a:rPr lang="es-CR" i="1" dirty="0"/>
              <a:t>Esencia CR</a:t>
            </a:r>
            <a:r>
              <a:rPr lang="es-CR" dirty="0"/>
              <a:t>”, uno de los productos novedosos es la </a:t>
            </a:r>
            <a:r>
              <a:rPr lang="es-CR" i="1" dirty="0"/>
              <a:t>envoltura de arcilla, </a:t>
            </a:r>
            <a:r>
              <a:rPr lang="es-CR" dirty="0"/>
              <a:t>a un precio de </a:t>
            </a:r>
            <a:r>
              <a:rPr lang="es-CR" b="1" dirty="0"/>
              <a:t>¢25 000</a:t>
            </a:r>
            <a:r>
              <a:rPr lang="es-CR" dirty="0"/>
              <a:t>. Para este mes, se desea poder cubrir los costos de luz, préstamo y alquiler, mediante la venta de este servicio y, además, darlo a conocer a la clientela.</a:t>
            </a:r>
          </a:p>
          <a:p>
            <a:pPr marL="0" indent="0" algn="just">
              <a:buNone/>
            </a:pPr>
            <a:endParaRPr lang="es-CR" dirty="0"/>
          </a:p>
          <a:p>
            <a:pPr algn="just"/>
            <a:endParaRPr lang="es-CR" dirty="0"/>
          </a:p>
          <a:p>
            <a:pPr marL="0" indent="0" algn="just">
              <a:buNone/>
            </a:pPr>
            <a:endParaRPr lang="es-C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17</a:t>
            </a:fld>
            <a:endParaRPr lang="es-CR"/>
          </a:p>
        </p:txBody>
      </p:sp>
      <p:pic>
        <p:nvPicPr>
          <p:cNvPr id="6" name="Imagen 5" descr="Imagen que contiene instrumento, estacionaria, lápiz&#10;&#10;Descripción generada automáticamente">
            <a:extLst>
              <a:ext uri="{FF2B5EF4-FFF2-40B4-BE49-F238E27FC236}">
                <a16:creationId xmlns:a16="http://schemas.microsoft.com/office/drawing/2014/main" id="{BFE603DC-0863-EE4C-8CBF-E4423B327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55" y="0"/>
            <a:ext cx="1237493" cy="14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13E64A4-297A-7D4E-B065-E2F34072D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01"/>
            <a:ext cx="5747657" cy="7940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361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R" sz="2800" b="1" dirty="0">
                <a:solidFill>
                  <a:srgbClr val="3859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 de punto de equilibrio </a:t>
            </a:r>
            <a:endParaRPr lang="es-CR" sz="2800" b="1" dirty="0">
              <a:solidFill>
                <a:srgbClr val="F399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961" y="2362200"/>
            <a:ext cx="3096639" cy="3679826"/>
          </a:xfrm>
        </p:spPr>
        <p:txBody>
          <a:bodyPr/>
          <a:lstStyle/>
          <a:p>
            <a:pPr marL="0" indent="0">
              <a:buNone/>
            </a:pPr>
            <a:r>
              <a:rPr lang="es-CR" b="1" dirty="0">
                <a:solidFill>
                  <a:srgbClr val="F399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ANÁLISIS DEL CASO </a:t>
            </a:r>
          </a:p>
          <a:p>
            <a:pPr marL="0" indent="0">
              <a:buNone/>
            </a:pPr>
            <a:endParaRPr lang="es-CR" b="1" dirty="0">
              <a:solidFill>
                <a:srgbClr val="F399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s-CR" dirty="0"/>
              <a:t>Lo primero es realizar el </a:t>
            </a:r>
            <a:r>
              <a:rPr lang="es-CR" b="1" dirty="0"/>
              <a:t>acomodo de los datos</a:t>
            </a:r>
            <a:r>
              <a:rPr lang="es-CR" dirty="0"/>
              <a:t>:</a:t>
            </a:r>
          </a:p>
          <a:p>
            <a:pPr marL="0" indent="0">
              <a:buNone/>
            </a:pPr>
            <a:endParaRPr lang="es-CR" dirty="0"/>
          </a:p>
          <a:p>
            <a:endParaRPr lang="es-CR" dirty="0"/>
          </a:p>
          <a:p>
            <a:pPr marL="0" indent="0">
              <a:buNone/>
            </a:pPr>
            <a:endParaRPr lang="es-CR" dirty="0"/>
          </a:p>
          <a:p>
            <a:endParaRPr lang="es-CR" dirty="0"/>
          </a:p>
          <a:p>
            <a:pPr marL="0" indent="0">
              <a:buNone/>
            </a:pPr>
            <a:endParaRPr lang="es-C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18</a:t>
            </a:fld>
            <a:endParaRPr lang="es-CR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461598"/>
              </p:ext>
            </p:extLst>
          </p:nvPr>
        </p:nvGraphicFramePr>
        <p:xfrm>
          <a:off x="3660707" y="1747838"/>
          <a:ext cx="8128000" cy="36703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4030">
                  <a:extLst>
                    <a:ext uri="{9D8B030D-6E8A-4147-A177-3AD203B41FA5}">
                      <a16:colId xmlns:a16="http://schemas.microsoft.com/office/drawing/2014/main" val="2093439781"/>
                    </a:ext>
                  </a:extLst>
                </a:gridCol>
                <a:gridCol w="4203970">
                  <a:extLst>
                    <a:ext uri="{9D8B030D-6E8A-4147-A177-3AD203B41FA5}">
                      <a16:colId xmlns:a16="http://schemas.microsoft.com/office/drawing/2014/main" val="2611822736"/>
                    </a:ext>
                  </a:extLst>
                </a:gridCol>
              </a:tblGrid>
              <a:tr h="480532">
                <a:tc>
                  <a:txBody>
                    <a:bodyPr/>
                    <a:lstStyle/>
                    <a:p>
                      <a:pPr algn="ctr"/>
                      <a:r>
                        <a:rPr lang="es-CR" sz="2800" dirty="0"/>
                        <a:t>Costos variables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800" dirty="0"/>
                        <a:t>Costos fijos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694734"/>
                  </a:ext>
                </a:extLst>
              </a:tr>
              <a:tr h="876263">
                <a:tc>
                  <a:txBody>
                    <a:bodyPr/>
                    <a:lstStyle/>
                    <a:p>
                      <a:pPr algn="ctr"/>
                      <a:r>
                        <a:rPr lang="es-CR" sz="2800" dirty="0"/>
                        <a:t>Envoltura</a:t>
                      </a:r>
                      <a:r>
                        <a:rPr lang="es-CR" sz="2800" baseline="0" dirty="0"/>
                        <a:t> usada por tratamiento: </a:t>
                      </a:r>
                      <a:r>
                        <a:rPr lang="es-CR" sz="2800" dirty="0"/>
                        <a:t>¢8</a:t>
                      </a:r>
                      <a:r>
                        <a:rPr lang="es-CR" sz="2800" baseline="0" dirty="0"/>
                        <a:t>00</a:t>
                      </a:r>
                      <a:endParaRPr lang="es-C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800" dirty="0"/>
                        <a:t>Préstamo</a:t>
                      </a:r>
                      <a:r>
                        <a:rPr lang="es-CR" sz="2800" baseline="0" dirty="0"/>
                        <a:t> </a:t>
                      </a:r>
                      <a:r>
                        <a:rPr lang="es-CR" sz="2800" dirty="0"/>
                        <a:t>¢</a:t>
                      </a:r>
                      <a:r>
                        <a:rPr lang="es-CR" sz="2800" baseline="0" dirty="0"/>
                        <a:t>200 000</a:t>
                      </a:r>
                      <a:endParaRPr lang="es-CR" sz="2800" dirty="0"/>
                    </a:p>
                    <a:p>
                      <a:pPr algn="ctr"/>
                      <a:endParaRPr lang="es-CR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3067297"/>
                  </a:ext>
                </a:extLst>
              </a:tr>
              <a:tr h="876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800" dirty="0"/>
                        <a:t>Plástico </a:t>
                      </a:r>
                      <a:r>
                        <a:rPr lang="es-CR" sz="2800" baseline="0" dirty="0"/>
                        <a:t>usado por tratamiento: </a:t>
                      </a:r>
                      <a:r>
                        <a:rPr lang="es-CR" sz="2800" dirty="0"/>
                        <a:t>¢100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800" dirty="0"/>
                        <a:t>Luz ¢30 </a:t>
                      </a:r>
                      <a:r>
                        <a:rPr lang="es-CR" sz="2800" baseline="0" dirty="0"/>
                        <a:t>000</a:t>
                      </a:r>
                      <a:endParaRPr lang="es-CR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265022"/>
                  </a:ext>
                </a:extLst>
              </a:tr>
              <a:tr h="759917">
                <a:tc>
                  <a:txBody>
                    <a:bodyPr/>
                    <a:lstStyle/>
                    <a:p>
                      <a:pPr algn="ctr"/>
                      <a:endParaRPr lang="es-C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2800" dirty="0"/>
                        <a:t>Alquiler</a:t>
                      </a:r>
                      <a:r>
                        <a:rPr lang="es-CR" sz="2800" baseline="0" dirty="0"/>
                        <a:t> </a:t>
                      </a:r>
                      <a:r>
                        <a:rPr lang="es-CR" sz="2800" dirty="0"/>
                        <a:t>¢</a:t>
                      </a:r>
                      <a:r>
                        <a:rPr lang="es-CR" sz="2800" baseline="0" dirty="0"/>
                        <a:t>200 000</a:t>
                      </a:r>
                      <a:endParaRPr lang="es-CR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8254925"/>
                  </a:ext>
                </a:extLst>
              </a:tr>
              <a:tr h="5025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R" sz="2800" b="1" kern="1200" dirty="0">
                          <a:solidFill>
                            <a:srgbClr val="F3993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TOTAL: ¢900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s-CR" sz="2800" b="1" kern="1200" dirty="0">
                          <a:solidFill>
                            <a:srgbClr val="F3993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TOTAL: ¢430 000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3713193"/>
                  </a:ext>
                </a:extLst>
              </a:tr>
            </a:tbl>
          </a:graphicData>
        </a:graphic>
      </p:graphicFrame>
      <p:pic>
        <p:nvPicPr>
          <p:cNvPr id="8" name="Imagen 7" descr="Imagen que contiene instrumento, estacionaria, lápiz&#10;&#10;Descripción generada automáticamente">
            <a:extLst>
              <a:ext uri="{FF2B5EF4-FFF2-40B4-BE49-F238E27FC236}">
                <a16:creationId xmlns:a16="http://schemas.microsoft.com/office/drawing/2014/main" id="{BFE603DC-0863-EE4C-8CBF-E4423B327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55" y="0"/>
            <a:ext cx="1237493" cy="14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313E64A4-297A-7D4E-B065-E2F34072D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01"/>
            <a:ext cx="5747657" cy="7940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361" y="1115603"/>
            <a:ext cx="10515600" cy="4160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R" sz="2800" b="1" dirty="0">
                <a:solidFill>
                  <a:srgbClr val="F399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2361" y="1167319"/>
            <a:ext cx="7821039" cy="4874707"/>
          </a:xfrm>
        </p:spPr>
        <p:txBody>
          <a:bodyPr/>
          <a:lstStyle/>
          <a:p>
            <a:pPr marL="0" indent="0">
              <a:buNone/>
            </a:pPr>
            <a:r>
              <a:rPr lang="es-CR" b="1" dirty="0">
                <a:solidFill>
                  <a:srgbClr val="F399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ANÁLISIS DEL CASO </a:t>
            </a:r>
          </a:p>
          <a:p>
            <a:pPr marL="0" indent="0">
              <a:buNone/>
            </a:pPr>
            <a:endParaRPr lang="es-CR" b="1" dirty="0"/>
          </a:p>
          <a:p>
            <a:pPr marL="0" indent="0">
              <a:buNone/>
            </a:pPr>
            <a:r>
              <a:rPr lang="es-CR" dirty="0"/>
              <a:t>Lo segundo es </a:t>
            </a:r>
            <a:r>
              <a:rPr lang="es-CR" b="1" dirty="0"/>
              <a:t>aplicar la fórmula</a:t>
            </a:r>
            <a:r>
              <a:rPr lang="es-CR" dirty="0"/>
              <a:t>: </a:t>
            </a:r>
          </a:p>
          <a:p>
            <a:pPr marL="0" indent="0">
              <a:buNone/>
            </a:pPr>
            <a:endParaRPr lang="es-CR" dirty="0"/>
          </a:p>
          <a:p>
            <a:endParaRPr lang="es-CR" dirty="0"/>
          </a:p>
          <a:p>
            <a:pPr marL="0" indent="0">
              <a:buNone/>
            </a:pPr>
            <a:endParaRPr lang="es-CR" dirty="0"/>
          </a:p>
          <a:p>
            <a:endParaRPr lang="es-CR" dirty="0"/>
          </a:p>
          <a:p>
            <a:pPr marL="0" indent="0">
              <a:buNone/>
            </a:pPr>
            <a:endParaRPr lang="es-C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19</a:t>
            </a:fld>
            <a:endParaRPr lang="es-CR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399472"/>
              </p:ext>
            </p:extLst>
          </p:nvPr>
        </p:nvGraphicFramePr>
        <p:xfrm>
          <a:off x="5197779" y="1845991"/>
          <a:ext cx="6825641" cy="807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856">
                  <a:extLst>
                    <a:ext uri="{9D8B030D-6E8A-4147-A177-3AD203B41FA5}">
                      <a16:colId xmlns:a16="http://schemas.microsoft.com/office/drawing/2014/main" val="1201280750"/>
                    </a:ext>
                  </a:extLst>
                </a:gridCol>
                <a:gridCol w="3840785">
                  <a:extLst>
                    <a:ext uri="{9D8B030D-6E8A-4147-A177-3AD203B41FA5}">
                      <a16:colId xmlns:a16="http://schemas.microsoft.com/office/drawing/2014/main" val="2825773446"/>
                    </a:ext>
                  </a:extLst>
                </a:gridCol>
              </a:tblGrid>
              <a:tr h="400939">
                <a:tc rowSpan="2">
                  <a:txBody>
                    <a:bodyPr/>
                    <a:lstStyle/>
                    <a:p>
                      <a:pPr algn="ctr"/>
                      <a:r>
                        <a:rPr lang="es-CR" dirty="0">
                          <a:solidFill>
                            <a:schemeClr val="tx1"/>
                          </a:solidFill>
                        </a:rPr>
                        <a:t>Punto de equilibrio: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>
                          <a:solidFill>
                            <a:schemeClr val="tx1"/>
                          </a:solidFill>
                        </a:rPr>
                        <a:t>Costos fijos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293991"/>
                  </a:ext>
                </a:extLst>
              </a:tr>
              <a:tr h="406356">
                <a:tc v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>
                          <a:solidFill>
                            <a:schemeClr val="tx1"/>
                          </a:solidFill>
                        </a:rPr>
                        <a:t>(Precio</a:t>
                      </a:r>
                      <a:r>
                        <a:rPr lang="es-CR" baseline="0" dirty="0">
                          <a:solidFill>
                            <a:schemeClr val="tx1"/>
                          </a:solidFill>
                        </a:rPr>
                        <a:t> de venta – costos variables)</a:t>
                      </a:r>
                      <a:endParaRPr lang="es-C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154957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42170"/>
              </p:ext>
            </p:extLst>
          </p:nvPr>
        </p:nvGraphicFramePr>
        <p:xfrm>
          <a:off x="2376250" y="3084035"/>
          <a:ext cx="6825641" cy="807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856">
                  <a:extLst>
                    <a:ext uri="{9D8B030D-6E8A-4147-A177-3AD203B41FA5}">
                      <a16:colId xmlns:a16="http://schemas.microsoft.com/office/drawing/2014/main" val="1201280750"/>
                    </a:ext>
                  </a:extLst>
                </a:gridCol>
                <a:gridCol w="3840785">
                  <a:extLst>
                    <a:ext uri="{9D8B030D-6E8A-4147-A177-3AD203B41FA5}">
                      <a16:colId xmlns:a16="http://schemas.microsoft.com/office/drawing/2014/main" val="2825773446"/>
                    </a:ext>
                  </a:extLst>
                </a:gridCol>
              </a:tblGrid>
              <a:tr h="400939">
                <a:tc rowSpan="2">
                  <a:txBody>
                    <a:bodyPr/>
                    <a:lstStyle/>
                    <a:p>
                      <a:pPr algn="ctr"/>
                      <a:r>
                        <a:rPr lang="es-CR" dirty="0">
                          <a:solidFill>
                            <a:schemeClr val="tx1"/>
                          </a:solidFill>
                        </a:rPr>
                        <a:t>Punto de equilibrio: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>
                          <a:solidFill>
                            <a:schemeClr val="tx1"/>
                          </a:solidFill>
                        </a:rPr>
                        <a:t>430 000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293991"/>
                  </a:ext>
                </a:extLst>
              </a:tr>
              <a:tr h="406356">
                <a:tc v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>
                          <a:solidFill>
                            <a:schemeClr val="tx1"/>
                          </a:solidFill>
                        </a:rPr>
                        <a:t>(25 000</a:t>
                      </a:r>
                      <a:r>
                        <a:rPr lang="es-CR" baseline="0" dirty="0">
                          <a:solidFill>
                            <a:schemeClr val="tx1"/>
                          </a:solidFill>
                        </a:rPr>
                        <a:t> – 900)</a:t>
                      </a:r>
                      <a:endParaRPr lang="es-C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154957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446095"/>
              </p:ext>
            </p:extLst>
          </p:nvPr>
        </p:nvGraphicFramePr>
        <p:xfrm>
          <a:off x="2398542" y="4195441"/>
          <a:ext cx="6825641" cy="807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856">
                  <a:extLst>
                    <a:ext uri="{9D8B030D-6E8A-4147-A177-3AD203B41FA5}">
                      <a16:colId xmlns:a16="http://schemas.microsoft.com/office/drawing/2014/main" val="1201280750"/>
                    </a:ext>
                  </a:extLst>
                </a:gridCol>
                <a:gridCol w="3840785">
                  <a:extLst>
                    <a:ext uri="{9D8B030D-6E8A-4147-A177-3AD203B41FA5}">
                      <a16:colId xmlns:a16="http://schemas.microsoft.com/office/drawing/2014/main" val="2825773446"/>
                    </a:ext>
                  </a:extLst>
                </a:gridCol>
              </a:tblGrid>
              <a:tr h="400939">
                <a:tc rowSpan="2">
                  <a:txBody>
                    <a:bodyPr/>
                    <a:lstStyle/>
                    <a:p>
                      <a:pPr algn="ctr"/>
                      <a:r>
                        <a:rPr lang="es-CR" dirty="0">
                          <a:solidFill>
                            <a:schemeClr val="tx1"/>
                          </a:solidFill>
                        </a:rPr>
                        <a:t>Punto de equilibrio: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>
                          <a:solidFill>
                            <a:schemeClr val="tx1"/>
                          </a:solidFill>
                        </a:rPr>
                        <a:t>430 000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293991"/>
                  </a:ext>
                </a:extLst>
              </a:tr>
              <a:tr h="406356">
                <a:tc v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dirty="0">
                          <a:solidFill>
                            <a:schemeClr val="tx1"/>
                          </a:solidFill>
                        </a:rPr>
                        <a:t>24 100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154957"/>
                  </a:ext>
                </a:extLst>
              </a:tr>
            </a:tbl>
          </a:graphicData>
        </a:graphic>
      </p:graphicFrame>
      <p:sp>
        <p:nvSpPr>
          <p:cNvPr id="11" name="Flecha curvada hacia la derecha 10"/>
          <p:cNvSpPr/>
          <p:nvPr/>
        </p:nvSpPr>
        <p:spPr>
          <a:xfrm>
            <a:off x="2116980" y="3431853"/>
            <a:ext cx="518539" cy="9219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407655"/>
              </p:ext>
            </p:extLst>
          </p:nvPr>
        </p:nvGraphicFramePr>
        <p:xfrm>
          <a:off x="4479786" y="5244944"/>
          <a:ext cx="4722105" cy="740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980">
                  <a:extLst>
                    <a:ext uri="{9D8B030D-6E8A-4147-A177-3AD203B41FA5}">
                      <a16:colId xmlns:a16="http://schemas.microsoft.com/office/drawing/2014/main" val="1201280750"/>
                    </a:ext>
                  </a:extLst>
                </a:gridCol>
                <a:gridCol w="2657125">
                  <a:extLst>
                    <a:ext uri="{9D8B030D-6E8A-4147-A177-3AD203B41FA5}">
                      <a16:colId xmlns:a16="http://schemas.microsoft.com/office/drawing/2014/main" val="2825773446"/>
                    </a:ext>
                  </a:extLst>
                </a:gridCol>
              </a:tblGrid>
              <a:tr h="740357">
                <a:tc>
                  <a:txBody>
                    <a:bodyPr/>
                    <a:lstStyle/>
                    <a:p>
                      <a:pPr algn="ctr"/>
                      <a:r>
                        <a:rPr lang="es-CR" dirty="0">
                          <a:solidFill>
                            <a:schemeClr val="tx1"/>
                          </a:solidFill>
                        </a:rPr>
                        <a:t>Punto de equilibrio: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R" dirty="0">
                          <a:solidFill>
                            <a:schemeClr val="tx1"/>
                          </a:solidFill>
                        </a:rPr>
                        <a:t>17,8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293991"/>
                  </a:ext>
                </a:extLst>
              </a:tr>
            </a:tbl>
          </a:graphicData>
        </a:graphic>
      </p:graphicFrame>
      <p:sp>
        <p:nvSpPr>
          <p:cNvPr id="13" name="Flecha curvada hacia la derecha 12"/>
          <p:cNvSpPr/>
          <p:nvPr/>
        </p:nvSpPr>
        <p:spPr>
          <a:xfrm>
            <a:off x="3248492" y="4811208"/>
            <a:ext cx="518539" cy="9219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schemeClr val="tx1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32361" y="996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2800" b="1" dirty="0">
                <a:solidFill>
                  <a:srgbClr val="3859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 de punto de equilibrio </a:t>
            </a:r>
            <a:endParaRPr lang="es-CR" sz="2800" b="1" dirty="0">
              <a:solidFill>
                <a:srgbClr val="F399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Imagen 14" descr="Imagen que contiene instrumento, estacionaria, lápiz&#10;&#10;Descripción generada automáticamente">
            <a:extLst>
              <a:ext uri="{FF2B5EF4-FFF2-40B4-BE49-F238E27FC236}">
                <a16:creationId xmlns:a16="http://schemas.microsoft.com/office/drawing/2014/main" id="{BFE603DC-0863-EE4C-8CBF-E4423B327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55" y="0"/>
            <a:ext cx="1237493" cy="14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2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860917"/>
            <a:ext cx="12192000" cy="2387600"/>
          </a:xfrm>
          <a:solidFill>
            <a:schemeClr val="bg1">
              <a:alpha val="58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R" sz="3600" b="1" dirty="0">
                <a:solidFill>
                  <a:srgbClr val="3859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PLANIFICACIÓN ESTRATÉGICA PARA EL ESTABLECIMIENTO DE UN CENTRO TERMAL, </a:t>
            </a:r>
            <a:r>
              <a:rPr lang="es-CR" sz="3600" b="1" i="1" dirty="0">
                <a:solidFill>
                  <a:srgbClr val="3859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</a:t>
            </a:r>
            <a:r>
              <a:rPr lang="es-CR" sz="3600" b="1" dirty="0">
                <a:solidFill>
                  <a:srgbClr val="3859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TALASO</a:t>
            </a:r>
          </a:p>
        </p:txBody>
      </p:sp>
    </p:spTree>
    <p:extLst>
      <p:ext uri="{BB962C8B-B14F-4D97-AF65-F5344CB8AC3E}">
        <p14:creationId xmlns:p14="http://schemas.microsoft.com/office/powerpoint/2010/main" val="514867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13E64A4-297A-7D4E-B065-E2F34072D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01"/>
            <a:ext cx="5747657" cy="79402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2361" y="1167319"/>
            <a:ext cx="11165733" cy="4874707"/>
          </a:xfrm>
        </p:spPr>
        <p:txBody>
          <a:bodyPr/>
          <a:lstStyle/>
          <a:p>
            <a:pPr marL="0" indent="0" algn="just">
              <a:buNone/>
            </a:pPr>
            <a:endParaRPr lang="es-CR" b="1" dirty="0"/>
          </a:p>
          <a:p>
            <a:pPr marL="0" indent="0">
              <a:buNone/>
            </a:pPr>
            <a:r>
              <a:rPr lang="es-CR" b="1" dirty="0">
                <a:solidFill>
                  <a:srgbClr val="F399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INTERPRETACIÓN DEL CASO</a:t>
            </a:r>
          </a:p>
          <a:p>
            <a:pPr marL="0" indent="0" algn="just">
              <a:buNone/>
            </a:pPr>
            <a:endParaRPr lang="es-CR" b="1" dirty="0"/>
          </a:p>
          <a:p>
            <a:pPr marL="0" indent="0" algn="just">
              <a:buNone/>
            </a:pPr>
            <a:r>
              <a:rPr lang="es-CR" dirty="0"/>
              <a:t>Acorde con el resultado obtenido, en donde el punto de equilibrio es </a:t>
            </a:r>
            <a:r>
              <a:rPr lang="es-CR" b="1" dirty="0"/>
              <a:t>17,8,</a:t>
            </a:r>
            <a:r>
              <a:rPr lang="es-CR" dirty="0"/>
              <a:t> en este momento debe analizarse que, al tratarse de un servicio que se le vende a </a:t>
            </a:r>
            <a:r>
              <a:rPr lang="es-CR" b="1" dirty="0"/>
              <a:t>personas</a:t>
            </a:r>
            <a:r>
              <a:rPr lang="es-CR" dirty="0"/>
              <a:t>, siempre debe redondearse hacia arriba, hacia una cifra </a:t>
            </a:r>
            <a:r>
              <a:rPr lang="es-CR" b="1" dirty="0"/>
              <a:t>completa</a:t>
            </a:r>
            <a:r>
              <a:rPr lang="es-CR" dirty="0"/>
              <a:t>.</a:t>
            </a:r>
          </a:p>
          <a:p>
            <a:pPr marL="0" indent="0" algn="just">
              <a:buNone/>
            </a:pPr>
            <a:r>
              <a:rPr lang="es-CR" dirty="0"/>
              <a:t>Por lo tanto, se concluye que se deben vender como mínimo </a:t>
            </a:r>
            <a:r>
              <a:rPr lang="es-CR" b="1" dirty="0"/>
              <a:t>18 servicios </a:t>
            </a:r>
            <a:r>
              <a:rPr lang="es-CR" dirty="0"/>
              <a:t>de </a:t>
            </a:r>
            <a:r>
              <a:rPr lang="es-CR" i="1" dirty="0"/>
              <a:t>envolturas de arcilla </a:t>
            </a:r>
            <a:r>
              <a:rPr lang="es-CR" dirty="0"/>
              <a:t>para lograr generar una ganancia mínima necesaria para poder cumplir la meta de pagar de ahí los servicios de </a:t>
            </a:r>
            <a:r>
              <a:rPr lang="es-CR" b="1" dirty="0"/>
              <a:t>alquiler</a:t>
            </a:r>
            <a:r>
              <a:rPr lang="es-CR" dirty="0"/>
              <a:t>, </a:t>
            </a:r>
            <a:r>
              <a:rPr lang="es-CR" b="1" dirty="0"/>
              <a:t>luz</a:t>
            </a:r>
            <a:r>
              <a:rPr lang="es-CR" dirty="0"/>
              <a:t> y </a:t>
            </a:r>
            <a:r>
              <a:rPr lang="es-CR" b="1" dirty="0"/>
              <a:t>préstamo</a:t>
            </a:r>
            <a:r>
              <a:rPr lang="es-CR" dirty="0"/>
              <a:t>.</a:t>
            </a:r>
          </a:p>
          <a:p>
            <a:pPr marL="0" indent="0" algn="just">
              <a:buNone/>
            </a:pPr>
            <a:endParaRPr lang="es-CR" dirty="0"/>
          </a:p>
          <a:p>
            <a:pPr algn="just"/>
            <a:endParaRPr lang="es-CR" dirty="0"/>
          </a:p>
          <a:p>
            <a:pPr marL="0" indent="0" algn="just">
              <a:buNone/>
            </a:pPr>
            <a:endParaRPr lang="es-CR" dirty="0"/>
          </a:p>
          <a:p>
            <a:pPr algn="just"/>
            <a:endParaRPr lang="es-CR" dirty="0"/>
          </a:p>
          <a:p>
            <a:pPr marL="0" indent="0" algn="just">
              <a:buNone/>
            </a:pPr>
            <a:endParaRPr lang="es-C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20</a:t>
            </a:fld>
            <a:endParaRPr lang="es-C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32361" y="1902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2800" b="1" dirty="0">
                <a:solidFill>
                  <a:srgbClr val="3859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 de punto de equilibrio </a:t>
            </a:r>
            <a:endParaRPr lang="es-CR" sz="2800" b="1" dirty="0">
              <a:solidFill>
                <a:srgbClr val="F3993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n 6" descr="Imagen que contiene instrumento, estacionaria, lápiz&#10;&#10;Descripción generada automáticamente">
            <a:extLst>
              <a:ext uri="{FF2B5EF4-FFF2-40B4-BE49-F238E27FC236}">
                <a16:creationId xmlns:a16="http://schemas.microsoft.com/office/drawing/2014/main" id="{BFE603DC-0863-EE4C-8CBF-E4423B327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55" y="0"/>
            <a:ext cx="1237493" cy="14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8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13E64A4-297A-7D4E-B065-E2F34072D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01"/>
            <a:ext cx="5747657" cy="7940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600" b="1" dirty="0">
                <a:solidFill>
                  <a:srgbClr val="3859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Referencias (semana 4)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0721" y="1825625"/>
            <a:ext cx="11552663" cy="4351338"/>
          </a:xfrm>
        </p:spPr>
        <p:txBody>
          <a:bodyPr>
            <a:normAutofit fontScale="92500" lnSpcReduction="1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s-CR" dirty="0"/>
              <a:t>Cámara de Comercio de Costa Rica (2016). Guía básica para abrir un negocio en Costa Rica. Recuperado desde </a:t>
            </a:r>
            <a:r>
              <a:rPr lang="es-CR" u="sng" dirty="0">
                <a:hlinkClick r:id="rId3"/>
              </a:rPr>
              <a:t>http://camara-comercio.com/wp-content/uploads/2016/05/Gui%CC%81a-Ba%CC%81sica-para-Abrir-una-Empresa-en-CR.pdf</a:t>
            </a:r>
            <a:endParaRPr lang="es-CR" u="sng" dirty="0"/>
          </a:p>
          <a:p>
            <a:pPr marL="514350" indent="-514350" algn="just">
              <a:buFont typeface="+mj-lt"/>
              <a:buAutoNum type="arabicPeriod"/>
            </a:pPr>
            <a:r>
              <a:rPr lang="es-CR" dirty="0"/>
              <a:t>El contador Es (2018). La caja chica: definición y uso en contabilidad. Recuperado desde </a:t>
            </a:r>
            <a:r>
              <a:rPr lang="es-CR" dirty="0">
                <a:hlinkClick r:id="rId4"/>
              </a:rPr>
              <a:t>https://www.youtube.com/watch?v=xO8RSjpEtcI</a:t>
            </a:r>
            <a:endParaRPr lang="es-CR" dirty="0"/>
          </a:p>
          <a:p>
            <a:pPr marL="514350" indent="-514350" algn="just">
              <a:buFont typeface="+mj-lt"/>
              <a:buAutoNum type="arabicPeriod"/>
            </a:pPr>
            <a:r>
              <a:rPr lang="es-CR" dirty="0"/>
              <a:t>Global </a:t>
            </a:r>
            <a:r>
              <a:rPr lang="es-CR" dirty="0" err="1"/>
              <a:t>Wellness</a:t>
            </a:r>
            <a:r>
              <a:rPr lang="es-CR" dirty="0"/>
              <a:t> </a:t>
            </a:r>
            <a:r>
              <a:rPr lang="es-CR" dirty="0" err="1"/>
              <a:t>Institute</a:t>
            </a:r>
            <a:r>
              <a:rPr lang="es-CR" dirty="0"/>
              <a:t>. (2018). Global </a:t>
            </a:r>
            <a:r>
              <a:rPr lang="es-CR" dirty="0" err="1"/>
              <a:t>Wellness</a:t>
            </a:r>
            <a:r>
              <a:rPr lang="es-CR" dirty="0"/>
              <a:t> </a:t>
            </a:r>
            <a:r>
              <a:rPr lang="es-CR" dirty="0" err="1"/>
              <a:t>Economy</a:t>
            </a:r>
            <a:r>
              <a:rPr lang="es-CR" dirty="0"/>
              <a:t> Monitor. Recuperado desde </a:t>
            </a:r>
            <a:r>
              <a:rPr lang="es-CR" dirty="0">
                <a:hlinkClick r:id="rId5"/>
              </a:rPr>
              <a:t>https://globalwellnessinstitute.org/wp-content/uploads/2018/10/Research2018_v5FINALExecutiveSummary_webREVISED.pdf</a:t>
            </a:r>
            <a:endParaRPr lang="es-CR" dirty="0"/>
          </a:p>
          <a:p>
            <a:pPr marL="514350" indent="-514350" algn="just">
              <a:buFont typeface="+mj-lt"/>
              <a:buAutoNum type="arabicPeriod"/>
            </a:pPr>
            <a:r>
              <a:rPr lang="es-GT" dirty="0"/>
              <a:t>Jiménez, L. (2019). </a:t>
            </a:r>
            <a:r>
              <a:rPr lang="es-GT" i="1" dirty="0"/>
              <a:t>Dirección y comercialización</a:t>
            </a:r>
            <a:r>
              <a:rPr lang="es-GT" dirty="0"/>
              <a:t>. Ediciones </a:t>
            </a:r>
            <a:r>
              <a:rPr lang="es-CR" dirty="0"/>
              <a:t>Paraninfo S.A. España. Madrid. 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21</a:t>
            </a:fld>
            <a:endParaRPr lang="es-CR"/>
          </a:p>
        </p:txBody>
      </p:sp>
      <p:pic>
        <p:nvPicPr>
          <p:cNvPr id="6" name="Imagen 5" descr="Imagen que contiene instrumento, estacionaria, lápiz&#10;&#10;Descripción generada automáticamente">
            <a:extLst>
              <a:ext uri="{FF2B5EF4-FFF2-40B4-BE49-F238E27FC236}">
                <a16:creationId xmlns:a16="http://schemas.microsoft.com/office/drawing/2014/main" id="{BFE603DC-0863-EE4C-8CBF-E4423B3276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251" y="0"/>
            <a:ext cx="1569097" cy="18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13E64A4-297A-7D4E-B065-E2F34072DB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01"/>
            <a:ext cx="5747657" cy="7940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600" b="1" dirty="0">
                <a:solidFill>
                  <a:srgbClr val="3859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Referencias (semana 4)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0721" y="1825625"/>
            <a:ext cx="11552663" cy="4351338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 startAt="5"/>
            </a:pPr>
            <a:r>
              <a:rPr lang="es-CR" dirty="0"/>
              <a:t>Jordán, R. (</a:t>
            </a:r>
            <a:r>
              <a:rPr lang="es-CR" dirty="0" err="1"/>
              <a:t>s.f</a:t>
            </a:r>
            <a:r>
              <a:rPr lang="es-CR" dirty="0"/>
              <a:t>). Servicio al cliente. Tipología y como abordarlos. Recuperado desde </a:t>
            </a:r>
            <a:r>
              <a:rPr lang="es-CR" dirty="0">
                <a:hlinkClick r:id="rId4"/>
              </a:rPr>
              <a:t>http://www.biamericas.com/presentaciones/2012/atencionAlCliente/tipologias-de-clientes-y-como-abordarlos.pdf</a:t>
            </a:r>
            <a:endParaRPr lang="es-CR" dirty="0"/>
          </a:p>
          <a:p>
            <a:pPr marL="514350" lvl="0" indent="-514350" algn="just">
              <a:buFont typeface="+mj-lt"/>
              <a:buAutoNum type="arabicPeriod" startAt="5"/>
            </a:pPr>
            <a:r>
              <a:rPr lang="es-CR" dirty="0"/>
              <a:t>Ministerio de Economía, Industria y Comercio (MEIC) y Organización   Internacional del Trabajo (OIT). (2019). </a:t>
            </a:r>
            <a:r>
              <a:rPr lang="es-CR" i="1" dirty="0"/>
              <a:t>Manual   para las personas emprendedoras en Costa Rica</a:t>
            </a:r>
            <a:r>
              <a:rPr lang="es-CR" dirty="0"/>
              <a:t>. Recuperado desde </a:t>
            </a:r>
            <a:r>
              <a:rPr lang="es-CR" u="sng" dirty="0">
                <a:hlinkClick r:id="rId5"/>
              </a:rPr>
              <a:t>https://www.meic.go.cr/meic/documentos/08k2mt84w/Manual_PersonasEmprendedorasCR300519.pdf</a:t>
            </a:r>
            <a:endParaRPr lang="es-CR" u="sng" dirty="0"/>
          </a:p>
          <a:p>
            <a:pPr marL="514350" lvl="0" indent="-514350" algn="just">
              <a:buFont typeface="+mj-lt"/>
              <a:buAutoNum type="arabicPeriod" startAt="5"/>
            </a:pPr>
            <a:r>
              <a:rPr lang="es-CR" dirty="0"/>
              <a:t>MINAE y SINAC (</a:t>
            </a:r>
            <a:r>
              <a:rPr lang="es-CR" dirty="0" err="1"/>
              <a:t>s.f</a:t>
            </a:r>
            <a:r>
              <a:rPr lang="es-CR" dirty="0"/>
              <a:t>). </a:t>
            </a:r>
            <a:r>
              <a:rPr lang="es-CR" i="1" dirty="0"/>
              <a:t>Principios básicos de mercadeo</a:t>
            </a:r>
            <a:r>
              <a:rPr lang="es-CR" dirty="0"/>
              <a:t>. Recuperado desde </a:t>
            </a:r>
            <a:r>
              <a:rPr lang="es-CR" dirty="0">
                <a:hlinkClick r:id="rId6"/>
              </a:rPr>
              <a:t>http://www.sinac.go.cr/ES/transprncia/Planificacin%20y%20Gestin%20BID/Capacitaciones%20del%20Proyecto/Cuaderno%20Principios%20B%C3%A1sicos%20de%20Mercadeo.pdf</a:t>
            </a:r>
            <a:endParaRPr lang="es-CR" dirty="0"/>
          </a:p>
          <a:p>
            <a:pPr marL="514350" indent="-514350" algn="just">
              <a:buFont typeface="+mj-lt"/>
              <a:buAutoNum type="arabicPeriod" startAt="5"/>
            </a:pPr>
            <a:r>
              <a:rPr lang="es-ES" dirty="0" err="1"/>
              <a:t>Requeno</a:t>
            </a:r>
            <a:r>
              <a:rPr lang="es-ES" dirty="0"/>
              <a:t>, L. y Quesada, G. (</a:t>
            </a:r>
            <a:r>
              <a:rPr lang="es-ES" dirty="0" err="1"/>
              <a:t>s.f</a:t>
            </a:r>
            <a:r>
              <a:rPr lang="es-ES" dirty="0"/>
              <a:t>). Turismo de bienestar como diferenciador del producto turístico en Costa Rica: una aproximación inicial. Recuperado desde </a:t>
            </a:r>
            <a:r>
              <a:rPr lang="es-CR" dirty="0">
                <a:hlinkClick r:id="rId7"/>
              </a:rPr>
              <a:t>https://es.scribd.com/document/472060488/BIENESTAR-COMO-DIFERENCIADOR-DEL-PRODUCTO-TURISTICO-pdf</a:t>
            </a:r>
            <a:endParaRPr lang="es-CR" dirty="0"/>
          </a:p>
          <a:p>
            <a:pPr marL="514350" lvl="0" indent="-514350" algn="just">
              <a:buFont typeface="+mj-lt"/>
              <a:buAutoNum type="arabicPeriod" startAt="5"/>
            </a:pPr>
            <a:r>
              <a:rPr lang="es-CR" dirty="0"/>
              <a:t>Universidad Rey Juan Carlos (</a:t>
            </a:r>
            <a:r>
              <a:rPr lang="es-CR" dirty="0" err="1"/>
              <a:t>s.f</a:t>
            </a:r>
            <a:r>
              <a:rPr lang="es-CR" dirty="0"/>
              <a:t>). </a:t>
            </a:r>
            <a:r>
              <a:rPr lang="es-CR" i="1" dirty="0"/>
              <a:t>Fundamentos de la publicidad. </a:t>
            </a:r>
            <a:r>
              <a:rPr lang="es-CR" dirty="0"/>
              <a:t>Recuperado desde </a:t>
            </a:r>
            <a:r>
              <a:rPr lang="es-CR" dirty="0">
                <a:hlinkClick r:id="rId8"/>
              </a:rPr>
              <a:t>http://www.albertodeduran.es/wp-content/uploads/2014/08/1x05-Fundamentos-de-la-publicidad.pdf</a:t>
            </a:r>
            <a:endParaRPr lang="es-C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22</a:t>
            </a:fld>
            <a:endParaRPr lang="es-CR" dirty="0"/>
          </a:p>
        </p:txBody>
      </p:sp>
      <p:pic>
        <p:nvPicPr>
          <p:cNvPr id="6" name="Imagen 5" descr="Imagen que contiene instrumento, estacionaria, lápiz&#10;&#10;Descripción generada automáticamente">
            <a:extLst>
              <a:ext uri="{FF2B5EF4-FFF2-40B4-BE49-F238E27FC236}">
                <a16:creationId xmlns:a16="http://schemas.microsoft.com/office/drawing/2014/main" id="{BFE603DC-0863-EE4C-8CBF-E4423B3276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251" y="0"/>
            <a:ext cx="1569097" cy="18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860917"/>
            <a:ext cx="12192000" cy="2387600"/>
          </a:xfrm>
          <a:solidFill>
            <a:schemeClr val="bg1">
              <a:alpha val="58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R" sz="4400" b="1" dirty="0">
                <a:solidFill>
                  <a:srgbClr val="3859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PLANIFICACIÓN FINANCIERA</a:t>
            </a:r>
          </a:p>
        </p:txBody>
      </p:sp>
      <p:sp>
        <p:nvSpPr>
          <p:cNvPr id="3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pPr algn="l"/>
            <a:r>
              <a:rPr lang="es-CR" dirty="0"/>
              <a:t>Imagen tomada de </a:t>
            </a:r>
            <a:r>
              <a:rPr lang="es-CR" i="1" dirty="0" err="1"/>
              <a:t>Freepik</a:t>
            </a:r>
            <a:r>
              <a:rPr lang="es-C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168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305049"/>
            <a:ext cx="12192000" cy="1657351"/>
          </a:xfrm>
          <a:solidFill>
            <a:schemeClr val="bg1">
              <a:alpha val="58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CR" sz="4000" b="1" dirty="0">
                <a:solidFill>
                  <a:srgbClr val="3859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 III. Caja chica</a:t>
            </a:r>
            <a:br>
              <a:rPr lang="es-CR" sz="4000" b="1" dirty="0">
                <a:solidFill>
                  <a:srgbClr val="3859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R" sz="4000" b="1" dirty="0">
              <a:solidFill>
                <a:srgbClr val="3859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4</a:t>
            </a:fld>
            <a:endParaRPr lang="es-CR"/>
          </a:p>
        </p:txBody>
      </p:sp>
      <p:sp>
        <p:nvSpPr>
          <p:cNvPr id="7" name="Marcador de pie de página 3"/>
          <p:cNvSpPr txBox="1">
            <a:spLocks/>
          </p:cNvSpPr>
          <p:nvPr/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dirty="0"/>
              <a:t>Imagen tomada de </a:t>
            </a:r>
            <a:r>
              <a:rPr lang="es-CR" i="1" dirty="0" err="1"/>
              <a:t>Freepik</a:t>
            </a:r>
            <a:r>
              <a:rPr lang="es-C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67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13E64A4-297A-7D4E-B065-E2F34072D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01"/>
            <a:ext cx="5747657" cy="7940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es-CR" sz="2800" b="1" dirty="0">
                <a:solidFill>
                  <a:srgbClr val="F399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8562" y="1633541"/>
            <a:ext cx="11361906" cy="454342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dirty="0"/>
              <a:t>Como ya se mencionó, la </a:t>
            </a:r>
            <a:r>
              <a:rPr lang="es-ES" b="1" dirty="0"/>
              <a:t>caja chica</a:t>
            </a:r>
            <a:r>
              <a:rPr lang="es-ES" dirty="0"/>
              <a:t> es una cantidad pequeña de fondos en dinero en efectivo, la cual se usa para gastos en aquellas situaciones que surgen en el </a:t>
            </a:r>
            <a:r>
              <a:rPr lang="es-ES" i="1" dirty="0"/>
              <a:t>día a día</a:t>
            </a:r>
            <a:r>
              <a:rPr lang="es-ES" dirty="0"/>
              <a:t>.</a:t>
            </a:r>
          </a:p>
          <a:p>
            <a:pPr marL="0" indent="0" algn="just">
              <a:buNone/>
            </a:pPr>
            <a:r>
              <a:rPr lang="es-ES" dirty="0"/>
              <a:t>La caja chica es un </a:t>
            </a:r>
            <a:r>
              <a:rPr lang="es-ES" b="1" dirty="0"/>
              <a:t>fondo fijo </a:t>
            </a:r>
            <a:r>
              <a:rPr lang="es-ES" dirty="0"/>
              <a:t>de dinero útil para realizar pagos pequeños y cumplir con el control interno de efectivo.</a:t>
            </a:r>
          </a:p>
          <a:p>
            <a:pPr marL="0" indent="0" algn="just">
              <a:buNone/>
            </a:pPr>
            <a:r>
              <a:rPr lang="es-ES" dirty="0"/>
              <a:t>Por ejemplo, la caja chica se utiliza para dar “vueltos” a la clientela, comprar papel o tinta de emergencia, pagar un servicio de transporte que se requiera en el momento, pagos de fotocopias requeridas, entre otros.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b="1" dirty="0"/>
              <a:t>NOTA</a:t>
            </a:r>
            <a:r>
              <a:rPr lang="es-ES" dirty="0"/>
              <a:t>: pueden existir diferentes tipos y formas de manejo de caja chica; en este caso, solamente se estudiarán los aspectos generales y básicos de este proceso.</a:t>
            </a:r>
            <a:endParaRPr lang="es-C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R" dirty="0"/>
              <a:t>Fuente: MEIC y OIT (2019).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5</a:t>
            </a:fld>
            <a:endParaRPr lang="es-CR"/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FA97A661-901E-7548-80E2-533D3C2BF79C}"/>
              </a:ext>
            </a:extLst>
          </p:cNvPr>
          <p:cNvCxnSpPr>
            <a:cxnSpLocks/>
          </p:cNvCxnSpPr>
          <p:nvPr/>
        </p:nvCxnSpPr>
        <p:spPr>
          <a:xfrm>
            <a:off x="0" y="1350170"/>
            <a:ext cx="4286992" cy="0"/>
          </a:xfrm>
          <a:prstGeom prst="line">
            <a:avLst/>
          </a:prstGeom>
          <a:ln w="57150">
            <a:solidFill>
              <a:srgbClr val="F39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Imagen que contiene instrumento, estacionaria, lápiz&#10;&#10;Descripción generada automáticamente">
            <a:extLst>
              <a:ext uri="{FF2B5EF4-FFF2-40B4-BE49-F238E27FC236}">
                <a16:creationId xmlns:a16="http://schemas.microsoft.com/office/drawing/2014/main" id="{BFE603DC-0863-EE4C-8CBF-E4423B327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55" y="0"/>
            <a:ext cx="1237493" cy="14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13E64A4-297A-7D4E-B065-E2F34072D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01"/>
            <a:ext cx="5747657" cy="7940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55795"/>
            <a:ext cx="10515600" cy="93027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es-CR" sz="2800" b="1" dirty="0">
                <a:solidFill>
                  <a:srgbClr val="F399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Requisitos para el manejo de caja chica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850" y="1600200"/>
            <a:ext cx="11391900" cy="457676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R" dirty="0"/>
              <a:t>Idealmente, debe ser manipulada por una sola persona; normalmente, son manejadas por la figura de la persona recepcionista. Sin embargo, dependiendo de los turnos de trabajo, esta puede llegar a ser manipulada por varias personas, según el turno. En este caso, la persona que termina su turno y cede la caja chica a otra, debe realizar un </a:t>
            </a:r>
            <a:r>
              <a:rPr lang="es-CR" b="1" dirty="0"/>
              <a:t>arqueo de caja</a:t>
            </a:r>
            <a:r>
              <a:rPr lang="es-CR" dirty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R" dirty="0"/>
              <a:t>El monto de la caja chica debe ser siempre fijo.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R" dirty="0"/>
              <a:t>Las personas contadoras pueden y deben realizar arqueos sorpresivos; de esta manera, cada persona debe asegurarse de tener todo en orden.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R" dirty="0"/>
              <a:t>La caja chica no se debe utilizar para pagar cheques o gastos que no sean necesarios con urgencia.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R" dirty="0"/>
              <a:t>Se deben cancelar los comprobantes en el momento de ser reintegrados.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6</a:t>
            </a:fld>
            <a:endParaRPr lang="es-CR"/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FA97A661-901E-7548-80E2-533D3C2BF79C}"/>
              </a:ext>
            </a:extLst>
          </p:cNvPr>
          <p:cNvCxnSpPr>
            <a:cxnSpLocks/>
          </p:cNvCxnSpPr>
          <p:nvPr/>
        </p:nvCxnSpPr>
        <p:spPr>
          <a:xfrm>
            <a:off x="0" y="1350170"/>
            <a:ext cx="8500188" cy="12099"/>
          </a:xfrm>
          <a:prstGeom prst="line">
            <a:avLst/>
          </a:prstGeom>
          <a:ln w="57150">
            <a:solidFill>
              <a:srgbClr val="F39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Imagen que contiene instrumento, estacionaria, lápiz&#10;&#10;Descripción generada automáticamente">
            <a:extLst>
              <a:ext uri="{FF2B5EF4-FFF2-40B4-BE49-F238E27FC236}">
                <a16:creationId xmlns:a16="http://schemas.microsoft.com/office/drawing/2014/main" id="{BFE603DC-0863-EE4C-8CBF-E4423B327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55" y="0"/>
            <a:ext cx="1237493" cy="14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13E64A4-297A-7D4E-B065-E2F34072D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01"/>
            <a:ext cx="5747657" cy="7940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7128"/>
            <a:ext cx="10515600" cy="10064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R" sz="2800" b="1" dirty="0">
                <a:solidFill>
                  <a:srgbClr val="F399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Documentos de la caja chica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R" dirty="0"/>
              <a:t>Además del efectivo propiamente dicho, en la caja chica también pueden existir otro tipo de documentos, como lo son:</a:t>
            </a:r>
          </a:p>
          <a:p>
            <a:pPr marL="0" indent="0" algn="just">
              <a:buNone/>
            </a:pPr>
            <a:endParaRPr lang="es-CR" dirty="0"/>
          </a:p>
          <a:p>
            <a:pPr algn="just"/>
            <a:r>
              <a:rPr lang="es-CR" b="1" dirty="0"/>
              <a:t>Vale de caja chica</a:t>
            </a:r>
            <a:r>
              <a:rPr lang="es-CR" dirty="0"/>
              <a:t>: se utiliza como comprobante de pago de pasajes o viaje en medios de transporte, previa autorización.</a:t>
            </a:r>
          </a:p>
          <a:p>
            <a:pPr marL="0" indent="0" algn="just">
              <a:buNone/>
            </a:pPr>
            <a:endParaRPr lang="es-CR" dirty="0"/>
          </a:p>
          <a:p>
            <a:pPr algn="just"/>
            <a:r>
              <a:rPr lang="es-CR" b="1" dirty="0"/>
              <a:t>Vale provisional de caja chica</a:t>
            </a:r>
            <a:r>
              <a:rPr lang="es-CR" dirty="0"/>
              <a:t>: documento que permite adelantar dinero para la compra de un bien o servicio de bajo costo y de uso inmediato. Normalmente, este dinero que sale de la caja chica debe reponerse en un período de 24 horas.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7</a:t>
            </a:fld>
            <a:endParaRPr lang="es-CR"/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FA97A661-901E-7548-80E2-533D3C2BF79C}"/>
              </a:ext>
            </a:extLst>
          </p:cNvPr>
          <p:cNvCxnSpPr>
            <a:cxnSpLocks/>
          </p:cNvCxnSpPr>
          <p:nvPr/>
        </p:nvCxnSpPr>
        <p:spPr>
          <a:xfrm>
            <a:off x="0" y="1350170"/>
            <a:ext cx="6096000" cy="0"/>
          </a:xfrm>
          <a:prstGeom prst="line">
            <a:avLst/>
          </a:prstGeom>
          <a:ln w="57150">
            <a:solidFill>
              <a:srgbClr val="F39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Imagen que contiene instrumento, estacionaria, lápiz&#10;&#10;Descripción generada automáticamente">
            <a:extLst>
              <a:ext uri="{FF2B5EF4-FFF2-40B4-BE49-F238E27FC236}">
                <a16:creationId xmlns:a16="http://schemas.microsoft.com/office/drawing/2014/main" id="{BFE603DC-0863-EE4C-8CBF-E4423B327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55" y="0"/>
            <a:ext cx="1237493" cy="14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13E64A4-297A-7D4E-B065-E2F34072D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01"/>
            <a:ext cx="5747657" cy="7940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0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es-CR" sz="2800" b="1" dirty="0">
                <a:solidFill>
                  <a:srgbClr val="F399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Reintegro de caja chica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03958"/>
          </a:xfrm>
        </p:spPr>
        <p:txBody>
          <a:bodyPr/>
          <a:lstStyle/>
          <a:p>
            <a:pPr marL="0" indent="0" algn="just">
              <a:buNone/>
            </a:pPr>
            <a:r>
              <a:rPr lang="es-CR" dirty="0"/>
              <a:t>Es la </a:t>
            </a:r>
            <a:r>
              <a:rPr lang="es-CR" b="1" dirty="0"/>
              <a:t>devolución de dineros </a:t>
            </a:r>
            <a:r>
              <a:rPr lang="es-CR" dirty="0"/>
              <a:t>que se tomaron de caja chica. El proceso de reintegro es un proceso de liquidación que se realiza ante las personas contables encargadas.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8</a:t>
            </a:fld>
            <a:endParaRPr lang="es-C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3046717"/>
            <a:ext cx="10515600" cy="953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2800" b="1">
                <a:solidFill>
                  <a:srgbClr val="F399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CR" dirty="0"/>
              <a:t>Arqueo de caja chica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838200" y="4256881"/>
            <a:ext cx="10515600" cy="1169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R" dirty="0"/>
              <a:t>Es el </a:t>
            </a:r>
            <a:r>
              <a:rPr lang="es-CR" b="1" dirty="0"/>
              <a:t>control</a:t>
            </a:r>
            <a:r>
              <a:rPr lang="es-CR" dirty="0"/>
              <a:t> que se realiza a la caja chica, para verificar que los fondos sean los correctos.</a:t>
            </a:r>
          </a:p>
        </p:txBody>
      </p:sp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id="{FA97A661-901E-7548-80E2-533D3C2BF79C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0" y="1350170"/>
            <a:ext cx="6096000" cy="0"/>
          </a:xfrm>
          <a:prstGeom prst="line">
            <a:avLst/>
          </a:prstGeom>
          <a:ln w="57150">
            <a:solidFill>
              <a:srgbClr val="F39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FA97A661-901E-7548-80E2-533D3C2BF79C}"/>
              </a:ext>
            </a:extLst>
          </p:cNvPr>
          <p:cNvCxnSpPr>
            <a:cxnSpLocks/>
          </p:cNvCxnSpPr>
          <p:nvPr/>
        </p:nvCxnSpPr>
        <p:spPr>
          <a:xfrm>
            <a:off x="0" y="3998120"/>
            <a:ext cx="4286992" cy="0"/>
          </a:xfrm>
          <a:prstGeom prst="line">
            <a:avLst/>
          </a:prstGeom>
          <a:ln w="57150">
            <a:solidFill>
              <a:srgbClr val="F39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6">
            <a:extLst>
              <a:ext uri="{FF2B5EF4-FFF2-40B4-BE49-F238E27FC236}">
                <a16:creationId xmlns:a16="http://schemas.microsoft.com/office/drawing/2014/main" id="{FA97A661-901E-7548-80E2-533D3C2BF79C}"/>
              </a:ext>
            </a:extLst>
          </p:cNvPr>
          <p:cNvCxnSpPr>
            <a:cxnSpLocks/>
          </p:cNvCxnSpPr>
          <p:nvPr/>
        </p:nvCxnSpPr>
        <p:spPr>
          <a:xfrm>
            <a:off x="0" y="3995740"/>
            <a:ext cx="6096000" cy="0"/>
          </a:xfrm>
          <a:prstGeom prst="line">
            <a:avLst/>
          </a:prstGeom>
          <a:ln w="57150">
            <a:solidFill>
              <a:srgbClr val="F39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Imagen que contiene instrumento, estacionaria, lápiz&#10;&#10;Descripción generada automáticamente">
            <a:extLst>
              <a:ext uri="{FF2B5EF4-FFF2-40B4-BE49-F238E27FC236}">
                <a16:creationId xmlns:a16="http://schemas.microsoft.com/office/drawing/2014/main" id="{BFE603DC-0863-EE4C-8CBF-E4423B327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55" y="0"/>
            <a:ext cx="1237493" cy="14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13E64A4-297A-7D4E-B065-E2F34072D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01"/>
            <a:ext cx="5747657" cy="7940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191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R" sz="3600" b="1" dirty="0">
                <a:solidFill>
                  <a:srgbClr val="3859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 de caja chica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4191" y="184785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R" b="1" dirty="0">
                <a:solidFill>
                  <a:srgbClr val="F399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 FICTICIO</a:t>
            </a:r>
          </a:p>
          <a:p>
            <a:pPr marL="0" indent="0" algn="just">
              <a:buNone/>
            </a:pPr>
            <a:r>
              <a:rPr lang="es-CR" dirty="0"/>
              <a:t>El centro </a:t>
            </a:r>
            <a:r>
              <a:rPr lang="es-CR" dirty="0" err="1"/>
              <a:t>talaso</a:t>
            </a:r>
            <a:r>
              <a:rPr lang="es-CR" dirty="0"/>
              <a:t> “</a:t>
            </a:r>
            <a:r>
              <a:rPr lang="es-CR" i="1" dirty="0"/>
              <a:t>Costa Rica, pura vida</a:t>
            </a:r>
            <a:r>
              <a:rPr lang="es-CR" dirty="0"/>
              <a:t>” maneja un fondo de caja de </a:t>
            </a:r>
            <a:r>
              <a:rPr lang="es-CR" b="1" dirty="0"/>
              <a:t>¢100 000</a:t>
            </a:r>
            <a:r>
              <a:rPr lang="es-CR" dirty="0"/>
              <a:t>. Esta caja es manejada por la persona recepcionista llamada “</a:t>
            </a:r>
            <a:r>
              <a:rPr lang="es-CR" i="1" dirty="0"/>
              <a:t>Lucía</a:t>
            </a:r>
            <a:r>
              <a:rPr lang="es-CR" dirty="0"/>
              <a:t>”.</a:t>
            </a:r>
          </a:p>
          <a:p>
            <a:pPr marL="0" indent="0" algn="just">
              <a:buNone/>
            </a:pPr>
            <a:r>
              <a:rPr lang="es-CR" dirty="0"/>
              <a:t>En el centro </a:t>
            </a:r>
            <a:r>
              <a:rPr lang="es-CR" dirty="0" err="1"/>
              <a:t>talaso</a:t>
            </a:r>
            <a:r>
              <a:rPr lang="es-CR" dirty="0"/>
              <a:t> se deben comprar flores y velas para una decoración especial de tratamiento en parejas que se vendió de último momento. Para esto Lucía toma de la caja:</a:t>
            </a:r>
          </a:p>
          <a:p>
            <a:pPr algn="just"/>
            <a:r>
              <a:rPr lang="es-CR" b="1" dirty="0"/>
              <a:t>¢20 000 </a:t>
            </a:r>
            <a:r>
              <a:rPr lang="es-CR" dirty="0"/>
              <a:t>para las rosas (factura #120)</a:t>
            </a:r>
          </a:p>
          <a:p>
            <a:pPr algn="just"/>
            <a:r>
              <a:rPr lang="es-CR" b="1" dirty="0"/>
              <a:t>¢2 500 </a:t>
            </a:r>
            <a:r>
              <a:rPr lang="es-CR" dirty="0"/>
              <a:t>para las velas (factura #345)</a:t>
            </a:r>
          </a:p>
          <a:p>
            <a:pPr algn="just"/>
            <a:r>
              <a:rPr lang="es-CR" b="1" dirty="0"/>
              <a:t>¢5 000 </a:t>
            </a:r>
            <a:r>
              <a:rPr lang="es-CR" dirty="0"/>
              <a:t>para un taxi (boleta #20)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C4FA-6218-4CBC-926C-94577F296D2C}" type="slidenum">
              <a:rPr lang="es-CR" smtClean="0"/>
              <a:t>9</a:t>
            </a:fld>
            <a:endParaRPr lang="es-CR"/>
          </a:p>
        </p:txBody>
      </p:sp>
      <p:pic>
        <p:nvPicPr>
          <p:cNvPr id="6" name="Imagen 5" descr="Imagen que contiene instrumento, estacionaria, lápiz&#10;&#10;Descripción generada automáticamente">
            <a:extLst>
              <a:ext uri="{FF2B5EF4-FFF2-40B4-BE49-F238E27FC236}">
                <a16:creationId xmlns:a16="http://schemas.microsoft.com/office/drawing/2014/main" id="{BFE603DC-0863-EE4C-8CBF-E4423B327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55" y="0"/>
            <a:ext cx="1237493" cy="14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1593</Words>
  <Application>Microsoft Office PowerPoint</Application>
  <PresentationFormat>Panorámica</PresentationFormat>
  <Paragraphs>171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Wingdings</vt:lpstr>
      <vt:lpstr>Tema de Office</vt:lpstr>
      <vt:lpstr>Título</vt:lpstr>
      <vt:lpstr>PLANIFICACIÓN ESTRATÉGICA PARA EL ESTABLECIMIENTO DE UN CENTRO TERMAL, SPA O TALASO</vt:lpstr>
      <vt:lpstr>PLANIFICACIÓN FINANCIERA</vt:lpstr>
      <vt:lpstr>Parte III. Caja chica </vt:lpstr>
      <vt:lpstr>Concepto</vt:lpstr>
      <vt:lpstr>Requisitos para el manejo de caja chica</vt:lpstr>
      <vt:lpstr>Documentos de la caja chica</vt:lpstr>
      <vt:lpstr>Reintegro de caja chica</vt:lpstr>
      <vt:lpstr>Ejemplo de caja chica </vt:lpstr>
      <vt:lpstr>Ejemplo de caja chica </vt:lpstr>
      <vt:lpstr>Ejemplo de caja chica </vt:lpstr>
      <vt:lpstr>Caja chica</vt:lpstr>
      <vt:lpstr>Parte IV. Punto de equilibrio </vt:lpstr>
      <vt:lpstr>Definición e importancia</vt:lpstr>
      <vt:lpstr>Definición e importancia</vt:lpstr>
      <vt:lpstr>Aplicación </vt:lpstr>
      <vt:lpstr>Ejemplo de punto de equilibrio </vt:lpstr>
      <vt:lpstr>Ejemplo de punto de equilibrio </vt:lpstr>
      <vt:lpstr> </vt:lpstr>
      <vt:lpstr>Presentación de PowerPoint</vt:lpstr>
      <vt:lpstr>Referencias (semana 4)</vt:lpstr>
      <vt:lpstr>Referencias (semana 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estratégica para el establecimiento de un centro termal, SPA o talaso</dc:title>
  <dc:creator>Silvia Gutierrez Slon</dc:creator>
  <cp:lastModifiedBy>Silvia Gutierrez Slon</cp:lastModifiedBy>
  <cp:revision>113</cp:revision>
  <dcterms:created xsi:type="dcterms:W3CDTF">2020-08-30T22:11:23Z</dcterms:created>
  <dcterms:modified xsi:type="dcterms:W3CDTF">2020-09-18T15:58:01Z</dcterms:modified>
</cp:coreProperties>
</file>