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424" r:id="rId2"/>
    <p:sldId id="256" r:id="rId3"/>
    <p:sldId id="338" r:id="rId4"/>
    <p:sldId id="260" r:id="rId5"/>
    <p:sldId id="339" r:id="rId6"/>
    <p:sldId id="262" r:id="rId7"/>
    <p:sldId id="302" r:id="rId8"/>
    <p:sldId id="259" r:id="rId9"/>
    <p:sldId id="303" r:id="rId10"/>
    <p:sldId id="301" r:id="rId11"/>
    <p:sldId id="267" r:id="rId12"/>
    <p:sldId id="304" r:id="rId13"/>
    <p:sldId id="268" r:id="rId14"/>
    <p:sldId id="305" r:id="rId15"/>
    <p:sldId id="340" r:id="rId16"/>
    <p:sldId id="269" r:id="rId17"/>
    <p:sldId id="276" r:id="rId18"/>
    <p:sldId id="263" r:id="rId19"/>
    <p:sldId id="306" r:id="rId20"/>
    <p:sldId id="270" r:id="rId21"/>
    <p:sldId id="274" r:id="rId22"/>
    <p:sldId id="308" r:id="rId23"/>
    <p:sldId id="346" r:id="rId24"/>
    <p:sldId id="278" r:id="rId25"/>
    <p:sldId id="309" r:id="rId26"/>
    <p:sldId id="279" r:id="rId27"/>
    <p:sldId id="347" r:id="rId28"/>
    <p:sldId id="311" r:id="rId29"/>
    <p:sldId id="417" r:id="rId30"/>
    <p:sldId id="418" r:id="rId31"/>
    <p:sldId id="419" r:id="rId32"/>
    <p:sldId id="420" r:id="rId33"/>
    <p:sldId id="421" r:id="rId34"/>
    <p:sldId id="422" r:id="rId35"/>
    <p:sldId id="423" r:id="rId36"/>
    <p:sldId id="405" r:id="rId37"/>
    <p:sldId id="261" r:id="rId38"/>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597" autoAdjust="0"/>
    <p:restoredTop sz="94660"/>
  </p:normalViewPr>
  <p:slideViewPr>
    <p:cSldViewPr snapToGrid="0">
      <p:cViewPr varScale="1">
        <p:scale>
          <a:sx n="61" d="100"/>
          <a:sy n="61" d="100"/>
        </p:scale>
        <p:origin x="84" y="85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EAEA5-F2B4-4196-8E44-A05A12A74F14}" type="datetimeFigureOut">
              <a:rPr lang="es-CR" smtClean="0"/>
              <a:t>18/9/2020</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8C329-2907-4B40-AD34-4DFA072976AE}" type="slidenum">
              <a:rPr lang="es-CR" smtClean="0"/>
              <a:t>‹Nº›</a:t>
            </a:fld>
            <a:endParaRPr lang="es-CR"/>
          </a:p>
        </p:txBody>
      </p:sp>
    </p:spTree>
    <p:extLst>
      <p:ext uri="{BB962C8B-B14F-4D97-AF65-F5344CB8AC3E}">
        <p14:creationId xmlns:p14="http://schemas.microsoft.com/office/powerpoint/2010/main" val="130127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0948C329-2907-4B40-AD34-4DFA072976AE}" type="slidenum">
              <a:rPr lang="es-CR" smtClean="0"/>
              <a:t>3</a:t>
            </a:fld>
            <a:endParaRPr lang="es-CR"/>
          </a:p>
        </p:txBody>
      </p:sp>
    </p:spTree>
    <p:extLst>
      <p:ext uri="{BB962C8B-B14F-4D97-AF65-F5344CB8AC3E}">
        <p14:creationId xmlns:p14="http://schemas.microsoft.com/office/powerpoint/2010/main" val="2893670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0948C329-2907-4B40-AD34-4DFA072976AE}" type="slidenum">
              <a:rPr lang="es-CR" smtClean="0"/>
              <a:t>17</a:t>
            </a:fld>
            <a:endParaRPr lang="es-CR"/>
          </a:p>
        </p:txBody>
      </p:sp>
    </p:spTree>
    <p:extLst>
      <p:ext uri="{BB962C8B-B14F-4D97-AF65-F5344CB8AC3E}">
        <p14:creationId xmlns:p14="http://schemas.microsoft.com/office/powerpoint/2010/main" val="1968372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0948C329-2907-4B40-AD34-4DFA072976AE}" type="slidenum">
              <a:rPr lang="es-CR" smtClean="0"/>
              <a:t>32</a:t>
            </a:fld>
            <a:endParaRPr lang="es-CR"/>
          </a:p>
        </p:txBody>
      </p:sp>
    </p:spTree>
    <p:extLst>
      <p:ext uri="{BB962C8B-B14F-4D97-AF65-F5344CB8AC3E}">
        <p14:creationId xmlns:p14="http://schemas.microsoft.com/office/powerpoint/2010/main" val="328895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R"/>
          </a:p>
        </p:txBody>
      </p:sp>
      <p:sp>
        <p:nvSpPr>
          <p:cNvPr id="4" name="Marcador de fecha 3"/>
          <p:cNvSpPr>
            <a:spLocks noGrp="1"/>
          </p:cNvSpPr>
          <p:nvPr>
            <p:ph type="dt" sz="half" idx="10"/>
          </p:nvPr>
        </p:nvSpPr>
        <p:spPr/>
        <p:txBody>
          <a:bodyPr/>
          <a:lstStyle/>
          <a:p>
            <a:fld id="{D458421C-F26B-416E-861A-498C19D9310E}" type="datetime1">
              <a:rPr lang="es-CR" smtClean="0"/>
              <a:t>18/9/2020</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FD31C4FA-6218-4CBC-926C-94577F296D2C}" type="slidenum">
              <a:rPr lang="es-CR" smtClean="0"/>
              <a:t>‹Nº›</a:t>
            </a:fld>
            <a:endParaRPr lang="es-CR"/>
          </a:p>
        </p:txBody>
      </p:sp>
    </p:spTree>
    <p:extLst>
      <p:ext uri="{BB962C8B-B14F-4D97-AF65-F5344CB8AC3E}">
        <p14:creationId xmlns:p14="http://schemas.microsoft.com/office/powerpoint/2010/main" val="708137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99EE005F-783B-4A3D-BB04-C3FA13788D3B}" type="datetime1">
              <a:rPr lang="es-CR" smtClean="0"/>
              <a:t>18/9/2020</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FD31C4FA-6218-4CBC-926C-94577F296D2C}" type="slidenum">
              <a:rPr lang="es-CR" smtClean="0"/>
              <a:t>‹Nº›</a:t>
            </a:fld>
            <a:endParaRPr lang="es-CR"/>
          </a:p>
        </p:txBody>
      </p:sp>
    </p:spTree>
    <p:extLst>
      <p:ext uri="{BB962C8B-B14F-4D97-AF65-F5344CB8AC3E}">
        <p14:creationId xmlns:p14="http://schemas.microsoft.com/office/powerpoint/2010/main" val="6044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28B26120-AC14-4C78-9596-C4063CDD63A4}" type="datetime1">
              <a:rPr lang="es-CR" smtClean="0"/>
              <a:t>18/9/2020</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FD31C4FA-6218-4CBC-926C-94577F296D2C}" type="slidenum">
              <a:rPr lang="es-CR" smtClean="0"/>
              <a:t>‹Nº›</a:t>
            </a:fld>
            <a:endParaRPr lang="es-CR"/>
          </a:p>
        </p:txBody>
      </p:sp>
    </p:spTree>
    <p:extLst>
      <p:ext uri="{BB962C8B-B14F-4D97-AF65-F5344CB8AC3E}">
        <p14:creationId xmlns:p14="http://schemas.microsoft.com/office/powerpoint/2010/main" val="386114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A3C1BC93-F6C3-4ADE-A84F-C4C974A246EE}" type="datetime1">
              <a:rPr lang="es-CR" smtClean="0"/>
              <a:t>18/9/2020</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FD31C4FA-6218-4CBC-926C-94577F296D2C}" type="slidenum">
              <a:rPr lang="es-CR" smtClean="0"/>
              <a:t>‹Nº›</a:t>
            </a:fld>
            <a:endParaRPr lang="es-CR"/>
          </a:p>
        </p:txBody>
      </p:sp>
    </p:spTree>
    <p:extLst>
      <p:ext uri="{BB962C8B-B14F-4D97-AF65-F5344CB8AC3E}">
        <p14:creationId xmlns:p14="http://schemas.microsoft.com/office/powerpoint/2010/main" val="218033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C6C0E74F-AAA1-4929-84A3-7C7B2083FC48}" type="datetime1">
              <a:rPr lang="es-CR" smtClean="0"/>
              <a:t>18/9/2020</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FD31C4FA-6218-4CBC-926C-94577F296D2C}" type="slidenum">
              <a:rPr lang="es-CR" smtClean="0"/>
              <a:t>‹Nº›</a:t>
            </a:fld>
            <a:endParaRPr lang="es-CR"/>
          </a:p>
        </p:txBody>
      </p:sp>
    </p:spTree>
    <p:extLst>
      <p:ext uri="{BB962C8B-B14F-4D97-AF65-F5344CB8AC3E}">
        <p14:creationId xmlns:p14="http://schemas.microsoft.com/office/powerpoint/2010/main" val="175030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p:cNvSpPr>
            <a:spLocks noGrp="1"/>
          </p:cNvSpPr>
          <p:nvPr>
            <p:ph type="dt" sz="half" idx="10"/>
          </p:nvPr>
        </p:nvSpPr>
        <p:spPr/>
        <p:txBody>
          <a:bodyPr/>
          <a:lstStyle/>
          <a:p>
            <a:fld id="{D6A5DC2E-45FD-4D06-AF73-E01250705C6B}" type="datetime1">
              <a:rPr lang="es-CR" smtClean="0"/>
              <a:t>18/9/2020</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FD31C4FA-6218-4CBC-926C-94577F296D2C}" type="slidenum">
              <a:rPr lang="es-CR" smtClean="0"/>
              <a:t>‹Nº›</a:t>
            </a:fld>
            <a:endParaRPr lang="es-CR"/>
          </a:p>
        </p:txBody>
      </p:sp>
    </p:spTree>
    <p:extLst>
      <p:ext uri="{BB962C8B-B14F-4D97-AF65-F5344CB8AC3E}">
        <p14:creationId xmlns:p14="http://schemas.microsoft.com/office/powerpoint/2010/main" val="25892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p:cNvSpPr>
            <a:spLocks noGrp="1"/>
          </p:cNvSpPr>
          <p:nvPr>
            <p:ph type="dt" sz="half" idx="10"/>
          </p:nvPr>
        </p:nvSpPr>
        <p:spPr/>
        <p:txBody>
          <a:bodyPr/>
          <a:lstStyle/>
          <a:p>
            <a:fld id="{36F3C0D7-8E1C-44FB-BFEC-C125B9247475}" type="datetime1">
              <a:rPr lang="es-CR" smtClean="0"/>
              <a:t>18/9/2020</a:t>
            </a:fld>
            <a:endParaRPr lang="es-CR"/>
          </a:p>
        </p:txBody>
      </p:sp>
      <p:sp>
        <p:nvSpPr>
          <p:cNvPr id="8" name="Marcador de pie de página 7"/>
          <p:cNvSpPr>
            <a:spLocks noGrp="1"/>
          </p:cNvSpPr>
          <p:nvPr>
            <p:ph type="ftr" sz="quarter" idx="11"/>
          </p:nvPr>
        </p:nvSpPr>
        <p:spPr/>
        <p:txBody>
          <a:bodyPr/>
          <a:lstStyle/>
          <a:p>
            <a:endParaRPr lang="es-CR"/>
          </a:p>
        </p:txBody>
      </p:sp>
      <p:sp>
        <p:nvSpPr>
          <p:cNvPr id="9" name="Marcador de número de diapositiva 8"/>
          <p:cNvSpPr>
            <a:spLocks noGrp="1"/>
          </p:cNvSpPr>
          <p:nvPr>
            <p:ph type="sldNum" sz="quarter" idx="12"/>
          </p:nvPr>
        </p:nvSpPr>
        <p:spPr/>
        <p:txBody>
          <a:bodyPr/>
          <a:lstStyle/>
          <a:p>
            <a:fld id="{FD31C4FA-6218-4CBC-926C-94577F296D2C}" type="slidenum">
              <a:rPr lang="es-CR" smtClean="0"/>
              <a:t>‹Nº›</a:t>
            </a:fld>
            <a:endParaRPr lang="es-CR"/>
          </a:p>
        </p:txBody>
      </p:sp>
    </p:spTree>
    <p:extLst>
      <p:ext uri="{BB962C8B-B14F-4D97-AF65-F5344CB8AC3E}">
        <p14:creationId xmlns:p14="http://schemas.microsoft.com/office/powerpoint/2010/main" val="33621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fecha 2"/>
          <p:cNvSpPr>
            <a:spLocks noGrp="1"/>
          </p:cNvSpPr>
          <p:nvPr>
            <p:ph type="dt" sz="half" idx="10"/>
          </p:nvPr>
        </p:nvSpPr>
        <p:spPr/>
        <p:txBody>
          <a:bodyPr/>
          <a:lstStyle/>
          <a:p>
            <a:fld id="{9826EA9D-44AC-47C1-893F-FC74F161E997}" type="datetime1">
              <a:rPr lang="es-CR" smtClean="0"/>
              <a:t>18/9/2020</a:t>
            </a:fld>
            <a:endParaRPr lang="es-C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‹Nº›</a:t>
            </a:fld>
            <a:endParaRPr lang="es-CR"/>
          </a:p>
        </p:txBody>
      </p:sp>
    </p:spTree>
    <p:extLst>
      <p:ext uri="{BB962C8B-B14F-4D97-AF65-F5344CB8AC3E}">
        <p14:creationId xmlns:p14="http://schemas.microsoft.com/office/powerpoint/2010/main" val="169997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D34A745-0CF5-4CFF-9893-C3F956589EBF}" type="datetime1">
              <a:rPr lang="es-CR" smtClean="0"/>
              <a:t>18/9/2020</a:t>
            </a:fld>
            <a:endParaRPr lang="es-CR"/>
          </a:p>
        </p:txBody>
      </p:sp>
      <p:sp>
        <p:nvSpPr>
          <p:cNvPr id="3" name="Marcador de pie de página 2"/>
          <p:cNvSpPr>
            <a:spLocks noGrp="1"/>
          </p:cNvSpPr>
          <p:nvPr>
            <p:ph type="ftr" sz="quarter" idx="11"/>
          </p:nvPr>
        </p:nvSpPr>
        <p:spPr/>
        <p:txBody>
          <a:bodyPr/>
          <a:lstStyle/>
          <a:p>
            <a:endParaRPr lang="es-CR"/>
          </a:p>
        </p:txBody>
      </p:sp>
      <p:sp>
        <p:nvSpPr>
          <p:cNvPr id="4" name="Marcador de número de diapositiva 3"/>
          <p:cNvSpPr>
            <a:spLocks noGrp="1"/>
          </p:cNvSpPr>
          <p:nvPr>
            <p:ph type="sldNum" sz="quarter" idx="12"/>
          </p:nvPr>
        </p:nvSpPr>
        <p:spPr/>
        <p:txBody>
          <a:bodyPr/>
          <a:lstStyle/>
          <a:p>
            <a:fld id="{FD31C4FA-6218-4CBC-926C-94577F296D2C}" type="slidenum">
              <a:rPr lang="es-CR" smtClean="0"/>
              <a:t>‹Nº›</a:t>
            </a:fld>
            <a:endParaRPr lang="es-CR"/>
          </a:p>
        </p:txBody>
      </p:sp>
    </p:spTree>
    <p:extLst>
      <p:ext uri="{BB962C8B-B14F-4D97-AF65-F5344CB8AC3E}">
        <p14:creationId xmlns:p14="http://schemas.microsoft.com/office/powerpoint/2010/main" val="1252001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A8E4C30-5550-4113-AE0F-1B612E7F581A}" type="datetime1">
              <a:rPr lang="es-CR" smtClean="0"/>
              <a:t>18/9/2020</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FD31C4FA-6218-4CBC-926C-94577F296D2C}" type="slidenum">
              <a:rPr lang="es-CR" smtClean="0"/>
              <a:t>‹Nº›</a:t>
            </a:fld>
            <a:endParaRPr lang="es-CR"/>
          </a:p>
        </p:txBody>
      </p:sp>
    </p:spTree>
    <p:extLst>
      <p:ext uri="{BB962C8B-B14F-4D97-AF65-F5344CB8AC3E}">
        <p14:creationId xmlns:p14="http://schemas.microsoft.com/office/powerpoint/2010/main" val="352466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778C2B7-CA18-48F6-8C51-4E7D8C47F588}" type="datetime1">
              <a:rPr lang="es-CR" smtClean="0"/>
              <a:t>18/9/2020</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FD31C4FA-6218-4CBC-926C-94577F296D2C}" type="slidenum">
              <a:rPr lang="es-CR" smtClean="0"/>
              <a:t>‹Nº›</a:t>
            </a:fld>
            <a:endParaRPr lang="es-CR"/>
          </a:p>
        </p:txBody>
      </p:sp>
    </p:spTree>
    <p:extLst>
      <p:ext uri="{BB962C8B-B14F-4D97-AF65-F5344CB8AC3E}">
        <p14:creationId xmlns:p14="http://schemas.microsoft.com/office/powerpoint/2010/main" val="411506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B45AA-FF26-45FE-9CCE-67C6109E0C32}" type="datetime1">
              <a:rPr lang="es-CR" smtClean="0"/>
              <a:t>18/9/2020</a:t>
            </a:fld>
            <a:endParaRPr lang="es-C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1C4FA-6218-4CBC-926C-94577F296D2C}" type="slidenum">
              <a:rPr lang="es-CR" smtClean="0"/>
              <a:t>‹Nº›</a:t>
            </a:fld>
            <a:endParaRPr lang="es-CR"/>
          </a:p>
        </p:txBody>
      </p:sp>
    </p:spTree>
    <p:extLst>
      <p:ext uri="{BB962C8B-B14F-4D97-AF65-F5344CB8AC3E}">
        <p14:creationId xmlns:p14="http://schemas.microsoft.com/office/powerpoint/2010/main" val="1034731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globalwellnessinstitute.org/wp-content/uploads/2018/10/Research2018_v5FINALExecutiveSummary_webREVISED.pdf" TargetMode="External"/><Relationship Id="rId5" Type="http://schemas.openxmlformats.org/officeDocument/2006/relationships/hyperlink" Target="https://www.youtube.com/watch?v=xO8RSjpEtcI" TargetMode="External"/><Relationship Id="rId4" Type="http://schemas.openxmlformats.org/officeDocument/2006/relationships/hyperlink" Target="http://camara-comercio.com/wp-content/uploads/2016/05/Gui%CC%81a-Ba%CC%81sica-para-Abrir-una-Empresa-en-CR.pdf"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biamericas.com/presentaciones/2012/atencionAlCliente/tipologias-de-clientes-y-como-abordarlos.pdf" TargetMode="External"/><Relationship Id="rId7" Type="http://schemas.openxmlformats.org/officeDocument/2006/relationships/hyperlink" Target="http://www.albertodeduran.es/wp-content/uploads/2014/08/1x05-Fundamentos-de-la-publicidad.pdf"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es.scribd.com/document/472060488/BIENESTAR-COMO-DIFERENCIADOR-DEL-PRODUCTO-TURISTICO-pdf" TargetMode="External"/><Relationship Id="rId5" Type="http://schemas.openxmlformats.org/officeDocument/2006/relationships/hyperlink" Target="http://www.sinac.go.cr/ES/transprncia/Planificacin%20y%20Gestin%20BID/Capacitaciones%20del%20Proyecto/Cuaderno%20Principios%20B%C3%A1sicos%20de%20Mercadeo.pdf" TargetMode="External"/><Relationship Id="rId4" Type="http://schemas.openxmlformats.org/officeDocument/2006/relationships/hyperlink" Target="https://www.meic.go.cr/meic/documentos/08k2mt84w/Manual_PersonasEmprendedorasCR300519.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78BC10-3A9F-442A-B122-0A44B9C7750A}"/>
              </a:ext>
            </a:extLst>
          </p:cNvPr>
          <p:cNvSpPr>
            <a:spLocks noGrp="1"/>
          </p:cNvSpPr>
          <p:nvPr>
            <p:ph type="ctrTitle"/>
          </p:nvPr>
        </p:nvSpPr>
        <p:spPr>
          <a:xfrm>
            <a:off x="2278380" y="1775223"/>
            <a:ext cx="6858000" cy="689848"/>
          </a:xfrm>
        </p:spPr>
        <p:txBody>
          <a:bodyPr>
            <a:normAutofit/>
          </a:bodyPr>
          <a:lstStyle/>
          <a:p>
            <a:r>
              <a:rPr lang="es-CR" sz="3000"/>
              <a:t>Título</a:t>
            </a:r>
            <a:endParaRPr lang="es-CR" sz="3000" dirty="0"/>
          </a:p>
        </p:txBody>
      </p:sp>
      <p:pic>
        <p:nvPicPr>
          <p:cNvPr id="4" name="Imagen 3" descr="Imagen que contiene tabla, computer, computadora, escritorio&#10;&#10;Descripción generada automáticamente">
            <a:extLst>
              <a:ext uri="{FF2B5EF4-FFF2-40B4-BE49-F238E27FC236}">
                <a16:creationId xmlns:a16="http://schemas.microsoft.com/office/drawing/2014/main" id="{660E5207-0F42-7646-A6ED-25985E94D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070"/>
            <a:ext cx="12191999" cy="7615046"/>
          </a:xfrm>
          <a:prstGeom prst="rect">
            <a:avLst/>
          </a:prstGeom>
        </p:spPr>
      </p:pic>
      <p:sp>
        <p:nvSpPr>
          <p:cNvPr id="6" name="CuadroTexto 5">
            <a:extLst>
              <a:ext uri="{FF2B5EF4-FFF2-40B4-BE49-F238E27FC236}">
                <a16:creationId xmlns:a16="http://schemas.microsoft.com/office/drawing/2014/main" id="{24BF4A3C-E2B5-EE48-81C4-180FC1FA4DC8}"/>
              </a:ext>
            </a:extLst>
          </p:cNvPr>
          <p:cNvSpPr txBox="1"/>
          <p:nvPr/>
        </p:nvSpPr>
        <p:spPr>
          <a:xfrm>
            <a:off x="2432613" y="289678"/>
            <a:ext cx="6858000" cy="1200329"/>
          </a:xfrm>
          <a:prstGeom prst="rect">
            <a:avLst/>
          </a:prstGeom>
          <a:noFill/>
        </p:spPr>
        <p:txBody>
          <a:bodyPr wrap="square" rtlCol="0">
            <a:spAutoFit/>
          </a:bodyPr>
          <a:lstStyle/>
          <a:p>
            <a:pPr algn="ctr"/>
            <a:r>
              <a:rPr lang="es-CR" sz="3600" dirty="0"/>
              <a:t>Gestión Técnica de </a:t>
            </a:r>
          </a:p>
          <a:p>
            <a:pPr algn="ctr"/>
            <a:r>
              <a:rPr lang="es-CR" sz="3600" b="1" dirty="0"/>
              <a:t>Centros termales, SPA y Talasos</a:t>
            </a:r>
          </a:p>
        </p:txBody>
      </p:sp>
    </p:spTree>
    <p:extLst>
      <p:ext uri="{BB962C8B-B14F-4D97-AF65-F5344CB8AC3E}">
        <p14:creationId xmlns:p14="http://schemas.microsoft.com/office/powerpoint/2010/main" val="4162791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5" name="Marcador de texto 4"/>
          <p:cNvSpPr>
            <a:spLocks noGrp="1"/>
          </p:cNvSpPr>
          <p:nvPr>
            <p:ph type="body" sz="quarter" idx="3"/>
          </p:nvPr>
        </p:nvSpPr>
        <p:spPr>
          <a:xfrm>
            <a:off x="685800" y="686649"/>
            <a:ext cx="5183188" cy="823912"/>
          </a:xfrm>
        </p:spPr>
        <p:txBody>
          <a:bodyPr>
            <a:normAutofit/>
          </a:bodyPr>
          <a:lstStyle/>
          <a:p>
            <a:pPr>
              <a:spcBef>
                <a:spcPct val="0"/>
              </a:spcBef>
            </a:pPr>
            <a:r>
              <a:rPr lang="es-CR" sz="2800" dirty="0">
                <a:solidFill>
                  <a:srgbClr val="F3993E"/>
                </a:solidFill>
                <a:latin typeface="Verdana" panose="020B0604030504040204" pitchFamily="34" charset="0"/>
                <a:ea typeface="Verdana" panose="020B0604030504040204" pitchFamily="34" charset="0"/>
                <a:cs typeface="Verdana" panose="020B0604030504040204" pitchFamily="34" charset="0"/>
              </a:rPr>
              <a:t>Liquidez </a:t>
            </a:r>
          </a:p>
        </p:txBody>
      </p:sp>
      <p:sp>
        <p:nvSpPr>
          <p:cNvPr id="6" name="Marcador de contenido 5"/>
          <p:cNvSpPr>
            <a:spLocks noGrp="1"/>
          </p:cNvSpPr>
          <p:nvPr>
            <p:ph sz="quarter" idx="4"/>
          </p:nvPr>
        </p:nvSpPr>
        <p:spPr>
          <a:xfrm>
            <a:off x="685800" y="2091161"/>
            <a:ext cx="10668000" cy="3684588"/>
          </a:xfrm>
        </p:spPr>
        <p:txBody>
          <a:bodyPr>
            <a:normAutofit lnSpcReduction="10000"/>
          </a:bodyPr>
          <a:lstStyle/>
          <a:p>
            <a:pPr marL="0" indent="0" algn="just">
              <a:buNone/>
            </a:pPr>
            <a:r>
              <a:rPr lang="es-ES" dirty="0"/>
              <a:t>La liquidez es la capacidad que tiene la empresa para obtener dinero en efectivo de manera inmediata y así poder responder económicamente a sus obligaciones a corto plazo.</a:t>
            </a:r>
          </a:p>
          <a:p>
            <a:pPr marL="0" indent="0" algn="just">
              <a:buNone/>
            </a:pPr>
            <a:endParaRPr lang="es-ES" dirty="0"/>
          </a:p>
          <a:p>
            <a:pPr marL="0" indent="0" algn="just">
              <a:buNone/>
            </a:pPr>
            <a:r>
              <a:rPr lang="es-ES" b="1" i="1" dirty="0"/>
              <a:t>Ejemplo: </a:t>
            </a:r>
            <a:r>
              <a:rPr lang="es-ES" dirty="0"/>
              <a:t>en un contrato confirmado de venta, negociado por un total de 30 millones de colones distribuidos en los próximos 3 años, solo lo que se haya depositado a la fecha podrá ser considerado dentro de la liquidez de la empresa, incluso cuando el resto del pago esté garantizado para el futuro.</a:t>
            </a:r>
            <a:endParaRPr lang="es-CR" dirty="0"/>
          </a:p>
        </p:txBody>
      </p:sp>
      <p:sp>
        <p:nvSpPr>
          <p:cNvPr id="7" name="Marcador de pie de página 6"/>
          <p:cNvSpPr>
            <a:spLocks noGrp="1"/>
          </p:cNvSpPr>
          <p:nvPr>
            <p:ph type="ftr" sz="quarter" idx="11"/>
          </p:nvPr>
        </p:nvSpPr>
        <p:spPr/>
        <p:txBody>
          <a:bodyPr/>
          <a:lstStyle/>
          <a:p>
            <a:r>
              <a:rPr lang="es-CR" dirty="0"/>
              <a:t>Fuente: MEIC y OIT (2019).</a:t>
            </a:r>
          </a:p>
        </p:txBody>
      </p:sp>
      <p:sp>
        <p:nvSpPr>
          <p:cNvPr id="8" name="Marcador de número de diapositiva 7"/>
          <p:cNvSpPr>
            <a:spLocks noGrp="1"/>
          </p:cNvSpPr>
          <p:nvPr>
            <p:ph type="sldNum" sz="quarter" idx="12"/>
          </p:nvPr>
        </p:nvSpPr>
        <p:spPr/>
        <p:txBody>
          <a:bodyPr/>
          <a:lstStyle/>
          <a:p>
            <a:fld id="{FD31C4FA-6218-4CBC-926C-94577F296D2C}" type="slidenum">
              <a:rPr lang="es-CR" smtClean="0"/>
              <a:t>10</a:t>
            </a:fld>
            <a:endParaRPr lang="es-CR"/>
          </a:p>
        </p:txBody>
      </p:sp>
      <p:cxnSp>
        <p:nvCxnSpPr>
          <p:cNvPr id="9" name="Straight Connector 16">
            <a:extLst>
              <a:ext uri="{FF2B5EF4-FFF2-40B4-BE49-F238E27FC236}">
                <a16:creationId xmlns:a16="http://schemas.microsoft.com/office/drawing/2014/main" id="{FA97A661-901E-7548-80E2-533D3C2BF79C}"/>
              </a:ext>
            </a:extLst>
          </p:cNvPr>
          <p:cNvCxnSpPr>
            <a:cxnSpLocks/>
          </p:cNvCxnSpPr>
          <p:nvPr/>
        </p:nvCxnSpPr>
        <p:spPr>
          <a:xfrm>
            <a:off x="0" y="1510561"/>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11" name="Imagen 10"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2291132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texto 2"/>
          <p:cNvSpPr>
            <a:spLocks noGrp="1"/>
          </p:cNvSpPr>
          <p:nvPr>
            <p:ph type="body" idx="1"/>
          </p:nvPr>
        </p:nvSpPr>
        <p:spPr>
          <a:xfrm>
            <a:off x="325438" y="644211"/>
            <a:ext cx="5157787" cy="823912"/>
          </a:xfrm>
        </p:spPr>
        <p:txBody>
          <a:bodyPr vert="horz" lIns="91440" tIns="45720" rIns="91440" bIns="45720" rtlCol="0" anchor="b">
            <a:normAutofit/>
          </a:bodyPr>
          <a:lstStyle/>
          <a:p>
            <a:pPr>
              <a:spcBef>
                <a:spcPct val="0"/>
              </a:spcBef>
            </a:pPr>
            <a:r>
              <a:rPr lang="es-CR" sz="2800" dirty="0">
                <a:solidFill>
                  <a:srgbClr val="F3993E"/>
                </a:solidFill>
                <a:latin typeface="Verdana" panose="020B0604030504040204" pitchFamily="34" charset="0"/>
                <a:ea typeface="Verdana" panose="020B0604030504040204" pitchFamily="34" charset="0"/>
                <a:cs typeface="Verdana" panose="020B0604030504040204" pitchFamily="34" charset="0"/>
              </a:rPr>
              <a:t>Flujo de caja (efectivo) </a:t>
            </a:r>
          </a:p>
        </p:txBody>
      </p:sp>
      <p:sp>
        <p:nvSpPr>
          <p:cNvPr id="4" name="Marcador de contenido 3"/>
          <p:cNvSpPr>
            <a:spLocks noGrp="1"/>
          </p:cNvSpPr>
          <p:nvPr>
            <p:ph sz="half" idx="2"/>
          </p:nvPr>
        </p:nvSpPr>
        <p:spPr>
          <a:xfrm>
            <a:off x="571500" y="1700636"/>
            <a:ext cx="10972800" cy="3684588"/>
          </a:xfrm>
        </p:spPr>
        <p:txBody>
          <a:bodyPr>
            <a:noAutofit/>
          </a:bodyPr>
          <a:lstStyle/>
          <a:p>
            <a:pPr marL="0" indent="0" algn="just">
              <a:buNone/>
            </a:pPr>
            <a:endParaRPr lang="es-ES" dirty="0"/>
          </a:p>
          <a:p>
            <a:pPr marL="0" indent="0" algn="just">
              <a:buNone/>
            </a:pPr>
            <a:r>
              <a:rPr lang="es-ES" dirty="0"/>
              <a:t>Es la variación de la entrada y salida de efectivo en un período determinado (puede ser diario, semanal, quincenal, mensual, etc.).</a:t>
            </a:r>
          </a:p>
          <a:p>
            <a:pPr marL="0" indent="0" algn="just">
              <a:buNone/>
            </a:pPr>
            <a:r>
              <a:rPr lang="es-ES" dirty="0"/>
              <a:t>Es un medidor de la liquidez de la empresa, pues hace referencia al dinero en efectivo con el que cuenta en un momento particular la empresa o persona, tras haber recibido los ingresos y retirado los egresos.</a:t>
            </a:r>
          </a:p>
          <a:p>
            <a:pPr marL="0" indent="0" algn="just">
              <a:buNone/>
            </a:pPr>
            <a:endParaRPr lang="es-ES" dirty="0"/>
          </a:p>
          <a:p>
            <a:pPr marL="0" indent="0" algn="just">
              <a:buNone/>
            </a:pPr>
            <a:r>
              <a:rPr lang="es-ES" b="1" i="1" dirty="0"/>
              <a:t>Ejemplo: </a:t>
            </a:r>
            <a:r>
              <a:rPr lang="es-ES" dirty="0"/>
              <a:t>es el dinero que queda al final de un mes, luego de haber vendido servicios o productos y haber pagado todo lo necesario.</a:t>
            </a:r>
            <a:endParaRPr lang="es-CR" dirty="0"/>
          </a:p>
        </p:txBody>
      </p:sp>
      <p:sp>
        <p:nvSpPr>
          <p:cNvPr id="7" name="Marcador de pie de página 6"/>
          <p:cNvSpPr>
            <a:spLocks noGrp="1"/>
          </p:cNvSpPr>
          <p:nvPr>
            <p:ph type="ftr" sz="quarter" idx="11"/>
          </p:nvPr>
        </p:nvSpPr>
        <p:spPr/>
        <p:txBody>
          <a:bodyPr/>
          <a:lstStyle/>
          <a:p>
            <a:r>
              <a:rPr lang="es-CR" dirty="0"/>
              <a:t>Fuente: MEIC y OIT (2019).</a:t>
            </a:r>
          </a:p>
          <a:p>
            <a:endParaRPr lang="es-CR" dirty="0"/>
          </a:p>
        </p:txBody>
      </p:sp>
      <p:sp>
        <p:nvSpPr>
          <p:cNvPr id="8" name="Marcador de número de diapositiva 7"/>
          <p:cNvSpPr>
            <a:spLocks noGrp="1"/>
          </p:cNvSpPr>
          <p:nvPr>
            <p:ph type="sldNum" sz="quarter" idx="12"/>
          </p:nvPr>
        </p:nvSpPr>
        <p:spPr/>
        <p:txBody>
          <a:bodyPr/>
          <a:lstStyle/>
          <a:p>
            <a:fld id="{FD31C4FA-6218-4CBC-926C-94577F296D2C}" type="slidenum">
              <a:rPr lang="es-CR" smtClean="0"/>
              <a:t>11</a:t>
            </a:fld>
            <a:endParaRPr lang="es-CR"/>
          </a:p>
        </p:txBody>
      </p:sp>
      <p:cxnSp>
        <p:nvCxnSpPr>
          <p:cNvPr id="9" name="Straight Connector 16">
            <a:extLst>
              <a:ext uri="{FF2B5EF4-FFF2-40B4-BE49-F238E27FC236}">
                <a16:creationId xmlns:a16="http://schemas.microsoft.com/office/drawing/2014/main" id="{FA97A661-901E-7548-80E2-533D3C2BF79C}"/>
              </a:ext>
            </a:extLst>
          </p:cNvPr>
          <p:cNvCxnSpPr>
            <a:cxnSpLocks/>
          </p:cNvCxnSpPr>
          <p:nvPr/>
        </p:nvCxnSpPr>
        <p:spPr>
          <a:xfrm flipV="1">
            <a:off x="0" y="1468123"/>
            <a:ext cx="5483225" cy="23388"/>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11" name="Imagen 10"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1321923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5" name="Marcador de texto 4"/>
          <p:cNvSpPr>
            <a:spLocks noGrp="1"/>
          </p:cNvSpPr>
          <p:nvPr>
            <p:ph type="body" sz="quarter" idx="3"/>
          </p:nvPr>
        </p:nvSpPr>
        <p:spPr>
          <a:xfrm>
            <a:off x="508676" y="603306"/>
            <a:ext cx="5183188" cy="823912"/>
          </a:xfrm>
        </p:spPr>
        <p:txBody>
          <a:bodyPr vert="horz" lIns="91440" tIns="45720" rIns="91440" bIns="45720" rtlCol="0" anchor="b">
            <a:normAutofit/>
          </a:bodyPr>
          <a:lstStyle/>
          <a:p>
            <a:pPr>
              <a:spcBef>
                <a:spcPct val="0"/>
              </a:spcBef>
            </a:pPr>
            <a:r>
              <a:rPr lang="es-CR" sz="2800" dirty="0">
                <a:solidFill>
                  <a:srgbClr val="F3993E"/>
                </a:solidFill>
                <a:latin typeface="Verdana" panose="020B0604030504040204" pitchFamily="34" charset="0"/>
                <a:ea typeface="Verdana" panose="020B0604030504040204" pitchFamily="34" charset="0"/>
                <a:cs typeface="Verdana" panose="020B0604030504040204" pitchFamily="34" charset="0"/>
              </a:rPr>
              <a:t>Caja chica </a:t>
            </a:r>
          </a:p>
        </p:txBody>
      </p:sp>
      <p:sp>
        <p:nvSpPr>
          <p:cNvPr id="6" name="Marcador de contenido 5"/>
          <p:cNvSpPr>
            <a:spLocks noGrp="1"/>
          </p:cNvSpPr>
          <p:nvPr>
            <p:ph sz="quarter" idx="4"/>
          </p:nvPr>
        </p:nvSpPr>
        <p:spPr>
          <a:xfrm>
            <a:off x="640438" y="2091162"/>
            <a:ext cx="10713362" cy="3684588"/>
          </a:xfrm>
        </p:spPr>
        <p:txBody>
          <a:bodyPr>
            <a:normAutofit/>
          </a:bodyPr>
          <a:lstStyle/>
          <a:p>
            <a:pPr marL="0" indent="0" algn="just">
              <a:buNone/>
            </a:pPr>
            <a:r>
              <a:rPr lang="es-ES" dirty="0"/>
              <a:t>Es un fondo de dinero en efectivo relativamente pequeño, para los gastos cotidianos (de pequeñas cantidades).</a:t>
            </a:r>
          </a:p>
          <a:p>
            <a:pPr marL="0" indent="0" algn="just">
              <a:buNone/>
            </a:pPr>
            <a:endParaRPr lang="es-ES" dirty="0"/>
          </a:p>
          <a:p>
            <a:pPr marL="0" indent="0" algn="just">
              <a:buNone/>
            </a:pPr>
            <a:r>
              <a:rPr lang="es-ES" dirty="0"/>
              <a:t>Normalmente, los gastos pequeños que se atienden con la caja chica no pasan por la totalidad de temas o tramitología administrativa que una inversión mayor sí requeriría, por lo que permite resolver con facilidad y eficiencia situaciones diarias.</a:t>
            </a:r>
            <a:endParaRPr lang="es-CR" dirty="0"/>
          </a:p>
        </p:txBody>
      </p:sp>
      <p:sp>
        <p:nvSpPr>
          <p:cNvPr id="7" name="Marcador de pie de página 6"/>
          <p:cNvSpPr>
            <a:spLocks noGrp="1"/>
          </p:cNvSpPr>
          <p:nvPr>
            <p:ph type="ftr" sz="quarter" idx="11"/>
          </p:nvPr>
        </p:nvSpPr>
        <p:spPr/>
        <p:txBody>
          <a:bodyPr/>
          <a:lstStyle/>
          <a:p>
            <a:r>
              <a:rPr lang="es-CR" dirty="0"/>
              <a:t>Fuente: MEIC y OIT (2019).</a:t>
            </a:r>
          </a:p>
        </p:txBody>
      </p:sp>
      <p:sp>
        <p:nvSpPr>
          <p:cNvPr id="8" name="Marcador de número de diapositiva 7"/>
          <p:cNvSpPr>
            <a:spLocks noGrp="1"/>
          </p:cNvSpPr>
          <p:nvPr>
            <p:ph type="sldNum" sz="quarter" idx="12"/>
          </p:nvPr>
        </p:nvSpPr>
        <p:spPr/>
        <p:txBody>
          <a:bodyPr/>
          <a:lstStyle/>
          <a:p>
            <a:fld id="{FD31C4FA-6218-4CBC-926C-94577F296D2C}" type="slidenum">
              <a:rPr lang="es-CR" smtClean="0"/>
              <a:t>12</a:t>
            </a:fld>
            <a:endParaRPr lang="es-CR"/>
          </a:p>
        </p:txBody>
      </p:sp>
      <p:cxnSp>
        <p:nvCxnSpPr>
          <p:cNvPr id="9" name="Straight Connector 16">
            <a:extLst>
              <a:ext uri="{FF2B5EF4-FFF2-40B4-BE49-F238E27FC236}">
                <a16:creationId xmlns:a16="http://schemas.microsoft.com/office/drawing/2014/main" id="{FA97A661-901E-7548-80E2-533D3C2BF79C}"/>
              </a:ext>
            </a:extLst>
          </p:cNvPr>
          <p:cNvCxnSpPr>
            <a:cxnSpLocks/>
          </p:cNvCxnSpPr>
          <p:nvPr/>
        </p:nvCxnSpPr>
        <p:spPr>
          <a:xfrm>
            <a:off x="0" y="1510561"/>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11" name="Imagen 10"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1994012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texto 2"/>
          <p:cNvSpPr>
            <a:spLocks noGrp="1"/>
          </p:cNvSpPr>
          <p:nvPr>
            <p:ph type="body" idx="1"/>
          </p:nvPr>
        </p:nvSpPr>
        <p:spPr>
          <a:xfrm>
            <a:off x="211138" y="686649"/>
            <a:ext cx="5157787" cy="823912"/>
          </a:xfrm>
        </p:spPr>
        <p:txBody>
          <a:bodyPr vert="horz" lIns="91440" tIns="45720" rIns="91440" bIns="45720" rtlCol="0" anchor="b">
            <a:normAutofit/>
          </a:bodyPr>
          <a:lstStyle/>
          <a:p>
            <a:pPr>
              <a:spcBef>
                <a:spcPct val="0"/>
              </a:spcBef>
            </a:pPr>
            <a:r>
              <a:rPr lang="es-CR" sz="2800" dirty="0">
                <a:solidFill>
                  <a:srgbClr val="F3993E"/>
                </a:solidFill>
                <a:latin typeface="Verdana" panose="020B0604030504040204" pitchFamily="34" charset="0"/>
                <a:ea typeface="Verdana" panose="020B0604030504040204" pitchFamily="34" charset="0"/>
                <a:cs typeface="Verdana" panose="020B0604030504040204" pitchFamily="34" charset="0"/>
              </a:rPr>
              <a:t>Punto de equilibrio </a:t>
            </a:r>
          </a:p>
        </p:txBody>
      </p:sp>
      <p:sp>
        <p:nvSpPr>
          <p:cNvPr id="4" name="Marcador de contenido 3"/>
          <p:cNvSpPr>
            <a:spLocks noGrp="1"/>
          </p:cNvSpPr>
          <p:nvPr>
            <p:ph sz="half" idx="2"/>
          </p:nvPr>
        </p:nvSpPr>
        <p:spPr>
          <a:xfrm>
            <a:off x="839788" y="2019301"/>
            <a:ext cx="10288655" cy="4152900"/>
          </a:xfrm>
        </p:spPr>
        <p:txBody>
          <a:bodyPr>
            <a:normAutofit lnSpcReduction="10000"/>
          </a:bodyPr>
          <a:lstStyle/>
          <a:p>
            <a:pPr marL="0" indent="0" algn="just">
              <a:buNone/>
            </a:pPr>
            <a:r>
              <a:rPr lang="es-ES" dirty="0"/>
              <a:t>Es un concepto de las finanzas que hace referencia al nivel de ventas e ingreso, donde los costos fijos y variables se encuentran cubiertos.</a:t>
            </a:r>
          </a:p>
          <a:p>
            <a:pPr marL="0" indent="0" algn="just">
              <a:buNone/>
            </a:pPr>
            <a:endParaRPr lang="es-ES" dirty="0"/>
          </a:p>
          <a:p>
            <a:pPr marL="0" indent="0" algn="just">
              <a:buNone/>
            </a:pPr>
            <a:r>
              <a:rPr lang="es-ES" dirty="0"/>
              <a:t>El punto de equilibrio supone que la empresa tiene un beneficio que es igual a cero o, dicho de otra forma, que no gana dinero, pero tampoco lo pierde.</a:t>
            </a:r>
          </a:p>
          <a:p>
            <a:pPr marL="0" indent="0" algn="just">
              <a:buNone/>
            </a:pPr>
            <a:endParaRPr lang="es-ES" dirty="0"/>
          </a:p>
          <a:p>
            <a:pPr marL="0" indent="0" algn="just">
              <a:buNone/>
            </a:pPr>
            <a:r>
              <a:rPr lang="es-ES" dirty="0"/>
              <a:t>Alcanzar el punto de equilibrio no es tarea fácil; no obstante, alcanzar este punto toma su tiempo, y es importante no perder la paciencia ni compromiso.</a:t>
            </a:r>
            <a:endParaRPr lang="es-CR" dirty="0"/>
          </a:p>
        </p:txBody>
      </p:sp>
      <p:sp>
        <p:nvSpPr>
          <p:cNvPr id="7" name="Marcador de pie de página 6"/>
          <p:cNvSpPr>
            <a:spLocks noGrp="1"/>
          </p:cNvSpPr>
          <p:nvPr>
            <p:ph type="ftr" sz="quarter" idx="11"/>
          </p:nvPr>
        </p:nvSpPr>
        <p:spPr/>
        <p:txBody>
          <a:bodyPr/>
          <a:lstStyle/>
          <a:p>
            <a:r>
              <a:rPr lang="es-CR" dirty="0"/>
              <a:t>Fuente: MEIC y OIT (2019).</a:t>
            </a:r>
          </a:p>
        </p:txBody>
      </p:sp>
      <p:sp>
        <p:nvSpPr>
          <p:cNvPr id="8" name="Marcador de número de diapositiva 7"/>
          <p:cNvSpPr>
            <a:spLocks noGrp="1"/>
          </p:cNvSpPr>
          <p:nvPr>
            <p:ph type="sldNum" sz="quarter" idx="12"/>
          </p:nvPr>
        </p:nvSpPr>
        <p:spPr/>
        <p:txBody>
          <a:bodyPr/>
          <a:lstStyle/>
          <a:p>
            <a:fld id="{FD31C4FA-6218-4CBC-926C-94577F296D2C}" type="slidenum">
              <a:rPr lang="es-CR" smtClean="0"/>
              <a:t>13</a:t>
            </a:fld>
            <a:endParaRPr lang="es-CR"/>
          </a:p>
        </p:txBody>
      </p:sp>
      <p:cxnSp>
        <p:nvCxnSpPr>
          <p:cNvPr id="9" name="Straight Connector 16">
            <a:extLst>
              <a:ext uri="{FF2B5EF4-FFF2-40B4-BE49-F238E27FC236}">
                <a16:creationId xmlns:a16="http://schemas.microsoft.com/office/drawing/2014/main" id="{FA97A661-901E-7548-80E2-533D3C2BF79C}"/>
              </a:ext>
            </a:extLst>
          </p:cNvPr>
          <p:cNvCxnSpPr>
            <a:cxnSpLocks/>
          </p:cNvCxnSpPr>
          <p:nvPr/>
        </p:nvCxnSpPr>
        <p:spPr>
          <a:xfrm>
            <a:off x="0" y="1510561"/>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11" name="Imagen 10"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3522215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5" name="Marcador de texto 4"/>
          <p:cNvSpPr>
            <a:spLocks noGrp="1"/>
          </p:cNvSpPr>
          <p:nvPr>
            <p:ph type="body" sz="quarter" idx="3"/>
          </p:nvPr>
        </p:nvSpPr>
        <p:spPr>
          <a:xfrm>
            <a:off x="153988" y="686649"/>
            <a:ext cx="5183188" cy="823912"/>
          </a:xfrm>
        </p:spPr>
        <p:txBody>
          <a:bodyPr vert="horz" lIns="91440" tIns="45720" rIns="91440" bIns="45720" rtlCol="0" anchor="b">
            <a:normAutofit/>
          </a:bodyPr>
          <a:lstStyle/>
          <a:p>
            <a:pPr>
              <a:spcBef>
                <a:spcPct val="0"/>
              </a:spcBef>
            </a:pPr>
            <a:r>
              <a:rPr lang="es-CR" sz="2800" dirty="0">
                <a:solidFill>
                  <a:srgbClr val="F3993E"/>
                </a:solidFill>
                <a:latin typeface="Verdana" panose="020B0604030504040204" pitchFamily="34" charset="0"/>
                <a:ea typeface="Verdana" panose="020B0604030504040204" pitchFamily="34" charset="0"/>
                <a:cs typeface="Verdana" panose="020B0604030504040204" pitchFamily="34" charset="0"/>
              </a:rPr>
              <a:t>Estados financieros </a:t>
            </a:r>
          </a:p>
        </p:txBody>
      </p:sp>
      <p:sp>
        <p:nvSpPr>
          <p:cNvPr id="6" name="Marcador de contenido 5"/>
          <p:cNvSpPr>
            <a:spLocks noGrp="1"/>
          </p:cNvSpPr>
          <p:nvPr>
            <p:ph sz="quarter" idx="4"/>
          </p:nvPr>
        </p:nvSpPr>
        <p:spPr>
          <a:xfrm>
            <a:off x="912812" y="2334473"/>
            <a:ext cx="10442576" cy="3855190"/>
          </a:xfrm>
        </p:spPr>
        <p:txBody>
          <a:bodyPr>
            <a:normAutofit/>
          </a:bodyPr>
          <a:lstStyle/>
          <a:p>
            <a:pPr marL="0" indent="0" algn="just">
              <a:buNone/>
            </a:pPr>
            <a:r>
              <a:rPr lang="es-ES" dirty="0"/>
              <a:t>Son documentos que recopilan la información sobre la salud económica de la empresa. Incluyen detalles como el balance de situación (pérdidas y ganancias), estado de flujo de efectivo y la memoria histórica de la información financiera de los últimos meses.</a:t>
            </a:r>
          </a:p>
          <a:p>
            <a:pPr marL="0" indent="0" algn="just">
              <a:buNone/>
            </a:pPr>
            <a:r>
              <a:rPr lang="es-ES" dirty="0"/>
              <a:t>Su objetivo es dar una visión general de la situación financiera del negocio, y comúnmente se utilizan como indicador de riesgo cuando se busca un crédito o inversión. Este documento normalmente es manejado y manipulado únicamente por el personal contable.</a:t>
            </a:r>
            <a:endParaRPr lang="es-CR" dirty="0"/>
          </a:p>
        </p:txBody>
      </p:sp>
      <p:sp>
        <p:nvSpPr>
          <p:cNvPr id="7" name="Marcador de pie de página 6"/>
          <p:cNvSpPr>
            <a:spLocks noGrp="1"/>
          </p:cNvSpPr>
          <p:nvPr>
            <p:ph type="ftr" sz="quarter" idx="11"/>
          </p:nvPr>
        </p:nvSpPr>
        <p:spPr/>
        <p:txBody>
          <a:bodyPr/>
          <a:lstStyle/>
          <a:p>
            <a:r>
              <a:rPr lang="es-CR" dirty="0"/>
              <a:t>Fuente: MEIC y OIT (2019).</a:t>
            </a:r>
          </a:p>
        </p:txBody>
      </p:sp>
      <p:sp>
        <p:nvSpPr>
          <p:cNvPr id="8" name="Marcador de número de diapositiva 7"/>
          <p:cNvSpPr>
            <a:spLocks noGrp="1"/>
          </p:cNvSpPr>
          <p:nvPr>
            <p:ph type="sldNum" sz="quarter" idx="12"/>
          </p:nvPr>
        </p:nvSpPr>
        <p:spPr/>
        <p:txBody>
          <a:bodyPr/>
          <a:lstStyle/>
          <a:p>
            <a:fld id="{FD31C4FA-6218-4CBC-926C-94577F296D2C}" type="slidenum">
              <a:rPr lang="es-CR" smtClean="0"/>
              <a:t>14</a:t>
            </a:fld>
            <a:endParaRPr lang="es-CR"/>
          </a:p>
        </p:txBody>
      </p:sp>
      <p:cxnSp>
        <p:nvCxnSpPr>
          <p:cNvPr id="9" name="Straight Connector 16">
            <a:extLst>
              <a:ext uri="{FF2B5EF4-FFF2-40B4-BE49-F238E27FC236}">
                <a16:creationId xmlns:a16="http://schemas.microsoft.com/office/drawing/2014/main" id="{FA97A661-901E-7548-80E2-533D3C2BF79C}"/>
              </a:ext>
            </a:extLst>
          </p:cNvPr>
          <p:cNvCxnSpPr>
            <a:cxnSpLocks/>
          </p:cNvCxnSpPr>
          <p:nvPr/>
        </p:nvCxnSpPr>
        <p:spPr>
          <a:xfrm>
            <a:off x="0" y="1510561"/>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11" name="Imagen 10"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3845918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2305049"/>
            <a:ext cx="12192000" cy="1657351"/>
          </a:xfrm>
          <a:solidFill>
            <a:schemeClr val="bg1">
              <a:alpha val="58000"/>
            </a:schemeClr>
          </a:solidFill>
        </p:spPr>
        <p:txBody>
          <a:bodyPr>
            <a:normAutofit/>
          </a:bodyPr>
          <a:lstStyle/>
          <a:p>
            <a:pPr algn="ctr"/>
            <a:r>
              <a:rPr lang="es-CR" sz="4000" b="1" dirty="0">
                <a:solidFill>
                  <a:srgbClr val="385995"/>
                </a:solidFill>
                <a:latin typeface="Verdana" panose="020B0604030504040204" pitchFamily="34" charset="0"/>
                <a:ea typeface="Verdana" panose="020B0604030504040204" pitchFamily="34" charset="0"/>
                <a:cs typeface="Verdana" panose="020B0604030504040204" pitchFamily="34" charset="0"/>
              </a:rPr>
              <a:t>Parte II. Costos e ingresos</a:t>
            </a:r>
            <a:br>
              <a:rPr lang="es-CR" sz="4000" b="1" dirty="0">
                <a:solidFill>
                  <a:srgbClr val="385995"/>
                </a:solidFill>
                <a:latin typeface="Verdana" panose="020B0604030504040204" pitchFamily="34" charset="0"/>
                <a:ea typeface="Verdana" panose="020B0604030504040204" pitchFamily="34" charset="0"/>
                <a:cs typeface="Verdana" panose="020B0604030504040204" pitchFamily="34" charset="0"/>
              </a:rPr>
            </a:br>
            <a:endParaRPr lang="es-CR" sz="4000" b="1" dirty="0">
              <a:solidFill>
                <a:srgbClr val="385995"/>
              </a:solidFill>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FD31C4FA-6218-4CBC-926C-94577F296D2C}" type="slidenum">
              <a:rPr lang="es-CR" smtClean="0"/>
              <a:t>15</a:t>
            </a:fld>
            <a:endParaRPr lang="es-CR"/>
          </a:p>
        </p:txBody>
      </p:sp>
      <p:sp>
        <p:nvSpPr>
          <p:cNvPr id="7" name="Marcador de pie de página 3"/>
          <p:cNvSpPr txBox="1">
            <a:spLocks/>
          </p:cNvSpPr>
          <p:nvPr/>
        </p:nvSpPr>
        <p:spPr>
          <a:xfrm>
            <a:off x="0" y="6492875"/>
            <a:ext cx="4114800" cy="365125"/>
          </a:xfrm>
          <a:prstGeom prst="rect">
            <a:avLst/>
          </a:prstGeom>
        </p:spPr>
        <p:txBody>
          <a:bodyPr vert="horz" lIns="91440" tIns="45720" rIns="91440" bIns="45720" rtlCol="0" anchor="ctr"/>
          <a:lstStyle>
            <a:defPPr>
              <a:defRPr lang="es-C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R" dirty="0"/>
              <a:t>Imagen tomada de </a:t>
            </a:r>
            <a:r>
              <a:rPr lang="es-CR" i="1" dirty="0" err="1"/>
              <a:t>Freepik</a:t>
            </a:r>
            <a:r>
              <a:rPr lang="es-CR" dirty="0"/>
              <a:t>.</a:t>
            </a:r>
          </a:p>
        </p:txBody>
      </p:sp>
    </p:spTree>
    <p:extLst>
      <p:ext uri="{BB962C8B-B14F-4D97-AF65-F5344CB8AC3E}">
        <p14:creationId xmlns:p14="http://schemas.microsoft.com/office/powerpoint/2010/main" val="3116691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838200" y="365125"/>
            <a:ext cx="10515600" cy="758825"/>
          </a:xfrm>
        </p:spPr>
        <p:txBody>
          <a:bodyPr vert="horz" lIns="91440" tIns="45720" rIns="91440" bIns="45720" rtlCol="0" anchor="b">
            <a:normAutofit/>
          </a:bodyPr>
          <a:lstStyle/>
          <a:p>
            <a:pPr algn="ctr">
              <a:buFont typeface="Arial" panose="020B0604020202020204" pitchFamily="34" charset="0"/>
            </a:pPr>
            <a:r>
              <a:rPr lang="es-CR" sz="4000" b="1" dirty="0">
                <a:solidFill>
                  <a:srgbClr val="385995"/>
                </a:solidFill>
                <a:latin typeface="Verdana" panose="020B0604030504040204" pitchFamily="34" charset="0"/>
                <a:ea typeface="Verdana" panose="020B0604030504040204" pitchFamily="34" charset="0"/>
                <a:cs typeface="Verdana" panose="020B0604030504040204" pitchFamily="34" charset="0"/>
              </a:rPr>
              <a:t>Estructura de costos e ingresos </a:t>
            </a:r>
          </a:p>
        </p:txBody>
      </p:sp>
      <p:sp>
        <p:nvSpPr>
          <p:cNvPr id="3" name="Marcador de contenido 2"/>
          <p:cNvSpPr>
            <a:spLocks noGrp="1"/>
          </p:cNvSpPr>
          <p:nvPr>
            <p:ph idx="1"/>
          </p:nvPr>
        </p:nvSpPr>
        <p:spPr>
          <a:xfrm>
            <a:off x="400050" y="1825625"/>
            <a:ext cx="11353800" cy="4351338"/>
          </a:xfrm>
        </p:spPr>
        <p:txBody>
          <a:bodyPr>
            <a:normAutofit lnSpcReduction="10000"/>
          </a:bodyPr>
          <a:lstStyle/>
          <a:p>
            <a:pPr marL="0" indent="0" algn="just">
              <a:buNone/>
            </a:pPr>
            <a:r>
              <a:rPr lang="es-ES" dirty="0"/>
              <a:t>En general, se puede afirmar que para que todo negocio de prestación de servicios sea exitoso, debe generar las suficientes ganancias que le permitan mantenerse con el paso del tiempo y crecer.</a:t>
            </a:r>
          </a:p>
          <a:p>
            <a:pPr marL="0" indent="0" algn="just">
              <a:buNone/>
            </a:pPr>
            <a:endParaRPr lang="es-ES" dirty="0"/>
          </a:p>
          <a:p>
            <a:pPr marL="0" indent="0" algn="just">
              <a:buNone/>
            </a:pPr>
            <a:r>
              <a:rPr lang="es-ES" dirty="0"/>
              <a:t>Para lograr esto, desde el punto de vista financiero, la clave es una adecuada estructura que contemple, aclare y ordene los costos y también los ingresos, a partir de ahí, parten todas las decisiones que se deseen tomar.</a:t>
            </a:r>
          </a:p>
          <a:p>
            <a:pPr marL="0" indent="0" algn="just">
              <a:buNone/>
            </a:pPr>
            <a:endParaRPr lang="es-ES" dirty="0"/>
          </a:p>
          <a:p>
            <a:pPr marL="0" indent="0" algn="just">
              <a:buNone/>
            </a:pPr>
            <a:r>
              <a:rPr lang="es-ES" dirty="0"/>
              <a:t>Para comprender este tema, se deben analizar algunos conceptos asociados a costos e ingresos.</a:t>
            </a:r>
            <a:endParaRPr lang="es-CR" dirty="0"/>
          </a:p>
        </p:txBody>
      </p:sp>
      <p:sp>
        <p:nvSpPr>
          <p:cNvPr id="4" name="Marcador de pie de página 3"/>
          <p:cNvSpPr>
            <a:spLocks noGrp="1"/>
          </p:cNvSpPr>
          <p:nvPr>
            <p:ph type="ftr" sz="quarter" idx="11"/>
          </p:nvPr>
        </p:nvSpPr>
        <p:spPr/>
        <p:txBody>
          <a:bodyPr/>
          <a:lstStyle/>
          <a:p>
            <a:r>
              <a:rPr lang="es-CR" dirty="0"/>
              <a:t>Fuente: MEIC y OIT (2019).</a:t>
            </a: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16</a:t>
            </a:fld>
            <a:endParaRPr lang="es-CR"/>
          </a:p>
        </p:txBody>
      </p:sp>
      <p:pic>
        <p:nvPicPr>
          <p:cNvPr id="7" name="Imagen 6"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264046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2300" y="2071688"/>
            <a:ext cx="10515600" cy="2852737"/>
          </a:xfrm>
        </p:spPr>
        <p:txBody>
          <a:bodyPr vert="horz" lIns="91440" tIns="45720" rIns="91440" bIns="45720" rtlCol="0" anchor="ctr">
            <a:normAutofit/>
          </a:bodyPr>
          <a:lstStyle/>
          <a:p>
            <a:r>
              <a:rPr lang="es-CR" sz="4000" b="1" dirty="0">
                <a:solidFill>
                  <a:srgbClr val="385995"/>
                </a:solidFill>
                <a:latin typeface="Verdana" panose="020B0604030504040204" pitchFamily="34" charset="0"/>
                <a:ea typeface="Verdana" panose="020B0604030504040204" pitchFamily="34" charset="0"/>
                <a:cs typeface="Verdana" panose="020B0604030504040204" pitchFamily="34" charset="0"/>
              </a:rPr>
              <a:t>COSTOS</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17</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19050" y="3872761"/>
            <a:ext cx="4286992"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Marcador de pie de página 3"/>
          <p:cNvSpPr txBox="1">
            <a:spLocks/>
          </p:cNvSpPr>
          <p:nvPr/>
        </p:nvSpPr>
        <p:spPr>
          <a:xfrm>
            <a:off x="0" y="6492875"/>
            <a:ext cx="4114800" cy="365125"/>
          </a:xfrm>
          <a:prstGeom prst="rect">
            <a:avLst/>
          </a:prstGeom>
        </p:spPr>
        <p:txBody>
          <a:bodyPr vert="horz" lIns="91440" tIns="45720" rIns="91440" bIns="45720" rtlCol="0" anchor="ctr"/>
          <a:lstStyle>
            <a:defPPr>
              <a:defRPr lang="es-C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R" dirty="0"/>
              <a:t>Imagen tomada de </a:t>
            </a:r>
            <a:r>
              <a:rPr lang="es-CR" i="1" dirty="0" err="1"/>
              <a:t>Freepik</a:t>
            </a:r>
            <a:r>
              <a:rPr lang="es-CR" dirty="0"/>
              <a:t>.</a:t>
            </a:r>
          </a:p>
        </p:txBody>
      </p:sp>
    </p:spTree>
    <p:extLst>
      <p:ext uri="{BB962C8B-B14F-4D97-AF65-F5344CB8AC3E}">
        <p14:creationId xmlns:p14="http://schemas.microsoft.com/office/powerpoint/2010/main" val="1379646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texto 2"/>
          <p:cNvSpPr>
            <a:spLocks noGrp="1"/>
          </p:cNvSpPr>
          <p:nvPr>
            <p:ph type="body" idx="1"/>
          </p:nvPr>
        </p:nvSpPr>
        <p:spPr>
          <a:xfrm>
            <a:off x="839789" y="709613"/>
            <a:ext cx="5157787" cy="823912"/>
          </a:xfrm>
        </p:spPr>
        <p:txBody>
          <a:bodyPr vert="horz" lIns="91440" tIns="45720" rIns="91440" bIns="45720" rtlCol="0" anchor="b">
            <a:normAutofit/>
          </a:bodyPr>
          <a:lstStyle/>
          <a:p>
            <a:pPr>
              <a:spcBef>
                <a:spcPct val="0"/>
              </a:spcBef>
            </a:pPr>
            <a:r>
              <a:rPr lang="es-CR" sz="2800" dirty="0">
                <a:solidFill>
                  <a:srgbClr val="F3993E"/>
                </a:solidFill>
                <a:latin typeface="Verdana" panose="020B0604030504040204" pitchFamily="34" charset="0"/>
                <a:ea typeface="Verdana" panose="020B0604030504040204" pitchFamily="34" charset="0"/>
                <a:cs typeface="Verdana" panose="020B0604030504040204" pitchFamily="34" charset="0"/>
              </a:rPr>
              <a:t>Costos variables:</a:t>
            </a:r>
          </a:p>
        </p:txBody>
      </p:sp>
      <p:sp>
        <p:nvSpPr>
          <p:cNvPr id="4" name="Marcador de contenido 3"/>
          <p:cNvSpPr>
            <a:spLocks noGrp="1"/>
          </p:cNvSpPr>
          <p:nvPr>
            <p:ph sz="half" idx="2"/>
          </p:nvPr>
        </p:nvSpPr>
        <p:spPr>
          <a:xfrm>
            <a:off x="289251" y="2440588"/>
            <a:ext cx="5421084" cy="3684588"/>
          </a:xfrm>
        </p:spPr>
        <p:txBody>
          <a:bodyPr>
            <a:normAutofit/>
          </a:bodyPr>
          <a:lstStyle/>
          <a:p>
            <a:pPr marL="0" indent="0">
              <a:buNone/>
            </a:pPr>
            <a:endParaRPr lang="es-ES" dirty="0"/>
          </a:p>
          <a:p>
            <a:pPr marL="0" indent="0" algn="just">
              <a:buNone/>
            </a:pPr>
            <a:r>
              <a:rPr lang="es-ES" dirty="0"/>
              <a:t>Son los costos de producción que cambian proporcionalmente, según el número de unidades producidas para la venta o servicios vendidos.</a:t>
            </a:r>
            <a:endParaRPr lang="es-CR" dirty="0"/>
          </a:p>
        </p:txBody>
      </p:sp>
      <p:sp>
        <p:nvSpPr>
          <p:cNvPr id="5" name="Marcador de texto 4"/>
          <p:cNvSpPr>
            <a:spLocks noGrp="1"/>
          </p:cNvSpPr>
          <p:nvPr>
            <p:ph type="body" sz="quarter" idx="3"/>
          </p:nvPr>
        </p:nvSpPr>
        <p:spPr>
          <a:xfrm>
            <a:off x="6096000" y="1260968"/>
            <a:ext cx="5183188" cy="823912"/>
          </a:xfrm>
        </p:spPr>
        <p:txBody>
          <a:bodyPr/>
          <a:lstStyle/>
          <a:p>
            <a:r>
              <a:rPr lang="es-CR" sz="2800" i="1" dirty="0"/>
              <a:t>Ejemplos:</a:t>
            </a:r>
            <a:r>
              <a:rPr lang="es-CR" i="1" dirty="0"/>
              <a:t> </a:t>
            </a:r>
          </a:p>
        </p:txBody>
      </p:sp>
      <p:sp>
        <p:nvSpPr>
          <p:cNvPr id="6" name="Marcador de contenido 5"/>
          <p:cNvSpPr>
            <a:spLocks noGrp="1"/>
          </p:cNvSpPr>
          <p:nvPr>
            <p:ph sz="quarter" idx="4"/>
          </p:nvPr>
        </p:nvSpPr>
        <p:spPr>
          <a:xfrm>
            <a:off x="6096000" y="2126455"/>
            <a:ext cx="5183188" cy="3332163"/>
          </a:xfrm>
        </p:spPr>
        <p:txBody>
          <a:bodyPr>
            <a:normAutofit/>
          </a:bodyPr>
          <a:lstStyle/>
          <a:p>
            <a:pPr marL="0" indent="0" algn="just">
              <a:buNone/>
            </a:pPr>
            <a:r>
              <a:rPr lang="es-CR" dirty="0"/>
              <a:t>La cantidad de aceite de masaje que se requiera comprar, depende de la cantidad de tratamientos que se vendan y requieran este producto. Es decir, el aceite es un costo variable, no siempre se gasta ni se compra la misma cantidad.</a:t>
            </a:r>
          </a:p>
        </p:txBody>
      </p:sp>
      <p:sp>
        <p:nvSpPr>
          <p:cNvPr id="7" name="Marcador de pie de página 6"/>
          <p:cNvSpPr>
            <a:spLocks noGrp="1"/>
          </p:cNvSpPr>
          <p:nvPr>
            <p:ph type="ftr" sz="quarter" idx="11"/>
          </p:nvPr>
        </p:nvSpPr>
        <p:spPr>
          <a:xfrm>
            <a:off x="4038600" y="6365681"/>
            <a:ext cx="4114800" cy="365125"/>
          </a:xfrm>
        </p:spPr>
        <p:txBody>
          <a:bodyPr/>
          <a:lstStyle/>
          <a:p>
            <a:r>
              <a:rPr lang="es-CR" dirty="0"/>
              <a:t>Fuente: MEIC y OIT (2019).</a:t>
            </a:r>
          </a:p>
        </p:txBody>
      </p:sp>
      <p:sp>
        <p:nvSpPr>
          <p:cNvPr id="8" name="Marcador de número de diapositiva 7"/>
          <p:cNvSpPr>
            <a:spLocks noGrp="1"/>
          </p:cNvSpPr>
          <p:nvPr>
            <p:ph type="sldNum" sz="quarter" idx="12"/>
          </p:nvPr>
        </p:nvSpPr>
        <p:spPr>
          <a:xfrm>
            <a:off x="8612188" y="6173787"/>
            <a:ext cx="2743200" cy="365125"/>
          </a:xfrm>
        </p:spPr>
        <p:txBody>
          <a:bodyPr/>
          <a:lstStyle/>
          <a:p>
            <a:fld id="{FD31C4FA-6218-4CBC-926C-94577F296D2C}" type="slidenum">
              <a:rPr lang="es-CR" smtClean="0"/>
              <a:t>18</a:t>
            </a:fld>
            <a:endParaRPr lang="es-CR"/>
          </a:p>
        </p:txBody>
      </p:sp>
      <p:cxnSp>
        <p:nvCxnSpPr>
          <p:cNvPr id="9" name="Straight Connector 16">
            <a:extLst>
              <a:ext uri="{FF2B5EF4-FFF2-40B4-BE49-F238E27FC236}">
                <a16:creationId xmlns:a16="http://schemas.microsoft.com/office/drawing/2014/main" id="{FA97A661-901E-7548-80E2-533D3C2BF79C}"/>
              </a:ext>
            </a:extLst>
          </p:cNvPr>
          <p:cNvCxnSpPr>
            <a:cxnSpLocks/>
          </p:cNvCxnSpPr>
          <p:nvPr/>
        </p:nvCxnSpPr>
        <p:spPr>
          <a:xfrm>
            <a:off x="0" y="1581150"/>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11" name="Imagen 10"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3938924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texto 2"/>
          <p:cNvSpPr>
            <a:spLocks noGrp="1"/>
          </p:cNvSpPr>
          <p:nvPr>
            <p:ph type="body" idx="1"/>
          </p:nvPr>
        </p:nvSpPr>
        <p:spPr>
          <a:xfrm>
            <a:off x="839787" y="857251"/>
            <a:ext cx="5157787" cy="823912"/>
          </a:xfrm>
        </p:spPr>
        <p:txBody>
          <a:bodyPr vert="horz" lIns="91440" tIns="45720" rIns="91440" bIns="45720" rtlCol="0" anchor="b">
            <a:normAutofit/>
          </a:bodyPr>
          <a:lstStyle/>
          <a:p>
            <a:pPr>
              <a:spcBef>
                <a:spcPct val="0"/>
              </a:spcBef>
            </a:pPr>
            <a:r>
              <a:rPr lang="es-CR" sz="2800" dirty="0">
                <a:solidFill>
                  <a:srgbClr val="F3993E"/>
                </a:solidFill>
                <a:latin typeface="Verdana" panose="020B0604030504040204" pitchFamily="34" charset="0"/>
                <a:ea typeface="Verdana" panose="020B0604030504040204" pitchFamily="34" charset="0"/>
                <a:cs typeface="Verdana" panose="020B0604030504040204" pitchFamily="34" charset="0"/>
              </a:rPr>
              <a:t>Costos fijos</a:t>
            </a:r>
          </a:p>
        </p:txBody>
      </p:sp>
      <p:sp>
        <p:nvSpPr>
          <p:cNvPr id="4" name="Marcador de contenido 3"/>
          <p:cNvSpPr>
            <a:spLocks noGrp="1"/>
          </p:cNvSpPr>
          <p:nvPr>
            <p:ph sz="half" idx="2"/>
          </p:nvPr>
        </p:nvSpPr>
        <p:spPr>
          <a:xfrm>
            <a:off x="401216" y="2176462"/>
            <a:ext cx="4982547" cy="3684588"/>
          </a:xfrm>
        </p:spPr>
        <p:txBody>
          <a:bodyPr>
            <a:normAutofit/>
          </a:bodyPr>
          <a:lstStyle/>
          <a:p>
            <a:pPr marL="0" indent="0">
              <a:buNone/>
            </a:pPr>
            <a:endParaRPr lang="es-ES" dirty="0"/>
          </a:p>
          <a:p>
            <a:pPr marL="0" indent="0" algn="just">
              <a:buNone/>
            </a:pPr>
            <a:r>
              <a:rPr lang="es-ES" dirty="0"/>
              <a:t>Son los costos de producción que un negocio tiene que cubrir (pagar), independientemente de cuanto produzca o venda.</a:t>
            </a:r>
            <a:endParaRPr lang="es-CR" dirty="0"/>
          </a:p>
        </p:txBody>
      </p:sp>
      <p:sp>
        <p:nvSpPr>
          <p:cNvPr id="5" name="Marcador de texto 4"/>
          <p:cNvSpPr>
            <a:spLocks noGrp="1"/>
          </p:cNvSpPr>
          <p:nvPr>
            <p:ph type="body" sz="quarter" idx="3"/>
          </p:nvPr>
        </p:nvSpPr>
        <p:spPr>
          <a:xfrm>
            <a:off x="6172200" y="1464469"/>
            <a:ext cx="5183188" cy="823912"/>
          </a:xfrm>
        </p:spPr>
        <p:txBody>
          <a:bodyPr>
            <a:normAutofit/>
          </a:bodyPr>
          <a:lstStyle/>
          <a:p>
            <a:r>
              <a:rPr lang="es-CR" sz="2800" i="1" dirty="0"/>
              <a:t>Ejemplos:</a:t>
            </a:r>
            <a:endParaRPr lang="es-CR" sz="2800" dirty="0"/>
          </a:p>
        </p:txBody>
      </p:sp>
      <p:sp>
        <p:nvSpPr>
          <p:cNvPr id="6" name="Marcador de contenido 5"/>
          <p:cNvSpPr>
            <a:spLocks noGrp="1"/>
          </p:cNvSpPr>
          <p:nvPr>
            <p:ph sz="quarter" idx="4"/>
          </p:nvPr>
        </p:nvSpPr>
        <p:spPr/>
        <p:txBody>
          <a:bodyPr>
            <a:normAutofit/>
          </a:bodyPr>
          <a:lstStyle/>
          <a:p>
            <a:pPr marL="0" indent="0" algn="just">
              <a:buNone/>
            </a:pPr>
            <a:r>
              <a:rPr lang="es-CR" dirty="0"/>
              <a:t>El pago de alquiler o préstamo de las instalaciones; este es un costo fijo, pues independientemente de la cantidad de tratamientos que se vendan, siempre se debe pagar la misma cantidad (varía solo en función de aumentos anuales).</a:t>
            </a:r>
          </a:p>
        </p:txBody>
      </p:sp>
      <p:sp>
        <p:nvSpPr>
          <p:cNvPr id="7" name="Marcador de pie de página 6"/>
          <p:cNvSpPr>
            <a:spLocks noGrp="1"/>
          </p:cNvSpPr>
          <p:nvPr>
            <p:ph type="ftr" sz="quarter" idx="11"/>
          </p:nvPr>
        </p:nvSpPr>
        <p:spPr/>
        <p:txBody>
          <a:bodyPr/>
          <a:lstStyle/>
          <a:p>
            <a:r>
              <a:rPr lang="es-CR" dirty="0"/>
              <a:t>Fuente: MEIC y OIT (2019).</a:t>
            </a:r>
          </a:p>
        </p:txBody>
      </p:sp>
      <p:sp>
        <p:nvSpPr>
          <p:cNvPr id="8" name="Marcador de número de diapositiva 7"/>
          <p:cNvSpPr>
            <a:spLocks noGrp="1"/>
          </p:cNvSpPr>
          <p:nvPr>
            <p:ph type="sldNum" sz="quarter" idx="12"/>
          </p:nvPr>
        </p:nvSpPr>
        <p:spPr/>
        <p:txBody>
          <a:bodyPr/>
          <a:lstStyle/>
          <a:p>
            <a:fld id="{FD31C4FA-6218-4CBC-926C-94577F296D2C}" type="slidenum">
              <a:rPr lang="es-CR" smtClean="0"/>
              <a:t>19</a:t>
            </a:fld>
            <a:endParaRPr lang="es-CR"/>
          </a:p>
        </p:txBody>
      </p:sp>
      <p:cxnSp>
        <p:nvCxnSpPr>
          <p:cNvPr id="9" name="Straight Connector 16">
            <a:extLst>
              <a:ext uri="{FF2B5EF4-FFF2-40B4-BE49-F238E27FC236}">
                <a16:creationId xmlns:a16="http://schemas.microsoft.com/office/drawing/2014/main" id="{FA97A661-901E-7548-80E2-533D3C2BF79C}"/>
              </a:ext>
            </a:extLst>
          </p:cNvPr>
          <p:cNvCxnSpPr>
            <a:cxnSpLocks/>
          </p:cNvCxnSpPr>
          <p:nvPr/>
        </p:nvCxnSpPr>
        <p:spPr>
          <a:xfrm>
            <a:off x="0" y="1876425"/>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11" name="Imagen 10"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149294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2000" r="-2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0" y="1860917"/>
            <a:ext cx="12192000" cy="2387600"/>
          </a:xfrm>
          <a:solidFill>
            <a:schemeClr val="bg1">
              <a:alpha val="58000"/>
            </a:schemeClr>
          </a:solidFill>
        </p:spPr>
        <p:txBody>
          <a:bodyPr vert="horz" lIns="91440" tIns="45720" rIns="91440" bIns="45720" rtlCol="0" anchor="ctr">
            <a:normAutofit/>
          </a:bodyPr>
          <a:lstStyle/>
          <a:p>
            <a:r>
              <a:rPr lang="es-CR" sz="3600" b="1" dirty="0">
                <a:solidFill>
                  <a:srgbClr val="385995"/>
                </a:solidFill>
                <a:latin typeface="Verdana" panose="020B0604030504040204" pitchFamily="34" charset="0"/>
                <a:ea typeface="Verdana" panose="020B0604030504040204" pitchFamily="34" charset="0"/>
                <a:cs typeface="Verdana" panose="020B0604030504040204" pitchFamily="34" charset="0"/>
              </a:rPr>
              <a:t>PLANIFICACIÓN ESTRATÉGICA PARA EL ESTABLECIMIENTO DE UN CENTRO TERMAL, </a:t>
            </a:r>
            <a:r>
              <a:rPr lang="es-CR" sz="3600" b="1" i="1" dirty="0">
                <a:solidFill>
                  <a:srgbClr val="385995"/>
                </a:solidFill>
                <a:latin typeface="Verdana" panose="020B0604030504040204" pitchFamily="34" charset="0"/>
                <a:ea typeface="Verdana" panose="020B0604030504040204" pitchFamily="34" charset="0"/>
                <a:cs typeface="Verdana" panose="020B0604030504040204" pitchFamily="34" charset="0"/>
              </a:rPr>
              <a:t>SPA</a:t>
            </a:r>
            <a:r>
              <a:rPr lang="es-CR" sz="3600" b="1" dirty="0">
                <a:solidFill>
                  <a:srgbClr val="385995"/>
                </a:solidFill>
                <a:latin typeface="Verdana" panose="020B0604030504040204" pitchFamily="34" charset="0"/>
                <a:ea typeface="Verdana" panose="020B0604030504040204" pitchFamily="34" charset="0"/>
                <a:cs typeface="Verdana" panose="020B0604030504040204" pitchFamily="34" charset="0"/>
              </a:rPr>
              <a:t> O TALASO</a:t>
            </a:r>
          </a:p>
        </p:txBody>
      </p:sp>
    </p:spTree>
    <p:extLst>
      <p:ext uri="{BB962C8B-B14F-4D97-AF65-F5344CB8AC3E}">
        <p14:creationId xmlns:p14="http://schemas.microsoft.com/office/powerpoint/2010/main" val="514867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texto 2"/>
          <p:cNvSpPr>
            <a:spLocks noGrp="1"/>
          </p:cNvSpPr>
          <p:nvPr>
            <p:ph type="body" idx="1"/>
          </p:nvPr>
        </p:nvSpPr>
        <p:spPr>
          <a:xfrm>
            <a:off x="593927" y="747715"/>
            <a:ext cx="5157787" cy="823912"/>
          </a:xfrm>
        </p:spPr>
        <p:txBody>
          <a:bodyPr vert="horz" lIns="91440" tIns="45720" rIns="91440" bIns="45720" rtlCol="0" anchor="b">
            <a:normAutofit/>
          </a:bodyPr>
          <a:lstStyle/>
          <a:p>
            <a:pPr>
              <a:spcBef>
                <a:spcPct val="0"/>
              </a:spcBef>
            </a:pPr>
            <a:r>
              <a:rPr lang="es-CR" sz="2800" dirty="0">
                <a:solidFill>
                  <a:srgbClr val="F3993E"/>
                </a:solidFill>
                <a:latin typeface="Verdana" panose="020B0604030504040204" pitchFamily="34" charset="0"/>
                <a:ea typeface="Verdana" panose="020B0604030504040204" pitchFamily="34" charset="0"/>
                <a:cs typeface="Verdana" panose="020B0604030504040204" pitchFamily="34" charset="0"/>
              </a:rPr>
              <a:t>Costos totales</a:t>
            </a:r>
          </a:p>
        </p:txBody>
      </p:sp>
      <p:sp>
        <p:nvSpPr>
          <p:cNvPr id="4" name="Marcador de contenido 3"/>
          <p:cNvSpPr>
            <a:spLocks noGrp="1"/>
          </p:cNvSpPr>
          <p:nvPr>
            <p:ph sz="half" idx="2"/>
          </p:nvPr>
        </p:nvSpPr>
        <p:spPr>
          <a:xfrm>
            <a:off x="563529" y="2245519"/>
            <a:ext cx="4846671" cy="3684588"/>
          </a:xfrm>
        </p:spPr>
        <p:txBody>
          <a:bodyPr>
            <a:normAutofit lnSpcReduction="10000"/>
          </a:bodyPr>
          <a:lstStyle/>
          <a:p>
            <a:pPr marL="0" indent="0" algn="just">
              <a:buNone/>
            </a:pPr>
            <a:r>
              <a:rPr lang="es-ES" dirty="0"/>
              <a:t>Son los costos correspondientes a la suma de los costos fijos y los variables.</a:t>
            </a:r>
          </a:p>
          <a:p>
            <a:pPr marL="0" indent="0">
              <a:buNone/>
            </a:pPr>
            <a:endParaRPr lang="es-ES" dirty="0"/>
          </a:p>
          <a:p>
            <a:pPr marL="0" indent="0">
              <a:buNone/>
            </a:pPr>
            <a:r>
              <a:rPr lang="es-ES" dirty="0"/>
              <a:t>En algunas ocasiones los costos se pueden distribuir por áreas, por ejemplo, los costos totales de áreas colectivas o individuales.</a:t>
            </a:r>
            <a:endParaRPr lang="es-CR" dirty="0"/>
          </a:p>
        </p:txBody>
      </p:sp>
      <p:sp>
        <p:nvSpPr>
          <p:cNvPr id="7" name="Marcador de pie de página 6"/>
          <p:cNvSpPr>
            <a:spLocks noGrp="1"/>
          </p:cNvSpPr>
          <p:nvPr>
            <p:ph type="ftr" sz="quarter" idx="11"/>
          </p:nvPr>
        </p:nvSpPr>
        <p:spPr/>
        <p:txBody>
          <a:bodyPr/>
          <a:lstStyle/>
          <a:p>
            <a:r>
              <a:rPr lang="es-CR" dirty="0"/>
              <a:t>Fuente: MEIC y OIT (2019).</a:t>
            </a:r>
          </a:p>
        </p:txBody>
      </p:sp>
      <p:sp>
        <p:nvSpPr>
          <p:cNvPr id="8" name="Marcador de número de diapositiva 7"/>
          <p:cNvSpPr>
            <a:spLocks noGrp="1"/>
          </p:cNvSpPr>
          <p:nvPr>
            <p:ph type="sldNum" sz="quarter" idx="12"/>
          </p:nvPr>
        </p:nvSpPr>
        <p:spPr/>
        <p:txBody>
          <a:bodyPr/>
          <a:lstStyle/>
          <a:p>
            <a:fld id="{FD31C4FA-6218-4CBC-926C-94577F296D2C}" type="slidenum">
              <a:rPr lang="es-CR" smtClean="0"/>
              <a:t>20</a:t>
            </a:fld>
            <a:endParaRPr lang="es-CR"/>
          </a:p>
        </p:txBody>
      </p:sp>
      <p:sp>
        <p:nvSpPr>
          <p:cNvPr id="9" name="Marcador de texto 4"/>
          <p:cNvSpPr>
            <a:spLocks noGrp="1"/>
          </p:cNvSpPr>
          <p:nvPr>
            <p:ph type="body" sz="quarter" idx="3"/>
          </p:nvPr>
        </p:nvSpPr>
        <p:spPr>
          <a:xfrm>
            <a:off x="6172200" y="1681163"/>
            <a:ext cx="5183188" cy="823912"/>
          </a:xfrm>
        </p:spPr>
        <p:txBody>
          <a:bodyPr>
            <a:normAutofit/>
          </a:bodyPr>
          <a:lstStyle/>
          <a:p>
            <a:r>
              <a:rPr lang="es-CR" sz="2800" i="1" dirty="0"/>
              <a:t>Ejemplos:</a:t>
            </a:r>
            <a:endParaRPr lang="es-CR" sz="2800" dirty="0"/>
          </a:p>
        </p:txBody>
      </p:sp>
      <p:sp>
        <p:nvSpPr>
          <p:cNvPr id="10" name="Marcador de contenido 5"/>
          <p:cNvSpPr>
            <a:spLocks noGrp="1"/>
          </p:cNvSpPr>
          <p:nvPr>
            <p:ph sz="quarter" idx="4"/>
          </p:nvPr>
        </p:nvSpPr>
        <p:spPr>
          <a:xfrm>
            <a:off x="6172200" y="2931318"/>
            <a:ext cx="5183188" cy="1891827"/>
          </a:xfrm>
        </p:spPr>
        <p:txBody>
          <a:bodyPr>
            <a:normAutofit/>
          </a:bodyPr>
          <a:lstStyle/>
          <a:p>
            <a:pPr marL="0" indent="0" algn="just">
              <a:buNone/>
            </a:pPr>
            <a:r>
              <a:rPr lang="es-CR" dirty="0"/>
              <a:t>El costo de la compra de aceites y el pago del préstamo o alquiler se suman y esto genera un costo total.</a:t>
            </a:r>
          </a:p>
        </p:txBody>
      </p:sp>
      <p:cxnSp>
        <p:nvCxnSpPr>
          <p:cNvPr id="11" name="Straight Connector 16">
            <a:extLst>
              <a:ext uri="{FF2B5EF4-FFF2-40B4-BE49-F238E27FC236}">
                <a16:creationId xmlns:a16="http://schemas.microsoft.com/office/drawing/2014/main" id="{FA97A661-901E-7548-80E2-533D3C2BF79C}"/>
              </a:ext>
            </a:extLst>
          </p:cNvPr>
          <p:cNvCxnSpPr>
            <a:cxnSpLocks/>
          </p:cNvCxnSpPr>
          <p:nvPr/>
        </p:nvCxnSpPr>
        <p:spPr>
          <a:xfrm>
            <a:off x="0" y="1724025"/>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13" name="Imagen 12"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3801973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pic>
        <p:nvPicPr>
          <p:cNvPr id="11" name="Imagen 10">
            <a:extLst>
              <a:ext uri="{FF2B5EF4-FFF2-40B4-BE49-F238E27FC236}">
                <a16:creationId xmlns:a16="http://schemas.microsoft.com/office/drawing/2014/main" id="{313E64A4-297A-7D4E-B065-E2F34072DB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280853"/>
            <a:ext cx="11887200" cy="1325563"/>
          </a:xfrm>
        </p:spPr>
        <p:txBody>
          <a:bodyPr vert="horz" lIns="91440" tIns="45720" rIns="91440" bIns="45720" rtlCol="0" anchor="ctr">
            <a:normAutofit/>
          </a:bodyPr>
          <a:lstStyle/>
          <a:p>
            <a:r>
              <a:rPr lang="es-ES" sz="3500" b="1" dirty="0">
                <a:solidFill>
                  <a:srgbClr val="385995"/>
                </a:solidFill>
                <a:latin typeface="Verdana" panose="020B0604030504040204" pitchFamily="34" charset="0"/>
                <a:ea typeface="Verdana" panose="020B0604030504040204" pitchFamily="34" charset="0"/>
                <a:cs typeface="Verdana" panose="020B0604030504040204" pitchFamily="34" charset="0"/>
              </a:rPr>
              <a:t>Además, los costos también se clasifican en: </a:t>
            </a:r>
          </a:p>
        </p:txBody>
      </p:sp>
      <p:sp>
        <p:nvSpPr>
          <p:cNvPr id="4" name="Marcador de contenido 3"/>
          <p:cNvSpPr>
            <a:spLocks noGrp="1"/>
          </p:cNvSpPr>
          <p:nvPr>
            <p:ph sz="half" idx="2"/>
          </p:nvPr>
        </p:nvSpPr>
        <p:spPr>
          <a:xfrm>
            <a:off x="839788" y="2505075"/>
            <a:ext cx="10385260" cy="3684588"/>
          </a:xfrm>
        </p:spPr>
        <p:txBody>
          <a:bodyPr>
            <a:normAutofit fontScale="92500"/>
          </a:bodyPr>
          <a:lstStyle/>
          <a:p>
            <a:pPr marL="0" indent="0" algn="just">
              <a:buNone/>
            </a:pPr>
            <a:r>
              <a:rPr lang="es-ES" dirty="0"/>
              <a:t>Los costos directos son aquellos que se utilizan y relacionan directamente con el producto o servicio y que no se requieren si no se da o vende este servicio.</a:t>
            </a:r>
          </a:p>
          <a:p>
            <a:pPr marL="0" indent="0" algn="just">
              <a:buNone/>
            </a:pPr>
            <a:endParaRPr lang="es-CR" dirty="0"/>
          </a:p>
          <a:p>
            <a:pPr marL="0" indent="0" algn="just">
              <a:buNone/>
            </a:pPr>
            <a:r>
              <a:rPr lang="es-CR" b="1" dirty="0"/>
              <a:t>Ejemplo</a:t>
            </a:r>
            <a:r>
              <a:rPr lang="es-CR" dirty="0"/>
              <a:t>: recordemos que dentro de los centros termales, </a:t>
            </a:r>
            <a:r>
              <a:rPr lang="es-CR" i="1" dirty="0"/>
              <a:t>spa</a:t>
            </a:r>
            <a:r>
              <a:rPr lang="es-CR" dirty="0"/>
              <a:t> o </a:t>
            </a:r>
            <a:r>
              <a:rPr lang="es-CR" dirty="0" err="1"/>
              <a:t>talasos</a:t>
            </a:r>
            <a:r>
              <a:rPr lang="es-CR" dirty="0"/>
              <a:t> pueden existir personas encargadas de actividades grupales, como instructores de yoga. Si las sesiones de yoga solo se dan en una época del año (por ejemplo, solo en enero y febrero), solamente durante este período se tiene este gasto; los demás meses del año no se presenta.</a:t>
            </a:r>
          </a:p>
        </p:txBody>
      </p:sp>
      <p:sp>
        <p:nvSpPr>
          <p:cNvPr id="8" name="Marcador de número de diapositiva 7"/>
          <p:cNvSpPr>
            <a:spLocks noGrp="1"/>
          </p:cNvSpPr>
          <p:nvPr>
            <p:ph type="sldNum" sz="quarter" idx="12"/>
          </p:nvPr>
        </p:nvSpPr>
        <p:spPr/>
        <p:txBody>
          <a:bodyPr/>
          <a:lstStyle/>
          <a:p>
            <a:fld id="{FD31C4FA-6218-4CBC-926C-94577F296D2C}" type="slidenum">
              <a:rPr lang="es-CR" smtClean="0"/>
              <a:t>21</a:t>
            </a:fld>
            <a:endParaRPr lang="es-CR"/>
          </a:p>
        </p:txBody>
      </p:sp>
      <p:cxnSp>
        <p:nvCxnSpPr>
          <p:cNvPr id="9" name="Straight Connector 16">
            <a:extLst>
              <a:ext uri="{FF2B5EF4-FFF2-40B4-BE49-F238E27FC236}">
                <a16:creationId xmlns:a16="http://schemas.microsoft.com/office/drawing/2014/main" id="{FA97A661-901E-7548-80E2-533D3C2BF79C}"/>
              </a:ext>
            </a:extLst>
          </p:cNvPr>
          <p:cNvCxnSpPr>
            <a:cxnSpLocks/>
          </p:cNvCxnSpPr>
          <p:nvPr/>
        </p:nvCxnSpPr>
        <p:spPr>
          <a:xfrm>
            <a:off x="0" y="2352675"/>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sp>
        <p:nvSpPr>
          <p:cNvPr id="10" name="Marcador de texto 2"/>
          <p:cNvSpPr>
            <a:spLocks noGrp="1"/>
          </p:cNvSpPr>
          <p:nvPr>
            <p:ph type="body" idx="1"/>
          </p:nvPr>
        </p:nvSpPr>
        <p:spPr>
          <a:xfrm>
            <a:off x="228600" y="1483520"/>
            <a:ext cx="5157787" cy="823912"/>
          </a:xfrm>
        </p:spPr>
        <p:txBody>
          <a:bodyPr vert="horz" lIns="91440" tIns="45720" rIns="91440" bIns="45720" rtlCol="0" anchor="b">
            <a:normAutofit/>
          </a:bodyPr>
          <a:lstStyle/>
          <a:p>
            <a:pPr>
              <a:spcBef>
                <a:spcPct val="0"/>
              </a:spcBef>
            </a:pPr>
            <a:r>
              <a:rPr lang="es-CR" sz="2800" dirty="0">
                <a:solidFill>
                  <a:srgbClr val="F3993E"/>
                </a:solidFill>
                <a:latin typeface="Verdana" panose="020B0604030504040204" pitchFamily="34" charset="0"/>
                <a:ea typeface="Verdana" panose="020B0604030504040204" pitchFamily="34" charset="0"/>
                <a:cs typeface="Verdana" panose="020B0604030504040204" pitchFamily="34" charset="0"/>
              </a:rPr>
              <a:t>Costos directos</a:t>
            </a:r>
          </a:p>
        </p:txBody>
      </p:sp>
      <p:sp>
        <p:nvSpPr>
          <p:cNvPr id="12" name="Marcador de pie de página 6"/>
          <p:cNvSpPr txBox="1">
            <a:spLocks/>
          </p:cNvSpPr>
          <p:nvPr/>
        </p:nvSpPr>
        <p:spPr>
          <a:xfrm>
            <a:off x="4191000" y="6499419"/>
            <a:ext cx="4114800" cy="365125"/>
          </a:xfrm>
          <a:prstGeom prst="rect">
            <a:avLst/>
          </a:prstGeom>
        </p:spPr>
        <p:txBody>
          <a:bodyPr vert="horz" lIns="91440" tIns="45720" rIns="91440" bIns="45720" rtlCol="0" anchor="ctr"/>
          <a:lstStyle>
            <a:defPPr>
              <a:defRPr lang="es-C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R" dirty="0"/>
              <a:t>Fuente: MEIC y OIT (2019).</a:t>
            </a:r>
          </a:p>
        </p:txBody>
      </p:sp>
    </p:spTree>
    <p:extLst>
      <p:ext uri="{BB962C8B-B14F-4D97-AF65-F5344CB8AC3E}">
        <p14:creationId xmlns:p14="http://schemas.microsoft.com/office/powerpoint/2010/main" val="3140154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4" name="Marcador de contenido 3"/>
          <p:cNvSpPr>
            <a:spLocks noGrp="1"/>
          </p:cNvSpPr>
          <p:nvPr>
            <p:ph sz="half" idx="2"/>
          </p:nvPr>
        </p:nvSpPr>
        <p:spPr>
          <a:xfrm>
            <a:off x="839788" y="2809083"/>
            <a:ext cx="10385260" cy="3380580"/>
          </a:xfrm>
        </p:spPr>
        <p:txBody>
          <a:bodyPr>
            <a:normAutofit lnSpcReduction="10000"/>
          </a:bodyPr>
          <a:lstStyle/>
          <a:p>
            <a:pPr marL="0" indent="0" algn="just">
              <a:buNone/>
            </a:pPr>
            <a:r>
              <a:rPr lang="es-ES" dirty="0"/>
              <a:t>Los costos indirectos son aquellos que no pueden ser asignados o relacionados claramente a la producción o venta de servicios, pero que sí se ven incrementados si el desarrollo del producto o servicio se da o aumenta. </a:t>
            </a:r>
          </a:p>
          <a:p>
            <a:pPr marL="0" indent="0" algn="just">
              <a:buNone/>
            </a:pPr>
            <a:endParaRPr lang="es-ES" dirty="0"/>
          </a:p>
          <a:p>
            <a:pPr marL="0" indent="0" algn="just">
              <a:buNone/>
            </a:pPr>
            <a:r>
              <a:rPr lang="es-ES" b="1" dirty="0"/>
              <a:t>Ejemplo</a:t>
            </a:r>
            <a:r>
              <a:rPr lang="es-ES" dirty="0"/>
              <a:t>: un caso típico de este tipo de gastos son las capacitaciones que se brindan a los(as) colaboradores(as), a lo largo de un período de tiempo.</a:t>
            </a:r>
            <a:endParaRPr lang="es-CR" dirty="0"/>
          </a:p>
        </p:txBody>
      </p:sp>
      <p:sp>
        <p:nvSpPr>
          <p:cNvPr id="8" name="Marcador de número de diapositiva 7"/>
          <p:cNvSpPr>
            <a:spLocks noGrp="1"/>
          </p:cNvSpPr>
          <p:nvPr>
            <p:ph type="sldNum" sz="quarter" idx="12"/>
          </p:nvPr>
        </p:nvSpPr>
        <p:spPr/>
        <p:txBody>
          <a:bodyPr/>
          <a:lstStyle/>
          <a:p>
            <a:fld id="{FD31C4FA-6218-4CBC-926C-94577F296D2C}" type="slidenum">
              <a:rPr lang="es-CR" smtClean="0"/>
              <a:t>22</a:t>
            </a:fld>
            <a:endParaRPr lang="es-CR"/>
          </a:p>
        </p:txBody>
      </p:sp>
      <p:sp>
        <p:nvSpPr>
          <p:cNvPr id="6" name="Título 1"/>
          <p:cNvSpPr txBox="1">
            <a:spLocks/>
          </p:cNvSpPr>
          <p:nvPr/>
        </p:nvSpPr>
        <p:spPr>
          <a:xfrm>
            <a:off x="0" y="248443"/>
            <a:ext cx="120015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500" b="1" dirty="0">
                <a:solidFill>
                  <a:srgbClr val="385995"/>
                </a:solidFill>
                <a:latin typeface="Verdana" panose="020B0604030504040204" pitchFamily="34" charset="0"/>
                <a:ea typeface="Verdana" panose="020B0604030504040204" pitchFamily="34" charset="0"/>
                <a:cs typeface="Verdana" panose="020B0604030504040204" pitchFamily="34" charset="0"/>
              </a:rPr>
              <a:t>Además, los costos también se clasifican en: </a:t>
            </a:r>
          </a:p>
        </p:txBody>
      </p:sp>
      <p:sp>
        <p:nvSpPr>
          <p:cNvPr id="10" name="Marcador de texto 2"/>
          <p:cNvSpPr>
            <a:spLocks noGrp="1"/>
          </p:cNvSpPr>
          <p:nvPr>
            <p:ph type="body" idx="1"/>
          </p:nvPr>
        </p:nvSpPr>
        <p:spPr>
          <a:xfrm>
            <a:off x="228600" y="1483520"/>
            <a:ext cx="5157787" cy="823912"/>
          </a:xfrm>
        </p:spPr>
        <p:txBody>
          <a:bodyPr vert="horz" lIns="91440" tIns="45720" rIns="91440" bIns="45720" rtlCol="0" anchor="b">
            <a:normAutofit/>
          </a:bodyPr>
          <a:lstStyle/>
          <a:p>
            <a:pPr>
              <a:spcBef>
                <a:spcPct val="0"/>
              </a:spcBef>
            </a:pPr>
            <a:r>
              <a:rPr lang="es-CR" sz="2800" dirty="0">
                <a:solidFill>
                  <a:srgbClr val="F3993E"/>
                </a:solidFill>
                <a:latin typeface="Verdana" panose="020B0604030504040204" pitchFamily="34" charset="0"/>
                <a:ea typeface="Verdana" panose="020B0604030504040204" pitchFamily="34" charset="0"/>
                <a:cs typeface="Verdana" panose="020B0604030504040204" pitchFamily="34" charset="0"/>
              </a:rPr>
              <a:t>Costos indirectos</a:t>
            </a:r>
          </a:p>
        </p:txBody>
      </p:sp>
      <p:cxnSp>
        <p:nvCxnSpPr>
          <p:cNvPr id="11" name="Straight Connector 16">
            <a:extLst>
              <a:ext uri="{FF2B5EF4-FFF2-40B4-BE49-F238E27FC236}">
                <a16:creationId xmlns:a16="http://schemas.microsoft.com/office/drawing/2014/main" id="{FA97A661-901E-7548-80E2-533D3C2BF79C}"/>
              </a:ext>
            </a:extLst>
          </p:cNvPr>
          <p:cNvCxnSpPr>
            <a:cxnSpLocks/>
          </p:cNvCxnSpPr>
          <p:nvPr/>
        </p:nvCxnSpPr>
        <p:spPr>
          <a:xfrm>
            <a:off x="0" y="2336007"/>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sp>
        <p:nvSpPr>
          <p:cNvPr id="12" name="Marcador de pie de página 6"/>
          <p:cNvSpPr txBox="1">
            <a:spLocks/>
          </p:cNvSpPr>
          <p:nvPr/>
        </p:nvSpPr>
        <p:spPr>
          <a:xfrm>
            <a:off x="4191000" y="6499419"/>
            <a:ext cx="4114800" cy="365125"/>
          </a:xfrm>
          <a:prstGeom prst="rect">
            <a:avLst/>
          </a:prstGeom>
        </p:spPr>
        <p:txBody>
          <a:bodyPr vert="horz" lIns="91440" tIns="45720" rIns="91440" bIns="45720" rtlCol="0" anchor="ctr"/>
          <a:lstStyle>
            <a:defPPr>
              <a:defRPr lang="es-C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R" dirty="0"/>
              <a:t>Fuente: MEIC y OIT (2019).</a:t>
            </a:r>
          </a:p>
        </p:txBody>
      </p:sp>
      <p:pic>
        <p:nvPicPr>
          <p:cNvPr id="13" name="Imagen 12"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460675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2300" y="2071688"/>
            <a:ext cx="10515600" cy="2852737"/>
          </a:xfrm>
        </p:spPr>
        <p:txBody>
          <a:bodyPr vert="horz" lIns="91440" tIns="45720" rIns="91440" bIns="45720" rtlCol="0" anchor="ctr">
            <a:normAutofit/>
          </a:bodyPr>
          <a:lstStyle/>
          <a:p>
            <a:r>
              <a:rPr lang="es-CR" sz="4000" b="1" dirty="0">
                <a:solidFill>
                  <a:srgbClr val="385995"/>
                </a:solidFill>
                <a:latin typeface="Verdana" panose="020B0604030504040204" pitchFamily="34" charset="0"/>
                <a:ea typeface="Verdana" panose="020B0604030504040204" pitchFamily="34" charset="0"/>
                <a:cs typeface="Verdana" panose="020B0604030504040204" pitchFamily="34" charset="0"/>
              </a:rPr>
              <a:t>INGRESOS</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23</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19050" y="3872761"/>
            <a:ext cx="4286992"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Marcador de pie de página 3"/>
          <p:cNvSpPr txBox="1">
            <a:spLocks/>
          </p:cNvSpPr>
          <p:nvPr/>
        </p:nvSpPr>
        <p:spPr>
          <a:xfrm>
            <a:off x="0" y="6492875"/>
            <a:ext cx="4114800" cy="365125"/>
          </a:xfrm>
          <a:prstGeom prst="rect">
            <a:avLst/>
          </a:prstGeom>
        </p:spPr>
        <p:txBody>
          <a:bodyPr vert="horz" lIns="91440" tIns="45720" rIns="91440" bIns="45720" rtlCol="0" anchor="ctr"/>
          <a:lstStyle>
            <a:defPPr>
              <a:defRPr lang="es-C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R" dirty="0"/>
              <a:t>Imagen tomada de </a:t>
            </a:r>
            <a:r>
              <a:rPr lang="es-CR" i="1" dirty="0" err="1"/>
              <a:t>Freepik</a:t>
            </a:r>
            <a:r>
              <a:rPr lang="es-CR" dirty="0"/>
              <a:t>.</a:t>
            </a:r>
          </a:p>
        </p:txBody>
      </p:sp>
    </p:spTree>
    <p:extLst>
      <p:ext uri="{BB962C8B-B14F-4D97-AF65-F5344CB8AC3E}">
        <p14:creationId xmlns:p14="http://schemas.microsoft.com/office/powerpoint/2010/main" val="3508053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texto 2"/>
          <p:cNvSpPr>
            <a:spLocks noGrp="1"/>
          </p:cNvSpPr>
          <p:nvPr>
            <p:ph type="body" idx="1"/>
          </p:nvPr>
        </p:nvSpPr>
        <p:spPr>
          <a:xfrm>
            <a:off x="554038" y="857251"/>
            <a:ext cx="5157787" cy="823912"/>
          </a:xfrm>
        </p:spPr>
        <p:txBody>
          <a:bodyPr vert="horz" lIns="91440" tIns="45720" rIns="91440" bIns="45720" rtlCol="0" anchor="b">
            <a:normAutofit/>
          </a:bodyPr>
          <a:lstStyle/>
          <a:p>
            <a:pPr>
              <a:spcBef>
                <a:spcPct val="0"/>
              </a:spcBef>
            </a:pPr>
            <a:r>
              <a:rPr lang="es-CR" sz="2800" dirty="0">
                <a:solidFill>
                  <a:srgbClr val="F3993E"/>
                </a:solidFill>
                <a:latin typeface="Verdana" panose="020B0604030504040204" pitchFamily="34" charset="0"/>
                <a:ea typeface="Verdana" panose="020B0604030504040204" pitchFamily="34" charset="0"/>
                <a:cs typeface="Verdana" panose="020B0604030504040204" pitchFamily="34" charset="0"/>
              </a:rPr>
              <a:t>Ingresos sobre ventas </a:t>
            </a:r>
          </a:p>
        </p:txBody>
      </p:sp>
      <p:sp>
        <p:nvSpPr>
          <p:cNvPr id="4" name="Marcador de contenido 3"/>
          <p:cNvSpPr>
            <a:spLocks noGrp="1"/>
          </p:cNvSpPr>
          <p:nvPr>
            <p:ph sz="half" idx="2"/>
          </p:nvPr>
        </p:nvSpPr>
        <p:spPr>
          <a:xfrm>
            <a:off x="410548" y="2505075"/>
            <a:ext cx="5301278" cy="3684588"/>
          </a:xfrm>
        </p:spPr>
        <p:txBody>
          <a:bodyPr>
            <a:normAutofit/>
          </a:bodyPr>
          <a:lstStyle/>
          <a:p>
            <a:pPr marL="0" indent="0" algn="just">
              <a:buNone/>
            </a:pPr>
            <a:r>
              <a:rPr lang="es-ES" dirty="0"/>
              <a:t>Es todo aquel dinero que ingresa procedente de la venta de los productos o servicios. </a:t>
            </a:r>
            <a:endParaRPr lang="es-CR" dirty="0"/>
          </a:p>
        </p:txBody>
      </p:sp>
      <p:sp>
        <p:nvSpPr>
          <p:cNvPr id="5" name="Marcador de texto 4"/>
          <p:cNvSpPr>
            <a:spLocks noGrp="1"/>
          </p:cNvSpPr>
          <p:nvPr>
            <p:ph type="body" sz="quarter" idx="3"/>
          </p:nvPr>
        </p:nvSpPr>
        <p:spPr>
          <a:xfrm>
            <a:off x="6172200" y="1566863"/>
            <a:ext cx="5183188" cy="823912"/>
          </a:xfrm>
        </p:spPr>
        <p:txBody>
          <a:bodyPr>
            <a:normAutofit/>
          </a:bodyPr>
          <a:lstStyle/>
          <a:p>
            <a:r>
              <a:rPr lang="es-CR" sz="2800" i="1" dirty="0"/>
              <a:t>Ejemplo: </a:t>
            </a:r>
            <a:endParaRPr lang="es-CR" sz="2800" dirty="0"/>
          </a:p>
        </p:txBody>
      </p:sp>
      <p:sp>
        <p:nvSpPr>
          <p:cNvPr id="6" name="Marcador de contenido 5"/>
          <p:cNvSpPr>
            <a:spLocks noGrp="1"/>
          </p:cNvSpPr>
          <p:nvPr>
            <p:ph sz="quarter" idx="4"/>
          </p:nvPr>
        </p:nvSpPr>
        <p:spPr>
          <a:xfrm>
            <a:off x="6172199" y="2505075"/>
            <a:ext cx="5481735" cy="3684588"/>
          </a:xfrm>
        </p:spPr>
        <p:txBody>
          <a:bodyPr>
            <a:normAutofit/>
          </a:bodyPr>
          <a:lstStyle/>
          <a:p>
            <a:pPr marL="0" indent="0" algn="just">
              <a:buNone/>
            </a:pPr>
            <a:r>
              <a:rPr lang="es-CR" dirty="0"/>
              <a:t>El servicio de aplicación de “</a:t>
            </a:r>
            <a:r>
              <a:rPr lang="es-CR" i="1" dirty="0"/>
              <a:t>chorro a presión o jet</a:t>
            </a:r>
            <a:r>
              <a:rPr lang="es-CR" dirty="0"/>
              <a:t>” tiene un precio de 50 000 colones. Por lo tanto, cada vez que se venda este tipo de servicio, se recibe un ingreso sobre la venta (es decir, lo que la clientela paga cada vez que compra el servicio).</a:t>
            </a:r>
          </a:p>
        </p:txBody>
      </p:sp>
      <p:sp>
        <p:nvSpPr>
          <p:cNvPr id="7" name="Marcador de pie de página 6"/>
          <p:cNvSpPr>
            <a:spLocks noGrp="1"/>
          </p:cNvSpPr>
          <p:nvPr>
            <p:ph type="ftr" sz="quarter" idx="11"/>
          </p:nvPr>
        </p:nvSpPr>
        <p:spPr/>
        <p:txBody>
          <a:bodyPr/>
          <a:lstStyle/>
          <a:p>
            <a:r>
              <a:rPr lang="es-CR" dirty="0"/>
              <a:t>Fuente: MEIC y OIT (2019).</a:t>
            </a:r>
          </a:p>
        </p:txBody>
      </p:sp>
      <p:sp>
        <p:nvSpPr>
          <p:cNvPr id="8" name="Marcador de número de diapositiva 7"/>
          <p:cNvSpPr>
            <a:spLocks noGrp="1"/>
          </p:cNvSpPr>
          <p:nvPr>
            <p:ph type="sldNum" sz="quarter" idx="12"/>
          </p:nvPr>
        </p:nvSpPr>
        <p:spPr/>
        <p:txBody>
          <a:bodyPr/>
          <a:lstStyle/>
          <a:p>
            <a:fld id="{FD31C4FA-6218-4CBC-926C-94577F296D2C}" type="slidenum">
              <a:rPr lang="es-CR" smtClean="0"/>
              <a:t>24</a:t>
            </a:fld>
            <a:endParaRPr lang="es-CR"/>
          </a:p>
        </p:txBody>
      </p:sp>
      <p:cxnSp>
        <p:nvCxnSpPr>
          <p:cNvPr id="9" name="Straight Connector 16">
            <a:extLst>
              <a:ext uri="{FF2B5EF4-FFF2-40B4-BE49-F238E27FC236}">
                <a16:creationId xmlns:a16="http://schemas.microsoft.com/office/drawing/2014/main" id="{FA97A661-901E-7548-80E2-533D3C2BF79C}"/>
              </a:ext>
            </a:extLst>
          </p:cNvPr>
          <p:cNvCxnSpPr>
            <a:cxnSpLocks/>
          </p:cNvCxnSpPr>
          <p:nvPr/>
        </p:nvCxnSpPr>
        <p:spPr>
          <a:xfrm>
            <a:off x="0" y="1681163"/>
            <a:ext cx="5711825" cy="1"/>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11" name="Imagen 10"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736399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60563"/>
            <a:ext cx="5747657" cy="794021"/>
          </a:xfrm>
          <a:prstGeom prst="rect">
            <a:avLst/>
          </a:prstGeom>
        </p:spPr>
      </p:pic>
      <p:sp>
        <p:nvSpPr>
          <p:cNvPr id="3" name="Marcador de texto 2"/>
          <p:cNvSpPr>
            <a:spLocks noGrp="1"/>
          </p:cNvSpPr>
          <p:nvPr>
            <p:ph type="body" idx="1"/>
          </p:nvPr>
        </p:nvSpPr>
        <p:spPr>
          <a:xfrm>
            <a:off x="534988" y="804865"/>
            <a:ext cx="5157787" cy="823912"/>
          </a:xfrm>
        </p:spPr>
        <p:txBody>
          <a:bodyPr vert="horz" lIns="91440" tIns="45720" rIns="91440" bIns="45720" rtlCol="0" anchor="b">
            <a:normAutofit/>
          </a:bodyPr>
          <a:lstStyle/>
          <a:p>
            <a:pPr>
              <a:spcBef>
                <a:spcPct val="0"/>
              </a:spcBef>
            </a:pPr>
            <a:r>
              <a:rPr lang="es-CR" sz="2800" dirty="0">
                <a:solidFill>
                  <a:srgbClr val="F3993E"/>
                </a:solidFill>
                <a:latin typeface="Verdana" panose="020B0604030504040204" pitchFamily="34" charset="0"/>
                <a:ea typeface="Verdana" panose="020B0604030504040204" pitchFamily="34" charset="0"/>
                <a:cs typeface="Verdana" panose="020B0604030504040204" pitchFamily="34" charset="0"/>
              </a:rPr>
              <a:t>Ingresos totales</a:t>
            </a:r>
          </a:p>
        </p:txBody>
      </p:sp>
      <p:sp>
        <p:nvSpPr>
          <p:cNvPr id="4" name="Marcador de contenido 3"/>
          <p:cNvSpPr>
            <a:spLocks noGrp="1"/>
          </p:cNvSpPr>
          <p:nvPr>
            <p:ph sz="half" idx="2"/>
          </p:nvPr>
        </p:nvSpPr>
        <p:spPr>
          <a:xfrm>
            <a:off x="625150" y="2505075"/>
            <a:ext cx="4982547" cy="3684588"/>
          </a:xfrm>
        </p:spPr>
        <p:txBody>
          <a:bodyPr>
            <a:normAutofit/>
          </a:bodyPr>
          <a:lstStyle/>
          <a:p>
            <a:pPr marL="0" indent="0" algn="just">
              <a:buNone/>
            </a:pPr>
            <a:r>
              <a:rPr lang="es-ES" dirty="0"/>
              <a:t>Es la multiplicación del número de unidades o servicios vendidos por el precio de venta en un período determinado (puede ser semanal, quincenal, mensual, bimestral, etc.).</a:t>
            </a:r>
            <a:endParaRPr lang="es-CR" dirty="0"/>
          </a:p>
        </p:txBody>
      </p:sp>
      <p:sp>
        <p:nvSpPr>
          <p:cNvPr id="5" name="Marcador de texto 4"/>
          <p:cNvSpPr>
            <a:spLocks noGrp="1"/>
          </p:cNvSpPr>
          <p:nvPr>
            <p:ph type="body" sz="quarter" idx="3"/>
          </p:nvPr>
        </p:nvSpPr>
        <p:spPr>
          <a:xfrm>
            <a:off x="6172200" y="1500187"/>
            <a:ext cx="5183188" cy="823912"/>
          </a:xfrm>
        </p:spPr>
        <p:txBody>
          <a:bodyPr>
            <a:normAutofit/>
          </a:bodyPr>
          <a:lstStyle/>
          <a:p>
            <a:r>
              <a:rPr lang="es-CR" sz="2800" i="1" dirty="0"/>
              <a:t>Ejemplo:</a:t>
            </a:r>
          </a:p>
        </p:txBody>
      </p:sp>
      <p:sp>
        <p:nvSpPr>
          <p:cNvPr id="6" name="Marcador de contenido 5"/>
          <p:cNvSpPr>
            <a:spLocks noGrp="1"/>
          </p:cNvSpPr>
          <p:nvPr>
            <p:ph sz="quarter" idx="4"/>
          </p:nvPr>
        </p:nvSpPr>
        <p:spPr>
          <a:xfrm>
            <a:off x="6172199" y="2655093"/>
            <a:ext cx="5481735" cy="2888457"/>
          </a:xfrm>
        </p:spPr>
        <p:txBody>
          <a:bodyPr>
            <a:normAutofit/>
          </a:bodyPr>
          <a:lstStyle/>
          <a:p>
            <a:pPr marL="0" indent="0" algn="just">
              <a:buNone/>
            </a:pPr>
            <a:r>
              <a:rPr lang="es-CR" dirty="0"/>
              <a:t>Si en una semana se vendieron 5 servicios de aplicación de “</a:t>
            </a:r>
            <a:r>
              <a:rPr lang="es-CR" i="1" dirty="0"/>
              <a:t>chorro a presión o jet</a:t>
            </a:r>
            <a:r>
              <a:rPr lang="es-CR" dirty="0"/>
              <a:t>”, el ingreso total será de 250 000 colones. A esto se debe sumar todo lo que ingresó por otros servicios.</a:t>
            </a:r>
          </a:p>
        </p:txBody>
      </p:sp>
      <p:sp>
        <p:nvSpPr>
          <p:cNvPr id="7" name="Marcador de pie de página 6"/>
          <p:cNvSpPr>
            <a:spLocks noGrp="1"/>
          </p:cNvSpPr>
          <p:nvPr>
            <p:ph type="ftr" sz="quarter" idx="11"/>
          </p:nvPr>
        </p:nvSpPr>
        <p:spPr/>
        <p:txBody>
          <a:bodyPr/>
          <a:lstStyle/>
          <a:p>
            <a:r>
              <a:rPr lang="es-CR" dirty="0"/>
              <a:t>Fuente: MEIC y OIT (2019).</a:t>
            </a:r>
          </a:p>
        </p:txBody>
      </p:sp>
      <p:sp>
        <p:nvSpPr>
          <p:cNvPr id="8" name="Marcador de número de diapositiva 7"/>
          <p:cNvSpPr>
            <a:spLocks noGrp="1"/>
          </p:cNvSpPr>
          <p:nvPr>
            <p:ph type="sldNum" sz="quarter" idx="12"/>
          </p:nvPr>
        </p:nvSpPr>
        <p:spPr/>
        <p:txBody>
          <a:bodyPr/>
          <a:lstStyle/>
          <a:p>
            <a:fld id="{FD31C4FA-6218-4CBC-926C-94577F296D2C}" type="slidenum">
              <a:rPr lang="es-CR" smtClean="0"/>
              <a:t>25</a:t>
            </a:fld>
            <a:endParaRPr lang="es-CR"/>
          </a:p>
        </p:txBody>
      </p:sp>
      <p:cxnSp>
        <p:nvCxnSpPr>
          <p:cNvPr id="9" name="Straight Connector 16">
            <a:extLst>
              <a:ext uri="{FF2B5EF4-FFF2-40B4-BE49-F238E27FC236}">
                <a16:creationId xmlns:a16="http://schemas.microsoft.com/office/drawing/2014/main" id="{FA97A661-901E-7548-80E2-533D3C2BF79C}"/>
              </a:ext>
            </a:extLst>
          </p:cNvPr>
          <p:cNvCxnSpPr>
            <a:cxnSpLocks/>
          </p:cNvCxnSpPr>
          <p:nvPr/>
        </p:nvCxnSpPr>
        <p:spPr>
          <a:xfrm>
            <a:off x="0" y="1712120"/>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11" name="Imagen 10"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3721299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texto 2"/>
          <p:cNvSpPr>
            <a:spLocks noGrp="1"/>
          </p:cNvSpPr>
          <p:nvPr>
            <p:ph type="body" idx="1"/>
          </p:nvPr>
        </p:nvSpPr>
        <p:spPr>
          <a:xfrm>
            <a:off x="592138" y="652862"/>
            <a:ext cx="5157787" cy="823912"/>
          </a:xfrm>
        </p:spPr>
        <p:txBody>
          <a:bodyPr vert="horz" lIns="91440" tIns="45720" rIns="91440" bIns="45720" rtlCol="0" anchor="b">
            <a:normAutofit/>
          </a:bodyPr>
          <a:lstStyle/>
          <a:p>
            <a:pPr>
              <a:spcBef>
                <a:spcPct val="0"/>
              </a:spcBef>
            </a:pPr>
            <a:r>
              <a:rPr lang="es-CR" sz="2800" dirty="0">
                <a:solidFill>
                  <a:srgbClr val="F3993E"/>
                </a:solidFill>
                <a:latin typeface="Verdana" panose="020B0604030504040204" pitchFamily="34" charset="0"/>
                <a:ea typeface="Verdana" panose="020B0604030504040204" pitchFamily="34" charset="0"/>
                <a:cs typeface="Verdana" panose="020B0604030504040204" pitchFamily="34" charset="0"/>
              </a:rPr>
              <a:t>Utilidad </a:t>
            </a:r>
          </a:p>
        </p:txBody>
      </p:sp>
      <p:sp>
        <p:nvSpPr>
          <p:cNvPr id="4" name="Marcador de contenido 3"/>
          <p:cNvSpPr>
            <a:spLocks noGrp="1"/>
          </p:cNvSpPr>
          <p:nvPr>
            <p:ph sz="half" idx="2"/>
          </p:nvPr>
        </p:nvSpPr>
        <p:spPr>
          <a:xfrm>
            <a:off x="839788" y="3006725"/>
            <a:ext cx="10514012" cy="1717675"/>
          </a:xfrm>
        </p:spPr>
        <p:txBody>
          <a:bodyPr>
            <a:normAutofit/>
          </a:bodyPr>
          <a:lstStyle/>
          <a:p>
            <a:pPr marL="0" indent="0" algn="just">
              <a:buNone/>
            </a:pPr>
            <a:r>
              <a:rPr lang="es-ES" dirty="0"/>
              <a:t>Es el beneficio o la </a:t>
            </a:r>
            <a:r>
              <a:rPr lang="es-ES" b="1" dirty="0"/>
              <a:t>ganancia </a:t>
            </a:r>
            <a:r>
              <a:rPr lang="es-ES" dirty="0"/>
              <a:t>obtenida a raíz de una actividad comercial.</a:t>
            </a:r>
          </a:p>
          <a:p>
            <a:pPr marL="0" indent="0" algn="just">
              <a:buNone/>
            </a:pPr>
            <a:r>
              <a:rPr lang="es-ES" dirty="0"/>
              <a:t>A nivel contable, esta se puede dividir en </a:t>
            </a:r>
            <a:r>
              <a:rPr lang="es-ES" b="1" dirty="0"/>
              <a:t>neta</a:t>
            </a:r>
            <a:r>
              <a:rPr lang="es-ES" dirty="0"/>
              <a:t> o </a:t>
            </a:r>
            <a:r>
              <a:rPr lang="es-ES" b="1" dirty="0"/>
              <a:t>bruta</a:t>
            </a:r>
            <a:r>
              <a:rPr lang="es-ES" dirty="0"/>
              <a:t>. </a:t>
            </a:r>
          </a:p>
        </p:txBody>
      </p:sp>
      <p:sp>
        <p:nvSpPr>
          <p:cNvPr id="7" name="Marcador de pie de página 6"/>
          <p:cNvSpPr>
            <a:spLocks noGrp="1"/>
          </p:cNvSpPr>
          <p:nvPr>
            <p:ph type="ftr" sz="quarter" idx="11"/>
          </p:nvPr>
        </p:nvSpPr>
        <p:spPr/>
        <p:txBody>
          <a:bodyPr/>
          <a:lstStyle/>
          <a:p>
            <a:r>
              <a:rPr lang="es-CR" dirty="0"/>
              <a:t>Fuente: MEIC y OIT (2019).</a:t>
            </a:r>
          </a:p>
        </p:txBody>
      </p:sp>
      <p:sp>
        <p:nvSpPr>
          <p:cNvPr id="8" name="Marcador de número de diapositiva 7"/>
          <p:cNvSpPr>
            <a:spLocks noGrp="1"/>
          </p:cNvSpPr>
          <p:nvPr>
            <p:ph type="sldNum" sz="quarter" idx="12"/>
          </p:nvPr>
        </p:nvSpPr>
        <p:spPr/>
        <p:txBody>
          <a:bodyPr/>
          <a:lstStyle/>
          <a:p>
            <a:fld id="{FD31C4FA-6218-4CBC-926C-94577F296D2C}" type="slidenum">
              <a:rPr lang="es-CR" smtClean="0"/>
              <a:t>26</a:t>
            </a:fld>
            <a:endParaRPr lang="es-CR"/>
          </a:p>
        </p:txBody>
      </p:sp>
      <p:cxnSp>
        <p:nvCxnSpPr>
          <p:cNvPr id="9" name="Straight Connector 16">
            <a:extLst>
              <a:ext uri="{FF2B5EF4-FFF2-40B4-BE49-F238E27FC236}">
                <a16:creationId xmlns:a16="http://schemas.microsoft.com/office/drawing/2014/main" id="{FA97A661-901E-7548-80E2-533D3C2BF79C}"/>
              </a:ext>
            </a:extLst>
          </p:cNvPr>
          <p:cNvCxnSpPr>
            <a:cxnSpLocks/>
          </p:cNvCxnSpPr>
          <p:nvPr/>
        </p:nvCxnSpPr>
        <p:spPr>
          <a:xfrm>
            <a:off x="0" y="1712120"/>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11" name="Imagen 10"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436774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2090738"/>
            <a:ext cx="9569450" cy="2852737"/>
          </a:xfrm>
        </p:spPr>
        <p:txBody>
          <a:bodyPr vert="horz" lIns="91440" tIns="45720" rIns="91440" bIns="45720" rtlCol="0" anchor="ctr">
            <a:normAutofit/>
          </a:bodyPr>
          <a:lstStyle/>
          <a:p>
            <a:r>
              <a:rPr lang="es-CR" sz="4000" b="1" dirty="0">
                <a:solidFill>
                  <a:srgbClr val="385995"/>
                </a:solidFill>
                <a:latin typeface="Verdana" panose="020B0604030504040204" pitchFamily="34" charset="0"/>
                <a:ea typeface="Verdana" panose="020B0604030504040204" pitchFamily="34" charset="0"/>
                <a:cs typeface="Verdana" panose="020B0604030504040204" pitchFamily="34" charset="0"/>
              </a:rPr>
              <a:t>INVENTARIOS</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27</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19050" y="3872761"/>
            <a:ext cx="4286992"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Marcador de pie de página 3"/>
          <p:cNvSpPr txBox="1">
            <a:spLocks/>
          </p:cNvSpPr>
          <p:nvPr/>
        </p:nvSpPr>
        <p:spPr>
          <a:xfrm>
            <a:off x="0" y="6492875"/>
            <a:ext cx="4114800" cy="365125"/>
          </a:xfrm>
          <a:prstGeom prst="rect">
            <a:avLst/>
          </a:prstGeom>
        </p:spPr>
        <p:txBody>
          <a:bodyPr vert="horz" lIns="91440" tIns="45720" rIns="91440" bIns="45720" rtlCol="0" anchor="ctr"/>
          <a:lstStyle>
            <a:defPPr>
              <a:defRPr lang="es-C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R" dirty="0"/>
              <a:t>Imagen tomada de </a:t>
            </a:r>
            <a:r>
              <a:rPr lang="es-CR" i="1" dirty="0" err="1"/>
              <a:t>Freepik</a:t>
            </a:r>
            <a:r>
              <a:rPr lang="es-CR" dirty="0"/>
              <a:t>.</a:t>
            </a:r>
          </a:p>
        </p:txBody>
      </p:sp>
    </p:spTree>
    <p:extLst>
      <p:ext uri="{BB962C8B-B14F-4D97-AF65-F5344CB8AC3E}">
        <p14:creationId xmlns:p14="http://schemas.microsoft.com/office/powerpoint/2010/main" val="105060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p:txBody>
          <a:bodyPr vert="horz" lIns="91440" tIns="45720" rIns="91440" bIns="45720" rtlCol="0" anchor="b">
            <a:normAutofit/>
          </a:bodyPr>
          <a:lstStyle/>
          <a:p>
            <a:pPr>
              <a:buFont typeface="Arial" panose="020B0604020202020204" pitchFamily="34" charset="0"/>
            </a:pPr>
            <a:r>
              <a:rPr lang="es-CR" sz="2800" b="1" dirty="0">
                <a:solidFill>
                  <a:srgbClr val="F3993E"/>
                </a:solidFill>
                <a:latin typeface="Verdana" panose="020B0604030504040204" pitchFamily="34" charset="0"/>
                <a:ea typeface="Verdana" panose="020B0604030504040204" pitchFamily="34" charset="0"/>
                <a:cs typeface="Verdana" panose="020B0604030504040204" pitchFamily="34" charset="0"/>
              </a:rPr>
              <a:t>Definición </a:t>
            </a:r>
          </a:p>
        </p:txBody>
      </p:sp>
      <p:sp>
        <p:nvSpPr>
          <p:cNvPr id="4" name="Marcador de contenido 3"/>
          <p:cNvSpPr>
            <a:spLocks noGrp="1"/>
          </p:cNvSpPr>
          <p:nvPr>
            <p:ph sz="half" idx="2"/>
          </p:nvPr>
        </p:nvSpPr>
        <p:spPr>
          <a:xfrm>
            <a:off x="839788" y="2419349"/>
            <a:ext cx="10514012" cy="3604933"/>
          </a:xfrm>
        </p:spPr>
        <p:txBody>
          <a:bodyPr>
            <a:normAutofit fontScale="92500" lnSpcReduction="10000"/>
          </a:bodyPr>
          <a:lstStyle/>
          <a:p>
            <a:pPr marL="0" indent="0" algn="just">
              <a:buNone/>
            </a:pPr>
            <a:r>
              <a:rPr lang="es-ES" dirty="0"/>
              <a:t>Se define como la lista total de bienes que pertenecen a la empresa. Dentro de este tipo de bienes se incluyen productos, materiales, entre otros.</a:t>
            </a:r>
          </a:p>
          <a:p>
            <a:pPr marL="0" indent="0" algn="just">
              <a:buNone/>
            </a:pPr>
            <a:r>
              <a:rPr lang="es-ES" dirty="0"/>
              <a:t>Para hacer los inventarios se requiere “la toma física”, es decir, el conteo manual de todo lo que se posee.</a:t>
            </a:r>
          </a:p>
          <a:p>
            <a:pPr marL="0" indent="0" algn="just">
              <a:buNone/>
            </a:pPr>
            <a:r>
              <a:rPr lang="es-ES" dirty="0"/>
              <a:t>Normalmente, los inventarios se puede clasificar por servicios, separando equipos de productos, por áreas (inventario de recepción, de área colectiva), entre otros. </a:t>
            </a:r>
          </a:p>
          <a:p>
            <a:pPr marL="0" indent="0" algn="just">
              <a:buNone/>
            </a:pPr>
            <a:r>
              <a:rPr lang="es-ES" dirty="0"/>
              <a:t>Usualmente, en un inventario, a los muebles, equipos o similares se les asigna una “placa” o número de referencia.</a:t>
            </a:r>
          </a:p>
        </p:txBody>
      </p:sp>
      <p:sp>
        <p:nvSpPr>
          <p:cNvPr id="7" name="Marcador de pie de página 6"/>
          <p:cNvSpPr>
            <a:spLocks noGrp="1"/>
          </p:cNvSpPr>
          <p:nvPr>
            <p:ph type="ftr" sz="quarter" idx="11"/>
          </p:nvPr>
        </p:nvSpPr>
        <p:spPr/>
        <p:txBody>
          <a:bodyPr/>
          <a:lstStyle/>
          <a:p>
            <a:endParaRPr lang="es-CR" dirty="0"/>
          </a:p>
        </p:txBody>
      </p:sp>
      <p:sp>
        <p:nvSpPr>
          <p:cNvPr id="8" name="Marcador de número de diapositiva 7"/>
          <p:cNvSpPr>
            <a:spLocks noGrp="1"/>
          </p:cNvSpPr>
          <p:nvPr>
            <p:ph type="sldNum" sz="quarter" idx="12"/>
          </p:nvPr>
        </p:nvSpPr>
        <p:spPr/>
        <p:txBody>
          <a:bodyPr/>
          <a:lstStyle/>
          <a:p>
            <a:fld id="{FD31C4FA-6218-4CBC-926C-94577F296D2C}" type="slidenum">
              <a:rPr lang="es-CR" smtClean="0"/>
              <a:t>28</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712120"/>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10" name="Imagen 9"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4004496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p:txBody>
          <a:bodyPr vert="horz" lIns="91440" tIns="45720" rIns="91440" bIns="45720" rtlCol="0" anchor="b">
            <a:normAutofit/>
          </a:bodyPr>
          <a:lstStyle/>
          <a:p>
            <a:pPr>
              <a:buFont typeface="Arial" panose="020B0604020202020204" pitchFamily="34" charset="0"/>
            </a:pPr>
            <a:r>
              <a:rPr lang="es-CR" sz="2800" b="1" dirty="0">
                <a:solidFill>
                  <a:srgbClr val="F3993E"/>
                </a:solidFill>
                <a:latin typeface="Verdana" panose="020B0604030504040204" pitchFamily="34" charset="0"/>
                <a:ea typeface="Verdana" panose="020B0604030504040204" pitchFamily="34" charset="0"/>
                <a:cs typeface="Verdana" panose="020B0604030504040204" pitchFamily="34" charset="0"/>
              </a:rPr>
              <a:t>Tipos </a:t>
            </a:r>
          </a:p>
        </p:txBody>
      </p:sp>
      <p:sp>
        <p:nvSpPr>
          <p:cNvPr id="4" name="Marcador de contenido 3"/>
          <p:cNvSpPr>
            <a:spLocks noGrp="1"/>
          </p:cNvSpPr>
          <p:nvPr>
            <p:ph sz="half" idx="2"/>
          </p:nvPr>
        </p:nvSpPr>
        <p:spPr>
          <a:xfrm>
            <a:off x="215153" y="1963271"/>
            <a:ext cx="11564471" cy="4393079"/>
          </a:xfrm>
        </p:spPr>
        <p:txBody>
          <a:bodyPr>
            <a:normAutofit fontScale="92500" lnSpcReduction="20000"/>
          </a:bodyPr>
          <a:lstStyle/>
          <a:p>
            <a:pPr marL="0" indent="0" algn="just">
              <a:buNone/>
            </a:pPr>
            <a:r>
              <a:rPr lang="es-ES" dirty="0"/>
              <a:t>Pueden existir muchos tipos o clasificación para los inventarios, pero a nivel general podemos citar:</a:t>
            </a:r>
          </a:p>
          <a:p>
            <a:pPr algn="just"/>
            <a:r>
              <a:rPr lang="es-ES" b="1" dirty="0"/>
              <a:t>Inventario anual</a:t>
            </a:r>
            <a:r>
              <a:rPr lang="es-ES" dirty="0"/>
              <a:t>: se realiza una vez al año, normalmente se realiza para objetos grandes que no se gastan o deterioran con facilidad como muebles, computadoras, decoración, entre otros.</a:t>
            </a:r>
          </a:p>
          <a:p>
            <a:pPr algn="just"/>
            <a:r>
              <a:rPr lang="es-ES" b="1" dirty="0"/>
              <a:t>Inventario periódico</a:t>
            </a:r>
            <a:r>
              <a:rPr lang="es-ES" dirty="0"/>
              <a:t>: puede ser mensual, trimestral, bimestral. Puede ir dirigido a revisar el mantenimiento de equipos (saunas, jacuzzi, calderas, entre otros), o materiales que tienen mucho uso o se compran en grandes cantidades (papelería, paños, sábanas).</a:t>
            </a:r>
          </a:p>
          <a:p>
            <a:pPr algn="just"/>
            <a:r>
              <a:rPr lang="es-ES" b="1" dirty="0"/>
              <a:t>Inventario permanente</a:t>
            </a:r>
            <a:r>
              <a:rPr lang="es-ES" dirty="0"/>
              <a:t>: este es el que se realiza de manera continua o acorde con la necesidad, ante todo está dirigido a todos aquellos productos que se gastan constantemente o bien que no se pueden almacenar por mucho tiempo, por lo cual requieren compras pequeñas pero continuas (frutas, cosmetología, entre otros).</a:t>
            </a:r>
          </a:p>
        </p:txBody>
      </p:sp>
      <p:sp>
        <p:nvSpPr>
          <p:cNvPr id="7" name="Marcador de pie de página 6"/>
          <p:cNvSpPr>
            <a:spLocks noGrp="1"/>
          </p:cNvSpPr>
          <p:nvPr>
            <p:ph type="ftr" sz="quarter" idx="11"/>
          </p:nvPr>
        </p:nvSpPr>
        <p:spPr/>
        <p:txBody>
          <a:bodyPr/>
          <a:lstStyle/>
          <a:p>
            <a:endParaRPr lang="es-CR" dirty="0"/>
          </a:p>
        </p:txBody>
      </p:sp>
      <p:sp>
        <p:nvSpPr>
          <p:cNvPr id="8" name="Marcador de número de diapositiva 7"/>
          <p:cNvSpPr>
            <a:spLocks noGrp="1"/>
          </p:cNvSpPr>
          <p:nvPr>
            <p:ph type="sldNum" sz="quarter" idx="12"/>
          </p:nvPr>
        </p:nvSpPr>
        <p:spPr/>
        <p:txBody>
          <a:bodyPr/>
          <a:lstStyle/>
          <a:p>
            <a:fld id="{FD31C4FA-6218-4CBC-926C-94577F296D2C}" type="slidenum">
              <a:rPr lang="es-CR" smtClean="0"/>
              <a:t>29</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690688"/>
            <a:ext cx="2501153"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10" name="Imagen 9"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354582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l="-2000" r="-2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0" y="1860917"/>
            <a:ext cx="12192000" cy="2387600"/>
          </a:xfrm>
          <a:solidFill>
            <a:schemeClr val="bg1">
              <a:alpha val="58000"/>
            </a:schemeClr>
          </a:solidFill>
        </p:spPr>
        <p:txBody>
          <a:bodyPr vert="horz" lIns="91440" tIns="45720" rIns="91440" bIns="45720" rtlCol="0" anchor="ctr">
            <a:normAutofit/>
          </a:bodyPr>
          <a:lstStyle/>
          <a:p>
            <a:r>
              <a:rPr lang="es-CR" sz="4400" b="1" dirty="0">
                <a:solidFill>
                  <a:srgbClr val="385995"/>
                </a:solidFill>
                <a:latin typeface="Verdana" panose="020B0604030504040204" pitchFamily="34" charset="0"/>
                <a:ea typeface="Verdana" panose="020B0604030504040204" pitchFamily="34" charset="0"/>
                <a:cs typeface="Verdana" panose="020B0604030504040204" pitchFamily="34" charset="0"/>
              </a:rPr>
              <a:t>PLANIFICACIÓN FINANCIERA</a:t>
            </a:r>
          </a:p>
        </p:txBody>
      </p:sp>
      <p:sp>
        <p:nvSpPr>
          <p:cNvPr id="3" name="Marcador de pie de página 3"/>
          <p:cNvSpPr>
            <a:spLocks noGrp="1"/>
          </p:cNvSpPr>
          <p:nvPr>
            <p:ph type="ftr" sz="quarter" idx="11"/>
          </p:nvPr>
        </p:nvSpPr>
        <p:spPr>
          <a:xfrm>
            <a:off x="0" y="6492875"/>
            <a:ext cx="4114800" cy="365125"/>
          </a:xfrm>
        </p:spPr>
        <p:txBody>
          <a:bodyPr/>
          <a:lstStyle/>
          <a:p>
            <a:pPr algn="l"/>
            <a:r>
              <a:rPr lang="es-CR" dirty="0"/>
              <a:t>Imagen tomada de </a:t>
            </a:r>
            <a:r>
              <a:rPr lang="es-CR" i="1" dirty="0" err="1"/>
              <a:t>Freepik</a:t>
            </a:r>
            <a:r>
              <a:rPr lang="es-CR" dirty="0"/>
              <a:t>.</a:t>
            </a:r>
          </a:p>
        </p:txBody>
      </p:sp>
    </p:spTree>
    <p:extLst>
      <p:ext uri="{BB962C8B-B14F-4D97-AF65-F5344CB8AC3E}">
        <p14:creationId xmlns:p14="http://schemas.microsoft.com/office/powerpoint/2010/main" val="3991686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p:txBody>
          <a:bodyPr vert="horz" lIns="91440" tIns="45720" rIns="91440" bIns="45720" rtlCol="0" anchor="b">
            <a:normAutofit/>
          </a:bodyPr>
          <a:lstStyle/>
          <a:p>
            <a:pPr>
              <a:buFont typeface="Arial" panose="020B0604020202020204" pitchFamily="34" charset="0"/>
            </a:pPr>
            <a:r>
              <a:rPr lang="es-CR" sz="2800" b="1" dirty="0">
                <a:solidFill>
                  <a:srgbClr val="F3993E"/>
                </a:solidFill>
                <a:latin typeface="Verdana" panose="020B0604030504040204" pitchFamily="34" charset="0"/>
                <a:ea typeface="Verdana" panose="020B0604030504040204" pitchFamily="34" charset="0"/>
                <a:cs typeface="Verdana" panose="020B0604030504040204" pitchFamily="34" charset="0"/>
              </a:rPr>
              <a:t>Pasos  </a:t>
            </a:r>
          </a:p>
        </p:txBody>
      </p:sp>
      <p:sp>
        <p:nvSpPr>
          <p:cNvPr id="4" name="Marcador de contenido 3"/>
          <p:cNvSpPr>
            <a:spLocks noGrp="1"/>
          </p:cNvSpPr>
          <p:nvPr>
            <p:ph sz="half" idx="2"/>
          </p:nvPr>
        </p:nvSpPr>
        <p:spPr>
          <a:xfrm>
            <a:off x="111967" y="1963271"/>
            <a:ext cx="11849878" cy="4393079"/>
          </a:xfrm>
        </p:spPr>
        <p:txBody>
          <a:bodyPr>
            <a:normAutofit fontScale="92500" lnSpcReduction="10000"/>
          </a:bodyPr>
          <a:lstStyle/>
          <a:p>
            <a:pPr marL="0" indent="0" algn="just">
              <a:buNone/>
            </a:pPr>
            <a:r>
              <a:rPr lang="es-ES" dirty="0"/>
              <a:t>Realizar un inventario es un proceso sencillo pero, como todo proceso, debe ser planificado, por lo cual se recomienda:</a:t>
            </a:r>
          </a:p>
          <a:p>
            <a:pPr marL="514350" indent="-514350" algn="just">
              <a:buFont typeface="+mj-lt"/>
              <a:buAutoNum type="arabicPeriod"/>
            </a:pPr>
            <a:r>
              <a:rPr lang="es-ES" b="1" dirty="0"/>
              <a:t>Definir la metodología</a:t>
            </a:r>
            <a:r>
              <a:rPr lang="es-ES" dirty="0"/>
              <a:t>: definir a cuáles productos se les realizará el inventario, determinar en qué zona se realizará el inventario (en caso de que el inventario esté separado por departamentos), definir la fecha y hora en que se realizará (debe analizarse si se puede realizar en horario de servicio o no).</a:t>
            </a:r>
          </a:p>
          <a:p>
            <a:pPr marL="514350" indent="-514350" algn="just">
              <a:buFont typeface="+mj-lt"/>
              <a:buAutoNum type="arabicPeriod"/>
            </a:pPr>
            <a:r>
              <a:rPr lang="es-ES" b="1" dirty="0"/>
              <a:t>Asignación de responsabilidades</a:t>
            </a:r>
            <a:r>
              <a:rPr lang="es-ES" dirty="0"/>
              <a:t>: determinar quién o quiénes participarán en el inventario y cuál será el rol de cada persona.</a:t>
            </a:r>
          </a:p>
          <a:p>
            <a:pPr marL="514350" indent="-514350" algn="just">
              <a:buFont typeface="+mj-lt"/>
              <a:buAutoNum type="arabicPeriod"/>
            </a:pPr>
            <a:r>
              <a:rPr lang="es-ES" b="1" dirty="0"/>
              <a:t>Preparar material</a:t>
            </a:r>
            <a:r>
              <a:rPr lang="es-ES" dirty="0"/>
              <a:t>: el inventario se puede realizar físico o digital; independientemente del recurso, las tablas o machotes que se utilizarán deben estar preparadas para el momento de la toma física.</a:t>
            </a:r>
          </a:p>
        </p:txBody>
      </p:sp>
      <p:sp>
        <p:nvSpPr>
          <p:cNvPr id="7" name="Marcador de pie de página 6"/>
          <p:cNvSpPr>
            <a:spLocks noGrp="1"/>
          </p:cNvSpPr>
          <p:nvPr>
            <p:ph type="ftr" sz="quarter" idx="11"/>
          </p:nvPr>
        </p:nvSpPr>
        <p:spPr/>
        <p:txBody>
          <a:bodyPr/>
          <a:lstStyle/>
          <a:p>
            <a:endParaRPr lang="es-CR" dirty="0"/>
          </a:p>
        </p:txBody>
      </p:sp>
      <p:sp>
        <p:nvSpPr>
          <p:cNvPr id="8" name="Marcador de número de diapositiva 7"/>
          <p:cNvSpPr>
            <a:spLocks noGrp="1"/>
          </p:cNvSpPr>
          <p:nvPr>
            <p:ph type="sldNum" sz="quarter" idx="12"/>
          </p:nvPr>
        </p:nvSpPr>
        <p:spPr/>
        <p:txBody>
          <a:bodyPr/>
          <a:lstStyle/>
          <a:p>
            <a:fld id="{FD31C4FA-6218-4CBC-926C-94577F296D2C}" type="slidenum">
              <a:rPr lang="es-CR" smtClean="0"/>
              <a:t>30</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690688"/>
            <a:ext cx="2501153"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10" name="Imagen 9"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1407716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p:txBody>
          <a:bodyPr vert="horz" lIns="91440" tIns="45720" rIns="91440" bIns="45720" rtlCol="0" anchor="b">
            <a:normAutofit/>
          </a:bodyPr>
          <a:lstStyle/>
          <a:p>
            <a:pPr>
              <a:buFont typeface="Arial" panose="020B0604020202020204" pitchFamily="34" charset="0"/>
            </a:pPr>
            <a:r>
              <a:rPr lang="es-CR" sz="2800" b="1" dirty="0">
                <a:solidFill>
                  <a:srgbClr val="F3993E"/>
                </a:solidFill>
                <a:latin typeface="Verdana" panose="020B0604030504040204" pitchFamily="34" charset="0"/>
                <a:ea typeface="Verdana" panose="020B0604030504040204" pitchFamily="34" charset="0"/>
                <a:cs typeface="Verdana" panose="020B0604030504040204" pitchFamily="34" charset="0"/>
              </a:rPr>
              <a:t>Pasos  </a:t>
            </a:r>
          </a:p>
        </p:txBody>
      </p:sp>
      <p:sp>
        <p:nvSpPr>
          <p:cNvPr id="4" name="Marcador de contenido 3"/>
          <p:cNvSpPr>
            <a:spLocks noGrp="1"/>
          </p:cNvSpPr>
          <p:nvPr>
            <p:ph sz="half" idx="2"/>
          </p:nvPr>
        </p:nvSpPr>
        <p:spPr>
          <a:xfrm>
            <a:off x="215153" y="1878947"/>
            <a:ext cx="11564471" cy="4665662"/>
          </a:xfrm>
        </p:spPr>
        <p:txBody>
          <a:bodyPr>
            <a:normAutofit lnSpcReduction="10000"/>
          </a:bodyPr>
          <a:lstStyle/>
          <a:p>
            <a:pPr marL="514350" indent="-514350" algn="just">
              <a:buFont typeface="+mj-lt"/>
              <a:buAutoNum type="arabicPeriod"/>
            </a:pPr>
            <a:r>
              <a:rPr lang="es-ES" b="1" dirty="0"/>
              <a:t>Levantamiento</a:t>
            </a:r>
            <a:r>
              <a:rPr lang="es-ES" dirty="0"/>
              <a:t>: también conocido como la </a:t>
            </a:r>
            <a:r>
              <a:rPr lang="es-ES" i="1" dirty="0"/>
              <a:t>toma física</a:t>
            </a:r>
            <a:r>
              <a:rPr lang="es-ES" dirty="0"/>
              <a:t>, es el conteo o revisión manual de cada uno de los productos o bienes tomados en cuenta para el inventario. En este levantamiento se recolectan los datos que sean requeridos según el tipo de material; algunos datos que se pueden recolectar son:  </a:t>
            </a:r>
          </a:p>
          <a:p>
            <a:pPr algn="just"/>
            <a:r>
              <a:rPr lang="es-ES" dirty="0"/>
              <a:t>Cantidad en existencia</a:t>
            </a:r>
          </a:p>
          <a:p>
            <a:pPr algn="just"/>
            <a:r>
              <a:rPr lang="es-ES" dirty="0"/>
              <a:t>Estado (bueno, malo, ocupa reparación)</a:t>
            </a:r>
          </a:p>
          <a:p>
            <a:pPr algn="just"/>
            <a:r>
              <a:rPr lang="es-ES" dirty="0"/>
              <a:t>Fecha de caducidad (muy útil en el caso de cosmetología)</a:t>
            </a:r>
          </a:p>
          <a:p>
            <a:pPr algn="just"/>
            <a:r>
              <a:rPr lang="es-ES" dirty="0"/>
              <a:t>Número de placa (en caso de equipos, mobiliario o similares)</a:t>
            </a:r>
          </a:p>
          <a:p>
            <a:pPr algn="just"/>
            <a:r>
              <a:rPr lang="es-ES" dirty="0"/>
              <a:t>Ubicación actual: por ejemplo, puede ser un mueble que se traslade de un lugar a otro.</a:t>
            </a:r>
          </a:p>
          <a:p>
            <a:pPr marL="0" indent="0" algn="just">
              <a:buNone/>
            </a:pPr>
            <a:endParaRPr lang="es-ES" dirty="0"/>
          </a:p>
        </p:txBody>
      </p:sp>
      <p:sp>
        <p:nvSpPr>
          <p:cNvPr id="7" name="Marcador de pie de página 6"/>
          <p:cNvSpPr>
            <a:spLocks noGrp="1"/>
          </p:cNvSpPr>
          <p:nvPr>
            <p:ph type="ftr" sz="quarter" idx="11"/>
          </p:nvPr>
        </p:nvSpPr>
        <p:spPr/>
        <p:txBody>
          <a:bodyPr/>
          <a:lstStyle/>
          <a:p>
            <a:endParaRPr lang="es-CR" dirty="0"/>
          </a:p>
        </p:txBody>
      </p:sp>
      <p:sp>
        <p:nvSpPr>
          <p:cNvPr id="8" name="Marcador de número de diapositiva 7"/>
          <p:cNvSpPr>
            <a:spLocks noGrp="1"/>
          </p:cNvSpPr>
          <p:nvPr>
            <p:ph type="sldNum" sz="quarter" idx="12"/>
          </p:nvPr>
        </p:nvSpPr>
        <p:spPr/>
        <p:txBody>
          <a:bodyPr/>
          <a:lstStyle/>
          <a:p>
            <a:fld id="{FD31C4FA-6218-4CBC-926C-94577F296D2C}" type="slidenum">
              <a:rPr lang="es-CR" smtClean="0"/>
              <a:t>31</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690688"/>
            <a:ext cx="2501153"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10" name="Imagen 9"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1800465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2090738"/>
            <a:ext cx="9569450" cy="2852737"/>
          </a:xfrm>
        </p:spPr>
        <p:txBody>
          <a:bodyPr vert="horz" lIns="91440" tIns="45720" rIns="91440" bIns="45720" rtlCol="0" anchor="ctr">
            <a:normAutofit/>
          </a:bodyPr>
          <a:lstStyle/>
          <a:p>
            <a:r>
              <a:rPr lang="es-CR" sz="4000" b="1" dirty="0">
                <a:solidFill>
                  <a:srgbClr val="385995"/>
                </a:solidFill>
                <a:latin typeface="Verdana" panose="020B0604030504040204" pitchFamily="34" charset="0"/>
                <a:ea typeface="Verdana" panose="020B0604030504040204" pitchFamily="34" charset="0"/>
                <a:cs typeface="Verdana" panose="020B0604030504040204" pitchFamily="34" charset="0"/>
              </a:rPr>
              <a:t>PRESUPUESTO</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32</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19050" y="3872761"/>
            <a:ext cx="4286992"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Marcador de pie de página 3"/>
          <p:cNvSpPr txBox="1">
            <a:spLocks/>
          </p:cNvSpPr>
          <p:nvPr/>
        </p:nvSpPr>
        <p:spPr>
          <a:xfrm>
            <a:off x="0" y="6492875"/>
            <a:ext cx="4114800" cy="365125"/>
          </a:xfrm>
          <a:prstGeom prst="rect">
            <a:avLst/>
          </a:prstGeom>
        </p:spPr>
        <p:txBody>
          <a:bodyPr vert="horz" lIns="91440" tIns="45720" rIns="91440" bIns="45720" rtlCol="0" anchor="ctr"/>
          <a:lstStyle>
            <a:defPPr>
              <a:defRPr lang="es-C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R" dirty="0"/>
              <a:t>Imagen tomada de </a:t>
            </a:r>
            <a:r>
              <a:rPr lang="es-CR" i="1" dirty="0" err="1"/>
              <a:t>Freepik</a:t>
            </a:r>
            <a:r>
              <a:rPr lang="es-CR" dirty="0"/>
              <a:t>.</a:t>
            </a:r>
          </a:p>
        </p:txBody>
      </p:sp>
    </p:spTree>
    <p:extLst>
      <p:ext uri="{BB962C8B-B14F-4D97-AF65-F5344CB8AC3E}">
        <p14:creationId xmlns:p14="http://schemas.microsoft.com/office/powerpoint/2010/main" val="3340054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p:txBody>
          <a:bodyPr vert="horz" lIns="91440" tIns="45720" rIns="91440" bIns="45720" rtlCol="0" anchor="b">
            <a:normAutofit/>
          </a:bodyPr>
          <a:lstStyle/>
          <a:p>
            <a:pPr>
              <a:buFont typeface="Arial" panose="020B0604020202020204" pitchFamily="34" charset="0"/>
            </a:pPr>
            <a:r>
              <a:rPr lang="es-CR" sz="2800" b="1" dirty="0">
                <a:solidFill>
                  <a:srgbClr val="F3993E"/>
                </a:solidFill>
                <a:latin typeface="Verdana" panose="020B0604030504040204" pitchFamily="34" charset="0"/>
                <a:ea typeface="Verdana" panose="020B0604030504040204" pitchFamily="34" charset="0"/>
                <a:cs typeface="Verdana" panose="020B0604030504040204" pitchFamily="34" charset="0"/>
              </a:rPr>
              <a:t>Definición </a:t>
            </a:r>
          </a:p>
        </p:txBody>
      </p:sp>
      <p:sp>
        <p:nvSpPr>
          <p:cNvPr id="4" name="Marcador de contenido 3"/>
          <p:cNvSpPr>
            <a:spLocks noGrp="1"/>
          </p:cNvSpPr>
          <p:nvPr>
            <p:ph sz="half" idx="2"/>
          </p:nvPr>
        </p:nvSpPr>
        <p:spPr>
          <a:xfrm>
            <a:off x="839788" y="2419349"/>
            <a:ext cx="10514012" cy="3604933"/>
          </a:xfrm>
        </p:spPr>
        <p:txBody>
          <a:bodyPr>
            <a:normAutofit/>
          </a:bodyPr>
          <a:lstStyle/>
          <a:p>
            <a:pPr marL="0" indent="0" algn="just">
              <a:buNone/>
            </a:pPr>
            <a:r>
              <a:rPr lang="es-ES" dirty="0"/>
              <a:t>Un </a:t>
            </a:r>
            <a:r>
              <a:rPr lang="es-ES" b="1" dirty="0"/>
              <a:t>presupuesto</a:t>
            </a:r>
            <a:r>
              <a:rPr lang="es-ES" dirty="0"/>
              <a:t> es un cálculo que se realiza con anticipación, para establecer los posibles costos que implica un proceso.</a:t>
            </a:r>
          </a:p>
          <a:p>
            <a:pPr marL="0" indent="0" algn="just">
              <a:buNone/>
            </a:pPr>
            <a:r>
              <a:rPr lang="es-ES" dirty="0"/>
              <a:t>En algunos casos también se calculan los ingresos, sin embargo, en este caso nos concentraremos en </a:t>
            </a:r>
            <a:r>
              <a:rPr lang="es-ES" b="1" dirty="0"/>
              <a:t>los costos</a:t>
            </a:r>
            <a:r>
              <a:rPr lang="es-ES" dirty="0"/>
              <a:t>.</a:t>
            </a:r>
          </a:p>
          <a:p>
            <a:pPr marL="0" indent="0" algn="just">
              <a:buNone/>
            </a:pPr>
            <a:r>
              <a:rPr lang="es-ES" dirty="0"/>
              <a:t>Un presupuesto se elabora acorde con las metas, objetivos o proyectos propuestos, para determinar la viabilidad de los mismos (</a:t>
            </a:r>
            <a:r>
              <a:rPr lang="es-ES" b="1" dirty="0"/>
              <a:t>ejemplo</a:t>
            </a:r>
            <a:r>
              <a:rPr lang="es-ES" dirty="0"/>
              <a:t>: antes de comprar equipo termal, se debe revisar si se tiene el dinero o los medios para realizar la compra).</a:t>
            </a:r>
          </a:p>
        </p:txBody>
      </p:sp>
      <p:sp>
        <p:nvSpPr>
          <p:cNvPr id="7" name="Marcador de pie de página 6"/>
          <p:cNvSpPr>
            <a:spLocks noGrp="1"/>
          </p:cNvSpPr>
          <p:nvPr>
            <p:ph type="ftr" sz="quarter" idx="11"/>
          </p:nvPr>
        </p:nvSpPr>
        <p:spPr/>
        <p:txBody>
          <a:bodyPr/>
          <a:lstStyle/>
          <a:p>
            <a:endParaRPr lang="es-CR" dirty="0"/>
          </a:p>
        </p:txBody>
      </p:sp>
      <p:sp>
        <p:nvSpPr>
          <p:cNvPr id="8" name="Marcador de número de diapositiva 7"/>
          <p:cNvSpPr>
            <a:spLocks noGrp="1"/>
          </p:cNvSpPr>
          <p:nvPr>
            <p:ph type="sldNum" sz="quarter" idx="12"/>
          </p:nvPr>
        </p:nvSpPr>
        <p:spPr/>
        <p:txBody>
          <a:bodyPr/>
          <a:lstStyle/>
          <a:p>
            <a:fld id="{FD31C4FA-6218-4CBC-926C-94577F296D2C}" type="slidenum">
              <a:rPr lang="es-CR" smtClean="0"/>
              <a:t>33</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712120"/>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10" name="Imagen 9"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1043721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839788" y="365126"/>
            <a:ext cx="10515600" cy="960438"/>
          </a:xfrm>
        </p:spPr>
        <p:txBody>
          <a:bodyPr vert="horz" lIns="91440" tIns="45720" rIns="91440" bIns="45720" rtlCol="0" anchor="b">
            <a:normAutofit/>
          </a:bodyPr>
          <a:lstStyle/>
          <a:p>
            <a:pPr>
              <a:buFont typeface="Arial" panose="020B0604020202020204" pitchFamily="34" charset="0"/>
            </a:pPr>
            <a:r>
              <a:rPr lang="es-CR" sz="2800" b="1" dirty="0">
                <a:solidFill>
                  <a:srgbClr val="F3993E"/>
                </a:solidFill>
                <a:latin typeface="Verdana" panose="020B0604030504040204" pitchFamily="34" charset="0"/>
                <a:ea typeface="Verdana" panose="020B0604030504040204" pitchFamily="34" charset="0"/>
                <a:cs typeface="Verdana" panose="020B0604030504040204" pitchFamily="34" charset="0"/>
              </a:rPr>
              <a:t>Tipos </a:t>
            </a:r>
          </a:p>
        </p:txBody>
      </p:sp>
      <p:sp>
        <p:nvSpPr>
          <p:cNvPr id="4" name="Marcador de contenido 3"/>
          <p:cNvSpPr>
            <a:spLocks noGrp="1"/>
          </p:cNvSpPr>
          <p:nvPr>
            <p:ph sz="half" idx="2"/>
          </p:nvPr>
        </p:nvSpPr>
        <p:spPr>
          <a:xfrm>
            <a:off x="215153" y="1652403"/>
            <a:ext cx="11564471" cy="4838417"/>
          </a:xfrm>
        </p:spPr>
        <p:txBody>
          <a:bodyPr>
            <a:normAutofit fontScale="92500" lnSpcReduction="10000"/>
          </a:bodyPr>
          <a:lstStyle/>
          <a:p>
            <a:pPr marL="0" indent="0" algn="just">
              <a:buNone/>
            </a:pPr>
            <a:r>
              <a:rPr lang="es-ES" dirty="0"/>
              <a:t>Existen muchos tipos diferentes de presupuestos, ya que se puede realizar un presupuesto prácticamente para cualquier proceso. Estos tipos de presupuesto son decididos por la operación contable.</a:t>
            </a:r>
          </a:p>
          <a:p>
            <a:pPr marL="0" indent="0" algn="just">
              <a:buNone/>
            </a:pPr>
            <a:r>
              <a:rPr lang="es-ES" dirty="0"/>
              <a:t>Sin embargo, desde el punto de vista que nos compete en este caso, se puede decir que cada vez que se proponga una iniciativa, proyecto o innovación, este se plantee de la mano de un posible presupuesto (realizar cotizaciones o averiguaciones previas). Por ejemplo, podemos realizar presupuestos para:</a:t>
            </a:r>
          </a:p>
          <a:p>
            <a:pPr algn="just"/>
            <a:r>
              <a:rPr lang="es-ES" dirty="0"/>
              <a:t>Contratar personal nuevo</a:t>
            </a:r>
          </a:p>
          <a:p>
            <a:pPr algn="just"/>
            <a:r>
              <a:rPr lang="es-ES" dirty="0"/>
              <a:t>Comprar una computadora</a:t>
            </a:r>
          </a:p>
          <a:p>
            <a:pPr algn="just"/>
            <a:r>
              <a:rPr lang="es-ES" dirty="0"/>
              <a:t>Comprar uniformes nuevos</a:t>
            </a:r>
          </a:p>
          <a:p>
            <a:pPr algn="just"/>
            <a:r>
              <a:rPr lang="es-ES" dirty="0"/>
              <a:t>Adquirir una nueva línea de proveedores para cosméticos</a:t>
            </a:r>
          </a:p>
          <a:p>
            <a:pPr algn="just"/>
            <a:r>
              <a:rPr lang="es-ES" dirty="0"/>
              <a:t>Aumentar la oferta en el menú de servicios</a:t>
            </a:r>
          </a:p>
        </p:txBody>
      </p:sp>
      <p:sp>
        <p:nvSpPr>
          <p:cNvPr id="7" name="Marcador de pie de página 6"/>
          <p:cNvSpPr>
            <a:spLocks noGrp="1"/>
          </p:cNvSpPr>
          <p:nvPr>
            <p:ph type="ftr" sz="quarter" idx="11"/>
          </p:nvPr>
        </p:nvSpPr>
        <p:spPr/>
        <p:txBody>
          <a:bodyPr/>
          <a:lstStyle/>
          <a:p>
            <a:endParaRPr lang="es-CR" dirty="0"/>
          </a:p>
        </p:txBody>
      </p:sp>
      <p:sp>
        <p:nvSpPr>
          <p:cNvPr id="8" name="Marcador de número de diapositiva 7"/>
          <p:cNvSpPr>
            <a:spLocks noGrp="1"/>
          </p:cNvSpPr>
          <p:nvPr>
            <p:ph type="sldNum" sz="quarter" idx="12"/>
          </p:nvPr>
        </p:nvSpPr>
        <p:spPr/>
        <p:txBody>
          <a:bodyPr/>
          <a:lstStyle/>
          <a:p>
            <a:fld id="{FD31C4FA-6218-4CBC-926C-94577F296D2C}" type="slidenum">
              <a:rPr lang="es-CR" smtClean="0"/>
              <a:t>34</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421748"/>
            <a:ext cx="2501153"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10" name="Imagen 9"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4170111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839788" y="365126"/>
            <a:ext cx="10515600" cy="960438"/>
          </a:xfrm>
        </p:spPr>
        <p:txBody>
          <a:bodyPr vert="horz" lIns="91440" tIns="45720" rIns="91440" bIns="45720" rtlCol="0" anchor="b">
            <a:normAutofit/>
          </a:bodyPr>
          <a:lstStyle/>
          <a:p>
            <a:pPr>
              <a:buFont typeface="Arial" panose="020B0604020202020204" pitchFamily="34" charset="0"/>
            </a:pPr>
            <a:r>
              <a:rPr lang="es-CR" sz="2800" b="1" dirty="0">
                <a:solidFill>
                  <a:srgbClr val="F3993E"/>
                </a:solidFill>
                <a:latin typeface="Verdana" panose="020B0604030504040204" pitchFamily="34" charset="0"/>
                <a:ea typeface="Verdana" panose="020B0604030504040204" pitchFamily="34" charset="0"/>
                <a:cs typeface="Verdana" panose="020B0604030504040204" pitchFamily="34" charset="0"/>
              </a:rPr>
              <a:t>Cotizaciones </a:t>
            </a:r>
          </a:p>
        </p:txBody>
      </p:sp>
      <p:sp>
        <p:nvSpPr>
          <p:cNvPr id="4" name="Marcador de contenido 3"/>
          <p:cNvSpPr>
            <a:spLocks noGrp="1"/>
          </p:cNvSpPr>
          <p:nvPr>
            <p:ph sz="half" idx="2"/>
          </p:nvPr>
        </p:nvSpPr>
        <p:spPr>
          <a:xfrm>
            <a:off x="242596" y="1419349"/>
            <a:ext cx="11709918" cy="5165256"/>
          </a:xfrm>
        </p:spPr>
        <p:txBody>
          <a:bodyPr>
            <a:normAutofit/>
          </a:bodyPr>
          <a:lstStyle/>
          <a:p>
            <a:pPr marL="0" indent="0" algn="just">
              <a:buNone/>
            </a:pPr>
            <a:r>
              <a:rPr lang="es-ES" dirty="0"/>
              <a:t>Para elaborar un presupuesto, normalmente se requiere realizar </a:t>
            </a:r>
            <a:r>
              <a:rPr lang="es-ES" b="1" dirty="0"/>
              <a:t>cotizaciones</a:t>
            </a:r>
            <a:r>
              <a:rPr lang="es-ES" dirty="0"/>
              <a:t>. Las cotizaciones son averiguaciones que se realizan previamente, antes de seleccionar un producto o una persona o entidad proveedora. Las cotizaciones, a nivel general, son documentos informativos que emiten los departamentos con las ofertas que pueden ofrecer, en los cuales colocan el </a:t>
            </a:r>
            <a:r>
              <a:rPr lang="es-ES" b="1" dirty="0"/>
              <a:t>precio por unidad</a:t>
            </a:r>
            <a:r>
              <a:rPr lang="es-ES" dirty="0"/>
              <a:t>.</a:t>
            </a:r>
          </a:p>
          <a:p>
            <a:pPr marL="0" indent="0" algn="just">
              <a:buNone/>
            </a:pPr>
            <a:endParaRPr lang="es-ES" dirty="0"/>
          </a:p>
          <a:p>
            <a:pPr marL="0" indent="0" algn="just">
              <a:buNone/>
            </a:pPr>
            <a:r>
              <a:rPr lang="es-ES" dirty="0"/>
              <a:t>Como parte de la negociación de compra normalmente se solicita información adicional como:</a:t>
            </a:r>
          </a:p>
          <a:p>
            <a:pPr algn="just"/>
            <a:r>
              <a:rPr lang="es-ES" dirty="0"/>
              <a:t>Tiempos de entrega</a:t>
            </a:r>
          </a:p>
          <a:p>
            <a:pPr algn="just"/>
            <a:r>
              <a:rPr lang="es-ES" dirty="0"/>
              <a:t>Garantías (sobre todo en productos)</a:t>
            </a:r>
          </a:p>
          <a:p>
            <a:pPr algn="just"/>
            <a:r>
              <a:rPr lang="es-ES" dirty="0"/>
              <a:t>Materia prima con la cual se fabrica el bien o producto, entre otros.</a:t>
            </a:r>
          </a:p>
        </p:txBody>
      </p:sp>
      <p:sp>
        <p:nvSpPr>
          <p:cNvPr id="7" name="Marcador de pie de página 6"/>
          <p:cNvSpPr>
            <a:spLocks noGrp="1"/>
          </p:cNvSpPr>
          <p:nvPr>
            <p:ph type="ftr" sz="quarter" idx="11"/>
          </p:nvPr>
        </p:nvSpPr>
        <p:spPr/>
        <p:txBody>
          <a:bodyPr/>
          <a:lstStyle/>
          <a:p>
            <a:endParaRPr lang="es-CR" dirty="0"/>
          </a:p>
        </p:txBody>
      </p:sp>
      <p:sp>
        <p:nvSpPr>
          <p:cNvPr id="8" name="Marcador de número de diapositiva 7"/>
          <p:cNvSpPr>
            <a:spLocks noGrp="1"/>
          </p:cNvSpPr>
          <p:nvPr>
            <p:ph type="sldNum" sz="quarter" idx="12"/>
          </p:nvPr>
        </p:nvSpPr>
        <p:spPr/>
        <p:txBody>
          <a:bodyPr/>
          <a:lstStyle/>
          <a:p>
            <a:fld id="{FD31C4FA-6218-4CBC-926C-94577F296D2C}" type="slidenum">
              <a:rPr lang="es-CR" smtClean="0"/>
              <a:t>35</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325564"/>
            <a:ext cx="4038600"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9" name="Imagen 8"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2707698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pic>
        <p:nvPicPr>
          <p:cNvPr id="6" name="Imagen 5"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
        <p:nvSpPr>
          <p:cNvPr id="2" name="Título 1"/>
          <p:cNvSpPr>
            <a:spLocks noGrp="1"/>
          </p:cNvSpPr>
          <p:nvPr>
            <p:ph type="title"/>
          </p:nvPr>
        </p:nvSpPr>
        <p:spPr/>
        <p:txBody>
          <a:bodyPr>
            <a:normAutofit/>
          </a:bodyPr>
          <a:lstStyle/>
          <a:p>
            <a:r>
              <a:rPr lang="es-CR" sz="4000" b="1" dirty="0">
                <a:solidFill>
                  <a:srgbClr val="385995"/>
                </a:solidFill>
                <a:latin typeface="Verdana" panose="020B0604030504040204" pitchFamily="34" charset="0"/>
                <a:ea typeface="Verdana" panose="020B0604030504040204" pitchFamily="34" charset="0"/>
                <a:cs typeface="Verdana" panose="020B0604030504040204" pitchFamily="34" charset="0"/>
              </a:rPr>
              <a:t>Referencias (semana 4)</a:t>
            </a:r>
          </a:p>
        </p:txBody>
      </p:sp>
      <p:sp>
        <p:nvSpPr>
          <p:cNvPr id="3" name="Marcador de contenido 2"/>
          <p:cNvSpPr>
            <a:spLocks noGrp="1"/>
          </p:cNvSpPr>
          <p:nvPr>
            <p:ph idx="1"/>
          </p:nvPr>
        </p:nvSpPr>
        <p:spPr>
          <a:xfrm>
            <a:off x="83976" y="1825625"/>
            <a:ext cx="11896529" cy="4351338"/>
          </a:xfrm>
        </p:spPr>
        <p:txBody>
          <a:bodyPr>
            <a:normAutofit fontScale="92500" lnSpcReduction="10000"/>
          </a:bodyPr>
          <a:lstStyle/>
          <a:p>
            <a:pPr marL="514350" lvl="0" indent="-514350" algn="just">
              <a:buFont typeface="+mj-lt"/>
              <a:buAutoNum type="arabicPeriod"/>
            </a:pPr>
            <a:r>
              <a:rPr lang="es-CR" dirty="0"/>
              <a:t>Cámara de Comercio de Costa Rica (2016). Guía básica para abrir un negocio en Costa Rica. Recuperado desde </a:t>
            </a:r>
            <a:r>
              <a:rPr lang="es-CR" u="sng" dirty="0">
                <a:hlinkClick r:id="rId4"/>
              </a:rPr>
              <a:t>http://camara-comercio.com/wp-content/uploads/2016/05/Gui%CC%81a-Ba%CC%81sica-para-Abrir-una-Empresa-en-CR.pdf</a:t>
            </a:r>
            <a:endParaRPr lang="es-CR" u="sng" dirty="0"/>
          </a:p>
          <a:p>
            <a:pPr marL="514350" indent="-514350" algn="just">
              <a:buFont typeface="+mj-lt"/>
              <a:buAutoNum type="arabicPeriod"/>
            </a:pPr>
            <a:r>
              <a:rPr lang="es-CR" dirty="0"/>
              <a:t>El contador Es (2018). La caja chica: definición y uso en contabilidad. Recuperado desde </a:t>
            </a:r>
            <a:r>
              <a:rPr lang="es-CR" dirty="0">
                <a:hlinkClick r:id="rId5"/>
              </a:rPr>
              <a:t>https://www.youtube.com/watch?v=xO8RSjpEtcI</a:t>
            </a:r>
            <a:endParaRPr lang="es-CR" dirty="0"/>
          </a:p>
          <a:p>
            <a:pPr marL="514350" indent="-514350" algn="just">
              <a:buFont typeface="+mj-lt"/>
              <a:buAutoNum type="arabicPeriod"/>
            </a:pPr>
            <a:r>
              <a:rPr lang="es-CR" dirty="0"/>
              <a:t>Global </a:t>
            </a:r>
            <a:r>
              <a:rPr lang="es-CR" dirty="0" err="1"/>
              <a:t>Wellness</a:t>
            </a:r>
            <a:r>
              <a:rPr lang="es-CR" dirty="0"/>
              <a:t> </a:t>
            </a:r>
            <a:r>
              <a:rPr lang="es-CR" dirty="0" err="1"/>
              <a:t>Institute</a:t>
            </a:r>
            <a:r>
              <a:rPr lang="es-CR" dirty="0"/>
              <a:t>. (2018). Global </a:t>
            </a:r>
            <a:r>
              <a:rPr lang="es-CR" dirty="0" err="1"/>
              <a:t>Wellness</a:t>
            </a:r>
            <a:r>
              <a:rPr lang="es-CR" dirty="0"/>
              <a:t> </a:t>
            </a:r>
            <a:r>
              <a:rPr lang="es-CR" dirty="0" err="1"/>
              <a:t>Economy</a:t>
            </a:r>
            <a:r>
              <a:rPr lang="es-CR" dirty="0"/>
              <a:t> Monitor. Recuperado desde </a:t>
            </a:r>
            <a:r>
              <a:rPr lang="es-CR" dirty="0">
                <a:hlinkClick r:id="rId6"/>
              </a:rPr>
              <a:t>https://globalwellnessinstitute.org/wp-content/uploads/2018/10/Research2018_v5FINALExecutiveSummary_webREVISED.pdf</a:t>
            </a:r>
            <a:endParaRPr lang="es-CR" dirty="0"/>
          </a:p>
          <a:p>
            <a:pPr marL="514350" indent="-514350" algn="just">
              <a:buFont typeface="+mj-lt"/>
              <a:buAutoNum type="arabicPeriod"/>
            </a:pPr>
            <a:r>
              <a:rPr lang="es-GT" dirty="0"/>
              <a:t>Jiménez, L. (2019). </a:t>
            </a:r>
            <a:r>
              <a:rPr lang="es-GT" i="1" dirty="0"/>
              <a:t>Dirección y comercialización</a:t>
            </a:r>
            <a:r>
              <a:rPr lang="es-GT" dirty="0"/>
              <a:t>. Ediciones </a:t>
            </a:r>
            <a:r>
              <a:rPr lang="es-CR" dirty="0"/>
              <a:t>Paraninfo S.A. España. Madrid. </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36</a:t>
            </a:fld>
            <a:endParaRPr lang="es-CR"/>
          </a:p>
        </p:txBody>
      </p:sp>
    </p:spTree>
    <p:extLst>
      <p:ext uri="{BB962C8B-B14F-4D97-AF65-F5344CB8AC3E}">
        <p14:creationId xmlns:p14="http://schemas.microsoft.com/office/powerpoint/2010/main" val="3013759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p:txBody>
          <a:bodyPr>
            <a:normAutofit/>
          </a:bodyPr>
          <a:lstStyle/>
          <a:p>
            <a:r>
              <a:rPr lang="es-CR" sz="4000" b="1" dirty="0">
                <a:solidFill>
                  <a:srgbClr val="385995"/>
                </a:solidFill>
                <a:latin typeface="Verdana" panose="020B0604030504040204" pitchFamily="34" charset="0"/>
                <a:ea typeface="Verdana" panose="020B0604030504040204" pitchFamily="34" charset="0"/>
                <a:cs typeface="Verdana" panose="020B0604030504040204" pitchFamily="34" charset="0"/>
              </a:rPr>
              <a:t>Referencias (semana 4)</a:t>
            </a:r>
          </a:p>
        </p:txBody>
      </p:sp>
      <p:sp>
        <p:nvSpPr>
          <p:cNvPr id="3" name="Marcador de contenido 2"/>
          <p:cNvSpPr>
            <a:spLocks noGrp="1"/>
          </p:cNvSpPr>
          <p:nvPr>
            <p:ph idx="1"/>
          </p:nvPr>
        </p:nvSpPr>
        <p:spPr>
          <a:xfrm>
            <a:off x="74645" y="1825625"/>
            <a:ext cx="11812555" cy="4351338"/>
          </a:xfrm>
        </p:spPr>
        <p:txBody>
          <a:bodyPr>
            <a:normAutofit fontScale="70000" lnSpcReduction="20000"/>
          </a:bodyPr>
          <a:lstStyle/>
          <a:p>
            <a:pPr marL="514350" indent="-514350" algn="just">
              <a:buFont typeface="+mj-lt"/>
              <a:buAutoNum type="arabicPeriod" startAt="5"/>
            </a:pPr>
            <a:r>
              <a:rPr lang="es-CR" dirty="0"/>
              <a:t>Jordán, R. (</a:t>
            </a:r>
            <a:r>
              <a:rPr lang="es-CR" dirty="0" err="1"/>
              <a:t>s.f</a:t>
            </a:r>
            <a:r>
              <a:rPr lang="es-CR" dirty="0"/>
              <a:t>). Servicio al cliente. Tipología y como abordarlos. Recuperado desde </a:t>
            </a:r>
            <a:r>
              <a:rPr lang="es-CR" dirty="0">
                <a:hlinkClick r:id="rId3"/>
              </a:rPr>
              <a:t>http://www.biamericas.com/presentaciones/2012/atencionAlCliente/tipologias-de-clientes-y-como-abordarlos.pdf</a:t>
            </a:r>
            <a:endParaRPr lang="es-CR" dirty="0"/>
          </a:p>
          <a:p>
            <a:pPr marL="514350" lvl="0" indent="-514350" algn="just">
              <a:buFont typeface="+mj-lt"/>
              <a:buAutoNum type="arabicPeriod" startAt="5"/>
            </a:pPr>
            <a:r>
              <a:rPr lang="es-CR" dirty="0"/>
              <a:t>Ministerio de Economía, Industria y Comercio (MEIC) y Organización   Internacional del Trabajo (OIT). (2019). </a:t>
            </a:r>
            <a:r>
              <a:rPr lang="es-CR" i="1" dirty="0"/>
              <a:t>Manual   para las personas emprendedoras en Costa Rica</a:t>
            </a:r>
            <a:r>
              <a:rPr lang="es-CR" dirty="0"/>
              <a:t>. Recuperado desde </a:t>
            </a:r>
            <a:r>
              <a:rPr lang="es-CR" u="sng" dirty="0">
                <a:hlinkClick r:id="rId4"/>
              </a:rPr>
              <a:t>https://www.meic.go.cr/meic/documentos/08k2mt84w/Manual_PersonasEmprendedorasCR300519.pdf</a:t>
            </a:r>
            <a:endParaRPr lang="es-CR" u="sng" dirty="0"/>
          </a:p>
          <a:p>
            <a:pPr marL="514350" lvl="0" indent="-514350" algn="just">
              <a:buFont typeface="+mj-lt"/>
              <a:buAutoNum type="arabicPeriod" startAt="5"/>
            </a:pPr>
            <a:r>
              <a:rPr lang="es-CR" dirty="0"/>
              <a:t>MINAE y SINAC (</a:t>
            </a:r>
            <a:r>
              <a:rPr lang="es-CR" dirty="0" err="1"/>
              <a:t>s.f</a:t>
            </a:r>
            <a:r>
              <a:rPr lang="es-CR" dirty="0"/>
              <a:t>). </a:t>
            </a:r>
            <a:r>
              <a:rPr lang="es-CR" i="1" dirty="0"/>
              <a:t>Principios básicos de mercadeo</a:t>
            </a:r>
            <a:r>
              <a:rPr lang="es-CR" dirty="0"/>
              <a:t>. Recuperado desde </a:t>
            </a:r>
            <a:r>
              <a:rPr lang="es-CR" dirty="0">
                <a:hlinkClick r:id="rId5"/>
              </a:rPr>
              <a:t>http://www.sinac.go.cr/ES/transprncia/Planificacin%20y%20Gestin%20BID/Capacitaciones%20del%20Proyecto/Cuaderno%20Principios%20B%C3%A1sicos%20de%20Mercadeo.pdf</a:t>
            </a:r>
            <a:endParaRPr lang="es-CR" dirty="0"/>
          </a:p>
          <a:p>
            <a:pPr marL="514350" indent="-514350" algn="just">
              <a:buFont typeface="+mj-lt"/>
              <a:buAutoNum type="arabicPeriod" startAt="5"/>
            </a:pPr>
            <a:r>
              <a:rPr lang="es-ES" dirty="0" err="1"/>
              <a:t>Requeno</a:t>
            </a:r>
            <a:r>
              <a:rPr lang="es-ES" dirty="0"/>
              <a:t>, L. y Quesada, G. (</a:t>
            </a:r>
            <a:r>
              <a:rPr lang="es-ES" dirty="0" err="1"/>
              <a:t>s.f</a:t>
            </a:r>
            <a:r>
              <a:rPr lang="es-ES" dirty="0"/>
              <a:t>). Turismo de bienestar como diferenciador del producto turístico en Costa Rica: una aproximación inicial. Recuperado desde </a:t>
            </a:r>
            <a:r>
              <a:rPr lang="es-CR" dirty="0">
                <a:hlinkClick r:id="rId6"/>
              </a:rPr>
              <a:t>https://es.scribd.com/document/472060488/BIENESTAR-COMO-DIFERENCIADOR-DEL-PRODUCTO-TURISTICO-pdf</a:t>
            </a:r>
            <a:endParaRPr lang="es-CR" dirty="0"/>
          </a:p>
          <a:p>
            <a:pPr marL="514350" lvl="0" indent="-514350" algn="just">
              <a:buFont typeface="+mj-lt"/>
              <a:buAutoNum type="arabicPeriod" startAt="5"/>
            </a:pPr>
            <a:r>
              <a:rPr lang="es-CR" dirty="0"/>
              <a:t>Universidad Rey Juan Carlos (</a:t>
            </a:r>
            <a:r>
              <a:rPr lang="es-CR" dirty="0" err="1"/>
              <a:t>s.f</a:t>
            </a:r>
            <a:r>
              <a:rPr lang="es-CR" dirty="0"/>
              <a:t>). </a:t>
            </a:r>
            <a:r>
              <a:rPr lang="es-CR" i="1" dirty="0"/>
              <a:t>Fundamentos de la publicidad. </a:t>
            </a:r>
            <a:r>
              <a:rPr lang="es-CR" dirty="0"/>
              <a:t>Recuperado desde </a:t>
            </a:r>
            <a:r>
              <a:rPr lang="es-CR" dirty="0">
                <a:hlinkClick r:id="rId7"/>
              </a:rPr>
              <a:t>http://www.albertodeduran.es/wp-content/uploads/2014/08/1x05-Fundamentos-de-la-publicidad.pdf</a:t>
            </a:r>
            <a:endParaRPr lang="es-CR" dirty="0"/>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37</a:t>
            </a:fld>
            <a:endParaRPr lang="es-CR"/>
          </a:p>
        </p:txBody>
      </p:sp>
      <p:pic>
        <p:nvPicPr>
          <p:cNvPr id="7" name="Imagen 6"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1148178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p:txBody>
          <a:bodyPr>
            <a:normAutofit/>
          </a:bodyPr>
          <a:lstStyle/>
          <a:p>
            <a:pPr algn="ctr"/>
            <a:r>
              <a:rPr lang="es-CR" sz="3600" b="1" dirty="0">
                <a:solidFill>
                  <a:srgbClr val="385995"/>
                </a:solidFill>
                <a:latin typeface="Verdana" panose="020B0604030504040204" pitchFamily="34" charset="0"/>
                <a:ea typeface="Verdana" panose="020B0604030504040204" pitchFamily="34" charset="0"/>
                <a:cs typeface="Verdana" panose="020B0604030504040204" pitchFamily="34" charset="0"/>
              </a:rPr>
              <a:t>Importancia de la planificación estratégica financiera</a:t>
            </a:r>
          </a:p>
        </p:txBody>
      </p:sp>
      <p:sp>
        <p:nvSpPr>
          <p:cNvPr id="3" name="Marcador de contenido 2"/>
          <p:cNvSpPr>
            <a:spLocks noGrp="1"/>
          </p:cNvSpPr>
          <p:nvPr>
            <p:ph idx="1"/>
          </p:nvPr>
        </p:nvSpPr>
        <p:spPr>
          <a:xfrm>
            <a:off x="266700" y="1962149"/>
            <a:ext cx="11658600" cy="4214813"/>
          </a:xfrm>
        </p:spPr>
        <p:txBody>
          <a:bodyPr>
            <a:normAutofit/>
          </a:bodyPr>
          <a:lstStyle/>
          <a:p>
            <a:pPr marL="0" indent="0" algn="just">
              <a:buNone/>
            </a:pPr>
            <a:r>
              <a:rPr lang="es-ES" i="1" dirty="0"/>
              <a:t>El conocimiento de temas financieros no debe verse como una responsabilidad exclusiva de los(as) contadores(as), administradores(as) o gerentes(as). </a:t>
            </a:r>
          </a:p>
          <a:p>
            <a:pPr marL="0" indent="0" algn="just">
              <a:buNone/>
            </a:pPr>
            <a:r>
              <a:rPr lang="es-ES" i="1" dirty="0"/>
              <a:t>En general, toda persona colaboradora, en particular aquellas que desempeñen cargos de coordinación, supervisión o personas encargadas de departamento (o que aspiren a serlo), deben estar comprometidas con su formación y aprendizaje de aspectos básicos en temas financieros.  </a:t>
            </a:r>
          </a:p>
          <a:p>
            <a:pPr marL="0" indent="0" algn="just">
              <a:buNone/>
            </a:pPr>
            <a:r>
              <a:rPr lang="es-ES" i="1" dirty="0"/>
              <a:t>Este aspecto es elemental para, entre otros aspectos, poder asegurarnos de que nuestro desempeño está acorde con las necesidades y proyecciones económicas; al mismo tiempo, nos puede permitir aportar ideas o tomar iniciativas que colaboren con el crecimiento de la empresa. </a:t>
            </a:r>
            <a:endParaRPr lang="es-CR" dirty="0"/>
          </a:p>
        </p:txBody>
      </p:sp>
      <p:sp>
        <p:nvSpPr>
          <p:cNvPr id="4" name="Marcador de pie de página 3"/>
          <p:cNvSpPr>
            <a:spLocks noGrp="1"/>
          </p:cNvSpPr>
          <p:nvPr>
            <p:ph type="ftr" sz="quarter" idx="11"/>
          </p:nvPr>
        </p:nvSpPr>
        <p:spPr/>
        <p:txBody>
          <a:bodyPr/>
          <a:lstStyle/>
          <a:p>
            <a:endParaRPr lang="es-CR" dirty="0"/>
          </a:p>
        </p:txBody>
      </p:sp>
      <p:sp>
        <p:nvSpPr>
          <p:cNvPr id="5" name="Marcador de número de diapositiva 4"/>
          <p:cNvSpPr>
            <a:spLocks noGrp="1"/>
          </p:cNvSpPr>
          <p:nvPr>
            <p:ph type="sldNum" sz="quarter" idx="12"/>
          </p:nvPr>
        </p:nvSpPr>
        <p:spPr/>
        <p:txBody>
          <a:bodyPr/>
          <a:lstStyle/>
          <a:p>
            <a:fld id="{FD31C4FA-6218-4CBC-926C-94577F296D2C}" type="slidenum">
              <a:rPr lang="es-CR" smtClean="0"/>
              <a:t>4</a:t>
            </a:fld>
            <a:endParaRPr lang="es-CR"/>
          </a:p>
        </p:txBody>
      </p:sp>
      <p:pic>
        <p:nvPicPr>
          <p:cNvPr id="7" name="Imagen 6"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2892585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2305049"/>
            <a:ext cx="12192000" cy="1657351"/>
          </a:xfrm>
          <a:solidFill>
            <a:schemeClr val="bg1">
              <a:alpha val="58000"/>
            </a:schemeClr>
          </a:solidFill>
        </p:spPr>
        <p:txBody>
          <a:bodyPr>
            <a:normAutofit/>
          </a:bodyPr>
          <a:lstStyle/>
          <a:p>
            <a:pPr algn="ctr"/>
            <a:r>
              <a:rPr lang="es-CR" sz="4000" b="1" dirty="0">
                <a:solidFill>
                  <a:srgbClr val="385995"/>
                </a:solidFill>
                <a:latin typeface="Verdana" panose="020B0604030504040204" pitchFamily="34" charset="0"/>
                <a:ea typeface="Verdana" panose="020B0604030504040204" pitchFamily="34" charset="0"/>
                <a:cs typeface="Verdana" panose="020B0604030504040204" pitchFamily="34" charset="0"/>
              </a:rPr>
              <a:t>Parte I. Conceptos contables generales</a:t>
            </a:r>
            <a:br>
              <a:rPr lang="es-CR" sz="4000" b="1" dirty="0">
                <a:solidFill>
                  <a:srgbClr val="385995"/>
                </a:solidFill>
                <a:latin typeface="Verdana" panose="020B0604030504040204" pitchFamily="34" charset="0"/>
                <a:ea typeface="Verdana" panose="020B0604030504040204" pitchFamily="34" charset="0"/>
                <a:cs typeface="Verdana" panose="020B0604030504040204" pitchFamily="34" charset="0"/>
              </a:rPr>
            </a:br>
            <a:endParaRPr lang="es-CR" sz="4000" b="1" dirty="0">
              <a:solidFill>
                <a:srgbClr val="385995"/>
              </a:solidFill>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pie de página 4"/>
          <p:cNvSpPr>
            <a:spLocks noGrp="1"/>
          </p:cNvSpPr>
          <p:nvPr>
            <p:ph type="ftr" sz="quarter" idx="11"/>
          </p:nvPr>
        </p:nvSpPr>
        <p:spPr/>
        <p:txBody>
          <a:bodyPr/>
          <a:lstStyle/>
          <a:p>
            <a:endParaRPr lang="es-CR" dirty="0"/>
          </a:p>
        </p:txBody>
      </p:sp>
      <p:sp>
        <p:nvSpPr>
          <p:cNvPr id="6" name="Marcador de número de diapositiva 5"/>
          <p:cNvSpPr>
            <a:spLocks noGrp="1"/>
          </p:cNvSpPr>
          <p:nvPr>
            <p:ph type="sldNum" sz="quarter" idx="12"/>
          </p:nvPr>
        </p:nvSpPr>
        <p:spPr/>
        <p:txBody>
          <a:bodyPr/>
          <a:lstStyle/>
          <a:p>
            <a:fld id="{FD31C4FA-6218-4CBC-926C-94577F296D2C}" type="slidenum">
              <a:rPr lang="es-CR" smtClean="0"/>
              <a:t>5</a:t>
            </a:fld>
            <a:endParaRPr lang="es-CR"/>
          </a:p>
        </p:txBody>
      </p:sp>
      <p:sp>
        <p:nvSpPr>
          <p:cNvPr id="8" name="Marcador de pie de página 3"/>
          <p:cNvSpPr txBox="1">
            <a:spLocks/>
          </p:cNvSpPr>
          <p:nvPr/>
        </p:nvSpPr>
        <p:spPr>
          <a:xfrm>
            <a:off x="0" y="6492875"/>
            <a:ext cx="4114800" cy="365125"/>
          </a:xfrm>
          <a:prstGeom prst="rect">
            <a:avLst/>
          </a:prstGeom>
        </p:spPr>
        <p:txBody>
          <a:bodyPr vert="horz" lIns="91440" tIns="45720" rIns="91440" bIns="45720" rtlCol="0" anchor="ctr"/>
          <a:lstStyle>
            <a:defPPr>
              <a:defRPr lang="es-C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R" dirty="0"/>
              <a:t>Imagen tomada de </a:t>
            </a:r>
            <a:r>
              <a:rPr lang="es-CR" i="1" dirty="0" err="1"/>
              <a:t>Freepik</a:t>
            </a:r>
            <a:r>
              <a:rPr lang="es-CR" dirty="0"/>
              <a:t>.</a:t>
            </a:r>
          </a:p>
        </p:txBody>
      </p:sp>
    </p:spTree>
    <p:extLst>
      <p:ext uri="{BB962C8B-B14F-4D97-AF65-F5344CB8AC3E}">
        <p14:creationId xmlns:p14="http://schemas.microsoft.com/office/powerpoint/2010/main" val="316375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p:txBody>
          <a:bodyPr>
            <a:normAutofit/>
          </a:bodyPr>
          <a:lstStyle/>
          <a:p>
            <a:r>
              <a:rPr lang="es-CR" sz="2800" b="1" dirty="0">
                <a:solidFill>
                  <a:srgbClr val="F3993E"/>
                </a:solidFill>
                <a:latin typeface="Verdana" panose="020B0604030504040204" pitchFamily="34" charset="0"/>
                <a:ea typeface="Verdana" panose="020B0604030504040204" pitchFamily="34" charset="0"/>
                <a:cs typeface="Verdana" panose="020B0604030504040204" pitchFamily="34" charset="0"/>
              </a:rPr>
              <a:t>Patrimonio</a:t>
            </a:r>
          </a:p>
        </p:txBody>
      </p:sp>
      <p:sp>
        <p:nvSpPr>
          <p:cNvPr id="4" name="Marcador de contenido 3"/>
          <p:cNvSpPr>
            <a:spLocks noGrp="1"/>
          </p:cNvSpPr>
          <p:nvPr>
            <p:ph sz="half" idx="2"/>
          </p:nvPr>
        </p:nvSpPr>
        <p:spPr>
          <a:xfrm>
            <a:off x="839788" y="1981200"/>
            <a:ext cx="10658306" cy="4208463"/>
          </a:xfrm>
        </p:spPr>
        <p:txBody>
          <a:bodyPr/>
          <a:lstStyle/>
          <a:p>
            <a:pPr marL="0" indent="0" algn="just">
              <a:buNone/>
            </a:pPr>
            <a:r>
              <a:rPr lang="es-ES" dirty="0"/>
              <a:t>Es el conjunto de bienes, derechos y obligaciones con los que cuenta una empresa. </a:t>
            </a:r>
          </a:p>
          <a:p>
            <a:pPr algn="just"/>
            <a:r>
              <a:rPr lang="es-ES" dirty="0"/>
              <a:t>Los bienes son objetos materiales e inmateriales que tienen valor económico y sirven para satisfacer una necesidad.</a:t>
            </a:r>
          </a:p>
          <a:p>
            <a:pPr algn="just"/>
            <a:r>
              <a:rPr lang="es-ES" dirty="0"/>
              <a:t>Los derechos son todo aquello que permite a la empresa desarrollar acciones.</a:t>
            </a:r>
          </a:p>
          <a:p>
            <a:pPr algn="just"/>
            <a:r>
              <a:rPr lang="es-ES" dirty="0"/>
              <a:t>Las obligaciones representan las responsabilidades como deudas o cuentas por pagar a personas o entidades proveedoras.</a:t>
            </a:r>
          </a:p>
          <a:p>
            <a:pPr marL="0" indent="0" algn="just">
              <a:buNone/>
            </a:pPr>
            <a:endParaRPr lang="es-CR" dirty="0"/>
          </a:p>
        </p:txBody>
      </p:sp>
      <p:sp>
        <p:nvSpPr>
          <p:cNvPr id="8" name="Marcador de número de diapositiva 7"/>
          <p:cNvSpPr>
            <a:spLocks noGrp="1"/>
          </p:cNvSpPr>
          <p:nvPr>
            <p:ph type="sldNum" sz="quarter" idx="12"/>
          </p:nvPr>
        </p:nvSpPr>
        <p:spPr/>
        <p:txBody>
          <a:bodyPr/>
          <a:lstStyle/>
          <a:p>
            <a:fld id="{FD31C4FA-6218-4CBC-926C-94577F296D2C}" type="slidenum">
              <a:rPr lang="es-CR" smtClean="0"/>
              <a:t>6</a:t>
            </a:fld>
            <a:endParaRPr lang="es-CR"/>
          </a:p>
        </p:txBody>
      </p:sp>
      <p:sp>
        <p:nvSpPr>
          <p:cNvPr id="11" name="Marcador de pie de página 10"/>
          <p:cNvSpPr>
            <a:spLocks noGrp="1"/>
          </p:cNvSpPr>
          <p:nvPr>
            <p:ph type="ftr" sz="quarter" idx="11"/>
          </p:nvPr>
        </p:nvSpPr>
        <p:spPr/>
        <p:txBody>
          <a:bodyPr/>
          <a:lstStyle/>
          <a:p>
            <a:r>
              <a:rPr lang="es-CR" dirty="0"/>
              <a:t>Fuente: MEIC y OIT (2019).</a:t>
            </a: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324863"/>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9" name="Imagen 8"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1476170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4" name="Marcador de contenido 3"/>
          <p:cNvSpPr>
            <a:spLocks noGrp="1"/>
          </p:cNvSpPr>
          <p:nvPr>
            <p:ph sz="half" idx="2"/>
          </p:nvPr>
        </p:nvSpPr>
        <p:spPr>
          <a:xfrm>
            <a:off x="839788" y="914400"/>
            <a:ext cx="10658306" cy="5275263"/>
          </a:xfrm>
        </p:spPr>
        <p:txBody>
          <a:bodyPr>
            <a:normAutofit/>
          </a:bodyPr>
          <a:lstStyle/>
          <a:p>
            <a:pPr marL="0" indent="0" algn="just">
              <a:buNone/>
            </a:pPr>
            <a:r>
              <a:rPr lang="es-ES" b="1" i="1" dirty="0"/>
              <a:t>Ejemplos de conceptos asociados a patrimonio </a:t>
            </a:r>
          </a:p>
          <a:p>
            <a:pPr marL="0" indent="0" algn="just">
              <a:buNone/>
            </a:pPr>
            <a:endParaRPr lang="es-ES" dirty="0"/>
          </a:p>
          <a:p>
            <a:pPr algn="just"/>
            <a:r>
              <a:rPr lang="es-ES" b="1" dirty="0"/>
              <a:t>Bienes</a:t>
            </a:r>
            <a:r>
              <a:rPr lang="es-ES" dirty="0"/>
              <a:t>: los muebles, el mobiliario o instalaciones técnicas (camillas, saunas, jacuzzi, entre otros).  </a:t>
            </a:r>
          </a:p>
          <a:p>
            <a:pPr algn="just"/>
            <a:endParaRPr lang="es-ES" dirty="0"/>
          </a:p>
          <a:p>
            <a:pPr algn="just"/>
            <a:r>
              <a:rPr lang="es-ES" b="1" dirty="0"/>
              <a:t>Derechos</a:t>
            </a:r>
            <a:r>
              <a:rPr lang="es-ES" dirty="0"/>
              <a:t>: cuentas por cobrar y créditos a favor. Por ejemplo, cuando un cliente compra a ‘</a:t>
            </a:r>
            <a:r>
              <a:rPr lang="es-ES" i="1" dirty="0"/>
              <a:t>Tasa 0’ (“tasa cero”)</a:t>
            </a:r>
            <a:r>
              <a:rPr lang="es-ES" dirty="0"/>
              <a:t>.</a:t>
            </a:r>
          </a:p>
          <a:p>
            <a:pPr algn="just"/>
            <a:endParaRPr lang="es-ES" dirty="0"/>
          </a:p>
          <a:p>
            <a:pPr algn="just"/>
            <a:r>
              <a:rPr lang="es-ES" b="1" dirty="0"/>
              <a:t>Obligaciones</a:t>
            </a:r>
            <a:r>
              <a:rPr lang="es-ES" dirty="0"/>
              <a:t>: son las cuentas por pagar. Por ejemplo, el pago a proveedores(as), salarios, impuestos municipales y tributarios.</a:t>
            </a:r>
          </a:p>
          <a:p>
            <a:pPr marL="0" indent="0" algn="just">
              <a:buNone/>
            </a:pPr>
            <a:endParaRPr lang="es-CR" dirty="0"/>
          </a:p>
        </p:txBody>
      </p:sp>
      <p:sp>
        <p:nvSpPr>
          <p:cNvPr id="7" name="Marcador de pie de página 6"/>
          <p:cNvSpPr>
            <a:spLocks noGrp="1"/>
          </p:cNvSpPr>
          <p:nvPr>
            <p:ph type="ftr" sz="quarter" idx="11"/>
          </p:nvPr>
        </p:nvSpPr>
        <p:spPr/>
        <p:txBody>
          <a:bodyPr/>
          <a:lstStyle/>
          <a:p>
            <a:r>
              <a:rPr lang="es-CR" dirty="0"/>
              <a:t>Fuente: MEIC y OIT (2019).</a:t>
            </a:r>
          </a:p>
        </p:txBody>
      </p:sp>
      <p:sp>
        <p:nvSpPr>
          <p:cNvPr id="8" name="Marcador de número de diapositiva 7"/>
          <p:cNvSpPr>
            <a:spLocks noGrp="1"/>
          </p:cNvSpPr>
          <p:nvPr>
            <p:ph type="sldNum" sz="quarter" idx="12"/>
          </p:nvPr>
        </p:nvSpPr>
        <p:spPr/>
        <p:txBody>
          <a:bodyPr/>
          <a:lstStyle/>
          <a:p>
            <a:fld id="{FD31C4FA-6218-4CBC-926C-94577F296D2C}" type="slidenum">
              <a:rPr lang="es-CR" smtClean="0"/>
              <a:t>7</a:t>
            </a:fld>
            <a:endParaRPr lang="es-CR"/>
          </a:p>
        </p:txBody>
      </p:sp>
      <p:pic>
        <p:nvPicPr>
          <p:cNvPr id="6" name="Imagen 5"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258122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p:txBody>
          <a:bodyPr>
            <a:normAutofit/>
          </a:bodyPr>
          <a:lstStyle/>
          <a:p>
            <a:r>
              <a:rPr lang="es-CR" sz="2800" b="1" dirty="0">
                <a:solidFill>
                  <a:srgbClr val="F3993E"/>
                </a:solidFill>
                <a:latin typeface="Verdana" panose="020B0604030504040204" pitchFamily="34" charset="0"/>
                <a:ea typeface="Verdana" panose="020B0604030504040204" pitchFamily="34" charset="0"/>
                <a:cs typeface="Verdana" panose="020B0604030504040204" pitchFamily="34" charset="0"/>
              </a:rPr>
              <a:t>Pasivos</a:t>
            </a:r>
          </a:p>
        </p:txBody>
      </p:sp>
      <p:sp>
        <p:nvSpPr>
          <p:cNvPr id="6" name="Marcador de contenido 5"/>
          <p:cNvSpPr>
            <a:spLocks noGrp="1"/>
          </p:cNvSpPr>
          <p:nvPr>
            <p:ph sz="quarter" idx="4"/>
          </p:nvPr>
        </p:nvSpPr>
        <p:spPr>
          <a:xfrm>
            <a:off x="839788" y="2003898"/>
            <a:ext cx="10515600" cy="4185765"/>
          </a:xfrm>
        </p:spPr>
        <p:txBody>
          <a:bodyPr/>
          <a:lstStyle/>
          <a:p>
            <a:pPr marL="0" indent="0" algn="just">
              <a:buNone/>
            </a:pPr>
            <a:r>
              <a:rPr lang="es-ES" dirty="0"/>
              <a:t>Representan las obligaciones contraídas por la empresa para su cancelación en el futuro.</a:t>
            </a:r>
          </a:p>
          <a:p>
            <a:pPr marL="0" indent="0" algn="just">
              <a:buNone/>
            </a:pPr>
            <a:endParaRPr lang="es-ES" dirty="0"/>
          </a:p>
          <a:p>
            <a:pPr marL="0" indent="0" algn="just">
              <a:buNone/>
            </a:pPr>
            <a:r>
              <a:rPr lang="es-ES" b="1" i="1" dirty="0"/>
              <a:t>Ejemplo: </a:t>
            </a:r>
            <a:r>
              <a:rPr lang="es-ES" dirty="0"/>
              <a:t>las obligaciones antes mencionadas.</a:t>
            </a:r>
            <a:endParaRPr lang="es-CR" dirty="0"/>
          </a:p>
        </p:txBody>
      </p:sp>
      <p:sp>
        <p:nvSpPr>
          <p:cNvPr id="7" name="Marcador de pie de página 6"/>
          <p:cNvSpPr>
            <a:spLocks noGrp="1"/>
          </p:cNvSpPr>
          <p:nvPr>
            <p:ph type="ftr" sz="quarter" idx="11"/>
          </p:nvPr>
        </p:nvSpPr>
        <p:spPr/>
        <p:txBody>
          <a:bodyPr/>
          <a:lstStyle/>
          <a:p>
            <a:r>
              <a:rPr lang="es-CR" dirty="0"/>
              <a:t>Fuente: MEIC y OIT (2019).</a:t>
            </a:r>
          </a:p>
        </p:txBody>
      </p:sp>
      <p:sp>
        <p:nvSpPr>
          <p:cNvPr id="8" name="Marcador de número de diapositiva 7"/>
          <p:cNvSpPr>
            <a:spLocks noGrp="1"/>
          </p:cNvSpPr>
          <p:nvPr>
            <p:ph type="sldNum" sz="quarter" idx="12"/>
          </p:nvPr>
        </p:nvSpPr>
        <p:spPr/>
        <p:txBody>
          <a:bodyPr/>
          <a:lstStyle/>
          <a:p>
            <a:fld id="{FD31C4FA-6218-4CBC-926C-94577F296D2C}" type="slidenum">
              <a:rPr lang="es-CR" smtClean="0"/>
              <a:t>8</a:t>
            </a:fld>
            <a:endParaRPr lang="es-CR" dirty="0"/>
          </a:p>
        </p:txBody>
      </p:sp>
      <p:cxnSp>
        <p:nvCxnSpPr>
          <p:cNvPr id="9" name="Straight Connector 16">
            <a:extLst>
              <a:ext uri="{FF2B5EF4-FFF2-40B4-BE49-F238E27FC236}">
                <a16:creationId xmlns:a16="http://schemas.microsoft.com/office/drawing/2014/main" id="{FA97A661-901E-7548-80E2-533D3C2BF79C}"/>
              </a:ext>
            </a:extLst>
          </p:cNvPr>
          <p:cNvCxnSpPr>
            <a:cxnSpLocks/>
          </p:cNvCxnSpPr>
          <p:nvPr/>
        </p:nvCxnSpPr>
        <p:spPr>
          <a:xfrm>
            <a:off x="0" y="1324863"/>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11" name="Imagen 10"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3225417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p:txBody>
          <a:bodyPr>
            <a:normAutofit/>
          </a:bodyPr>
          <a:lstStyle/>
          <a:p>
            <a:r>
              <a:rPr lang="es-CR" sz="2800" b="1" dirty="0">
                <a:solidFill>
                  <a:srgbClr val="F3993E"/>
                </a:solidFill>
                <a:latin typeface="Verdana" panose="020B0604030504040204" pitchFamily="34" charset="0"/>
                <a:ea typeface="Verdana" panose="020B0604030504040204" pitchFamily="34" charset="0"/>
                <a:cs typeface="Verdana" panose="020B0604030504040204" pitchFamily="34" charset="0"/>
              </a:rPr>
              <a:t>Activos </a:t>
            </a:r>
          </a:p>
        </p:txBody>
      </p:sp>
      <p:sp>
        <p:nvSpPr>
          <p:cNvPr id="4" name="Marcador de contenido 3"/>
          <p:cNvSpPr>
            <a:spLocks noGrp="1"/>
          </p:cNvSpPr>
          <p:nvPr>
            <p:ph sz="half" idx="2"/>
          </p:nvPr>
        </p:nvSpPr>
        <p:spPr>
          <a:xfrm>
            <a:off x="839788" y="2000250"/>
            <a:ext cx="10658306" cy="4189413"/>
          </a:xfrm>
        </p:spPr>
        <p:txBody>
          <a:bodyPr>
            <a:normAutofit/>
          </a:bodyPr>
          <a:lstStyle/>
          <a:p>
            <a:pPr marL="0" indent="0" algn="just">
              <a:buNone/>
            </a:pPr>
            <a:r>
              <a:rPr lang="es-ES" dirty="0"/>
              <a:t>Representan los bienes y derechos apreciables en dinero, de propiedad de la empresa. El activo de una empresa constituye la suma de los pasivos y el patrimonio de la misma.</a:t>
            </a:r>
          </a:p>
          <a:p>
            <a:pPr marL="0" indent="0" algn="just">
              <a:buNone/>
            </a:pPr>
            <a:r>
              <a:rPr lang="es-ES" dirty="0"/>
              <a:t>Es decir, su fórmula es: Activo = Pasivo + Patrimonio</a:t>
            </a:r>
          </a:p>
          <a:p>
            <a:pPr marL="0" indent="0" algn="just">
              <a:buNone/>
            </a:pPr>
            <a:endParaRPr lang="es-ES" dirty="0"/>
          </a:p>
          <a:p>
            <a:pPr marL="0" indent="0" algn="just">
              <a:buNone/>
            </a:pPr>
            <a:r>
              <a:rPr lang="es-ES" b="1" i="1" dirty="0"/>
              <a:t>Ejemplo: </a:t>
            </a:r>
            <a:r>
              <a:rPr lang="es-ES" dirty="0"/>
              <a:t>los bienes antes mencionados.</a:t>
            </a:r>
          </a:p>
          <a:p>
            <a:pPr marL="0" indent="0" algn="just">
              <a:buNone/>
            </a:pPr>
            <a:endParaRPr lang="es-CR" dirty="0"/>
          </a:p>
        </p:txBody>
      </p:sp>
      <p:sp>
        <p:nvSpPr>
          <p:cNvPr id="7" name="Marcador de pie de página 6"/>
          <p:cNvSpPr>
            <a:spLocks noGrp="1"/>
          </p:cNvSpPr>
          <p:nvPr>
            <p:ph type="ftr" sz="quarter" idx="11"/>
          </p:nvPr>
        </p:nvSpPr>
        <p:spPr/>
        <p:txBody>
          <a:bodyPr/>
          <a:lstStyle/>
          <a:p>
            <a:r>
              <a:rPr lang="es-CR" dirty="0"/>
              <a:t>Fuente: MEIC y OIT (2019).</a:t>
            </a:r>
          </a:p>
        </p:txBody>
      </p:sp>
      <p:sp>
        <p:nvSpPr>
          <p:cNvPr id="8" name="Marcador de número de diapositiva 7"/>
          <p:cNvSpPr>
            <a:spLocks noGrp="1"/>
          </p:cNvSpPr>
          <p:nvPr>
            <p:ph type="sldNum" sz="quarter" idx="12"/>
          </p:nvPr>
        </p:nvSpPr>
        <p:spPr/>
        <p:txBody>
          <a:bodyPr/>
          <a:lstStyle/>
          <a:p>
            <a:fld id="{FD31C4FA-6218-4CBC-926C-94577F296D2C}" type="slidenum">
              <a:rPr lang="es-CR" smtClean="0"/>
              <a:t>9</a:t>
            </a:fld>
            <a:endParaRPr lang="es-CR" dirty="0"/>
          </a:p>
        </p:txBody>
      </p:sp>
      <p:cxnSp>
        <p:nvCxnSpPr>
          <p:cNvPr id="9" name="Straight Connector 16">
            <a:extLst>
              <a:ext uri="{FF2B5EF4-FFF2-40B4-BE49-F238E27FC236}">
                <a16:creationId xmlns:a16="http://schemas.microsoft.com/office/drawing/2014/main" id="{FA97A661-901E-7548-80E2-533D3C2BF79C}"/>
              </a:ext>
            </a:extLst>
          </p:cNvPr>
          <p:cNvCxnSpPr>
            <a:cxnSpLocks/>
          </p:cNvCxnSpPr>
          <p:nvPr/>
        </p:nvCxnSpPr>
        <p:spPr>
          <a:xfrm>
            <a:off x="0" y="1324863"/>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11" name="Imagen 10"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565" y="0"/>
            <a:ext cx="967783" cy="1138335"/>
          </a:xfrm>
          <a:prstGeom prst="rect">
            <a:avLst/>
          </a:prstGeom>
        </p:spPr>
      </p:pic>
    </p:spTree>
    <p:extLst>
      <p:ext uri="{BB962C8B-B14F-4D97-AF65-F5344CB8AC3E}">
        <p14:creationId xmlns:p14="http://schemas.microsoft.com/office/powerpoint/2010/main" val="395705523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1358</TotalTime>
  <Words>2727</Words>
  <Application>Microsoft Office PowerPoint</Application>
  <PresentationFormat>Panorámica</PresentationFormat>
  <Paragraphs>216</Paragraphs>
  <Slides>37</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Calibri</vt:lpstr>
      <vt:lpstr>Calibri Light</vt:lpstr>
      <vt:lpstr>Verdana</vt:lpstr>
      <vt:lpstr>Tema de Office</vt:lpstr>
      <vt:lpstr>Título</vt:lpstr>
      <vt:lpstr>PLANIFICACIÓN ESTRATÉGICA PARA EL ESTABLECIMIENTO DE UN CENTRO TERMAL, SPA O TALASO</vt:lpstr>
      <vt:lpstr>PLANIFICACIÓN FINANCIERA</vt:lpstr>
      <vt:lpstr>Importancia de la planificación estratégica financiera</vt:lpstr>
      <vt:lpstr>Parte I. Conceptos contables generales </vt:lpstr>
      <vt:lpstr>Patrimonio</vt:lpstr>
      <vt:lpstr>Presentación de PowerPoint</vt:lpstr>
      <vt:lpstr>Pasivos</vt:lpstr>
      <vt:lpstr>Activos </vt:lpstr>
      <vt:lpstr>Presentación de PowerPoint</vt:lpstr>
      <vt:lpstr>Presentación de PowerPoint</vt:lpstr>
      <vt:lpstr>Presentación de PowerPoint</vt:lpstr>
      <vt:lpstr>Presentación de PowerPoint</vt:lpstr>
      <vt:lpstr>Presentación de PowerPoint</vt:lpstr>
      <vt:lpstr>Parte II. Costos e ingresos </vt:lpstr>
      <vt:lpstr>Estructura de costos e ingresos </vt:lpstr>
      <vt:lpstr>COSTOS</vt:lpstr>
      <vt:lpstr>Presentación de PowerPoint</vt:lpstr>
      <vt:lpstr>Presentación de PowerPoint</vt:lpstr>
      <vt:lpstr>Presentación de PowerPoint</vt:lpstr>
      <vt:lpstr>Además, los costos también se clasifican en: </vt:lpstr>
      <vt:lpstr>Presentación de PowerPoint</vt:lpstr>
      <vt:lpstr>INGRESOS</vt:lpstr>
      <vt:lpstr>Presentación de PowerPoint</vt:lpstr>
      <vt:lpstr>Presentación de PowerPoint</vt:lpstr>
      <vt:lpstr>Presentación de PowerPoint</vt:lpstr>
      <vt:lpstr>INVENTARIOS</vt:lpstr>
      <vt:lpstr>Definición </vt:lpstr>
      <vt:lpstr>Tipos </vt:lpstr>
      <vt:lpstr>Pasos  </vt:lpstr>
      <vt:lpstr>Pasos  </vt:lpstr>
      <vt:lpstr>PRESUPUESTO</vt:lpstr>
      <vt:lpstr>Definición </vt:lpstr>
      <vt:lpstr>Tipos </vt:lpstr>
      <vt:lpstr>Cotizaciones </vt:lpstr>
      <vt:lpstr>Referencias (semana 4)</vt:lpstr>
      <vt:lpstr>Referencias (semana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Planificación estratégica para el establecimiento de un centro termal, SPA o talaso</dc:title>
  <dc:creator>Silvia Gutierrez Slon</dc:creator>
  <cp:lastModifiedBy>Silvia Gutierrez Slon</cp:lastModifiedBy>
  <cp:revision>125</cp:revision>
  <dcterms:created xsi:type="dcterms:W3CDTF">2020-08-30T22:11:23Z</dcterms:created>
  <dcterms:modified xsi:type="dcterms:W3CDTF">2020-09-18T16:08:43Z</dcterms:modified>
</cp:coreProperties>
</file>