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Castro Castro" initials="HCC" lastIdx="12" clrIdx="0">
    <p:extLst>
      <p:ext uri="{19B8F6BF-5375-455C-9EA6-DF929625EA0E}">
        <p15:presenceInfo xmlns:p15="http://schemas.microsoft.com/office/powerpoint/2012/main" userId="S-1-5-21-718080273-1359704792-1598175747-843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518" y="5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12:38:35.207" idx="2">
    <p:pos x="791" y="1022"/>
    <p:text>Eliminar la palabra "estas".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12:47:14.503" idx="3">
    <p:pos x="3536" y="1172"/>
    <p:text>Quitar la tílde de la palabra "mas".</p:text>
    <p:extLst>
      <p:ext uri="{C676402C-5697-4E1C-873F-D02D1690AC5C}">
        <p15:threadingInfo xmlns:p15="http://schemas.microsoft.com/office/powerpoint/2012/main" timeZoneBias="360"/>
      </p:ext>
    </p:extLst>
  </p:cm>
  <p:cm authorId="1" dt="2020-11-12T12:49:08.532" idx="4">
    <p:pos x="3055" y="1948"/>
    <p:text>cambiar por el acople se hará</p:text>
    <p:extLst>
      <p:ext uri="{C676402C-5697-4E1C-873F-D02D1690AC5C}">
        <p15:threadingInfo xmlns:p15="http://schemas.microsoft.com/office/powerpoint/2012/main" timeZoneBias="360"/>
      </p:ext>
    </p:extLst>
  </p:cm>
  <p:cm authorId="1" dt="2020-11-12T12:53:11.215" idx="5">
    <p:pos x="3055" y="2645"/>
    <p:text>cambiar por el trazo (uso de sinónimos).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13:00:55.796" idx="6">
    <p:pos x="2830" y="501"/>
    <p:text>La palabra que se encontro en el diccionario es "seriación"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13:10:30.752" idx="7">
    <p:pos x="3892" y="1493"/>
    <p:text>cambiar las palabras "que hacia" por" y".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13:18:47.047" idx="8">
    <p:pos x="5024" y="1468"/>
    <p:text>eliminar la palabra debe y agregar "realizará".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13:28:44.130" idx="9">
    <p:pos x="3702" y="3080"/>
    <p:text>corregir (en en) por "en el "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13:32:08.219" idx="10">
    <p:pos x="3957" y="2419"/>
    <p:text>eliminar la palabra "cuando".</p:text>
    <p:extLst>
      <p:ext uri="{C676402C-5697-4E1C-873F-D02D1690AC5C}">
        <p15:threadingInfo xmlns:p15="http://schemas.microsoft.com/office/powerpoint/2012/main" timeZoneBias="360"/>
      </p:ext>
    </p:extLst>
  </p:cm>
  <p:cm authorId="1" dt="2020-11-12T13:33:28.238" idx="11">
    <p:pos x="3967" y="2845"/>
    <p:text>En lugar de la palabra "roce" será "sobre"</p:text>
    <p:extLst>
      <p:ext uri="{C676402C-5697-4E1C-873F-D02D1690AC5C}">
        <p15:threadingInfo xmlns:p15="http://schemas.microsoft.com/office/powerpoint/2012/main" timeZoneBias="360"/>
      </p:ext>
    </p:extLst>
  </p:cm>
  <p:cm authorId="1" dt="2020-11-12T13:36:50.792" idx="12">
    <p:pos x="5284" y="3862"/>
    <p:text>eliminar el texto (la separación del mismo)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6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6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6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7811"/>
            <a:ext cx="8229600" cy="113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6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618488"/>
            <a:ext cx="8255000" cy="465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0415" y="237743"/>
            <a:ext cx="5409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Ajuste </a:t>
            </a:r>
            <a:r>
              <a:rPr spc="-5" dirty="0"/>
              <a:t>de la </a:t>
            </a:r>
            <a:r>
              <a:rPr spc="-10" dirty="0"/>
              <a:t>Barra</a:t>
            </a:r>
            <a:r>
              <a:rPr spc="-80" dirty="0"/>
              <a:t> </a:t>
            </a:r>
            <a:r>
              <a:rPr spc="-5" dirty="0" smtClean="0"/>
              <a:t>P</a:t>
            </a:r>
            <a:r>
              <a:rPr lang="es-CR" spc="-5" dirty="0" smtClean="0"/>
              <a:t>re</a:t>
            </a:r>
            <a:r>
              <a:rPr spc="-5" dirty="0" smtClean="0"/>
              <a:t>ns</a:t>
            </a:r>
            <a:r>
              <a:rPr lang="es-CR" spc="-5" dirty="0" smtClean="0">
                <a:solidFill>
                  <a:schemeClr val="tx1"/>
                </a:solidFill>
              </a:rPr>
              <a:t>á</a:t>
            </a:r>
            <a:r>
              <a:rPr spc="-5" dirty="0" err="1" smtClean="0"/>
              <a:t>tela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9793" y="1384719"/>
            <a:ext cx="2850357" cy="802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 indent="-355600">
              <a:lnSpc>
                <a:spcPts val="1590"/>
              </a:lnSpc>
              <a:spcBef>
                <a:spcPts val="100"/>
              </a:spcBef>
              <a:buClr>
                <a:srgbClr val="CC9900"/>
              </a:buClr>
              <a:buSzPct val="64285"/>
              <a:buChar char="■"/>
              <a:tabLst>
                <a:tab pos="375920" algn="l"/>
                <a:tab pos="376555" algn="l"/>
              </a:tabLst>
            </a:pPr>
            <a:r>
              <a:rPr sz="1400" b="1" dirty="0" smtClean="0">
                <a:latin typeface="Arial"/>
                <a:cs typeface="Arial"/>
              </a:rPr>
              <a:t>P</a:t>
            </a:r>
            <a:r>
              <a:rPr lang="es-CR" sz="1400" b="1" dirty="0" smtClean="0">
                <a:latin typeface="Arial"/>
                <a:cs typeface="Arial"/>
              </a:rPr>
              <a:t> </a:t>
            </a:r>
            <a:r>
              <a:rPr sz="1400" b="1" dirty="0" smtClean="0">
                <a:latin typeface="Arial"/>
                <a:cs typeface="Arial"/>
              </a:rPr>
              <a:t>r  </a:t>
            </a:r>
            <a:r>
              <a:rPr sz="1400" b="1" dirty="0">
                <a:latin typeface="Arial"/>
                <a:cs typeface="Arial"/>
              </a:rPr>
              <a:t>o  c  e  d  i  m  i  e  n  t  o  d  e  a  j  u  s  t  </a:t>
            </a:r>
            <a:r>
              <a:rPr sz="1400" b="1" dirty="0" smtClean="0">
                <a:latin typeface="Arial"/>
                <a:cs typeface="Arial"/>
              </a:rPr>
              <a:t>e</a:t>
            </a:r>
            <a:r>
              <a:rPr sz="1100" b="1" dirty="0" smtClean="0">
                <a:latin typeface="Arial"/>
                <a:cs typeface="Arial"/>
              </a:rPr>
              <a:t>: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65760" indent="-353695">
              <a:lnSpc>
                <a:spcPts val="1350"/>
              </a:lnSpc>
              <a:buClr>
                <a:srgbClr val="CC9900"/>
              </a:buClr>
              <a:buSzPct val="62500"/>
              <a:buChar char="■"/>
              <a:tabLst>
                <a:tab pos="365760" algn="l"/>
                <a:tab pos="366395" algn="l"/>
              </a:tabLst>
            </a:pPr>
            <a:r>
              <a:rPr sz="1200" dirty="0" smtClean="0">
                <a:latin typeface="Arial"/>
                <a:cs typeface="Arial"/>
              </a:rPr>
              <a:t>B</a:t>
            </a:r>
            <a:r>
              <a:rPr sz="1200" spc="-5" dirty="0" smtClean="0">
                <a:latin typeface="Arial"/>
                <a:cs typeface="Arial"/>
              </a:rPr>
              <a:t>ar</a:t>
            </a:r>
            <a:r>
              <a:rPr sz="1200" dirty="0" smtClean="0">
                <a:latin typeface="Arial"/>
                <a:cs typeface="Arial"/>
              </a:rPr>
              <a:t>ra  p</a:t>
            </a:r>
            <a:r>
              <a:rPr lang="es-CR" sz="1200" dirty="0" err="1" smtClean="0">
                <a:latin typeface="Arial"/>
                <a:cs typeface="Arial"/>
              </a:rPr>
              <a:t>rens</a:t>
            </a:r>
            <a:r>
              <a:rPr lang="es-CR" sz="1200" dirty="0" err="1">
                <a:latin typeface="Arial"/>
                <a:cs typeface="Arial"/>
              </a:rPr>
              <a:t>á</a:t>
            </a:r>
            <a:r>
              <a:rPr lang="es-CR" sz="1200" dirty="0" err="1" smtClean="0">
                <a:latin typeface="Arial"/>
                <a:cs typeface="Arial"/>
              </a:rPr>
              <a:t>tela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1447800"/>
            <a:ext cx="3178174" cy="453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4436" y="3860800"/>
            <a:ext cx="2179955" cy="915035"/>
          </a:xfrm>
          <a:custGeom>
            <a:avLst/>
            <a:gdLst/>
            <a:ahLst/>
            <a:cxnLst/>
            <a:rect l="l" t="t" r="r" b="b"/>
            <a:pathLst>
              <a:path w="2179954" h="915035">
                <a:moveTo>
                  <a:pt x="0" y="0"/>
                </a:moveTo>
                <a:lnTo>
                  <a:pt x="2179326" y="91451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7676" y="4760803"/>
            <a:ext cx="46355" cy="31750"/>
          </a:xfrm>
          <a:custGeom>
            <a:avLst/>
            <a:gdLst/>
            <a:ahLst/>
            <a:cxnLst/>
            <a:rect l="l" t="t" r="r" b="b"/>
            <a:pathLst>
              <a:path w="46354" h="31750">
                <a:moveTo>
                  <a:pt x="45945" y="31232"/>
                </a:moveTo>
                <a:lnTo>
                  <a:pt x="0" y="29014"/>
                </a:lnTo>
                <a:lnTo>
                  <a:pt x="12175" y="0"/>
                </a:lnTo>
                <a:lnTo>
                  <a:pt x="45945" y="31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7676" y="4760803"/>
            <a:ext cx="46355" cy="31750"/>
          </a:xfrm>
          <a:custGeom>
            <a:avLst/>
            <a:gdLst/>
            <a:ahLst/>
            <a:cxnLst/>
            <a:rect l="l" t="t" r="r" b="b"/>
            <a:pathLst>
              <a:path w="46354" h="31750">
                <a:moveTo>
                  <a:pt x="0" y="29014"/>
                </a:moveTo>
                <a:lnTo>
                  <a:pt x="45945" y="31232"/>
                </a:lnTo>
                <a:lnTo>
                  <a:pt x="12175" y="0"/>
                </a:lnTo>
                <a:lnTo>
                  <a:pt x="0" y="2901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4436" y="2592878"/>
            <a:ext cx="2182495" cy="1196975"/>
          </a:xfrm>
          <a:custGeom>
            <a:avLst/>
            <a:gdLst/>
            <a:ahLst/>
            <a:cxnLst/>
            <a:rect l="l" t="t" r="r" b="b"/>
            <a:pathLst>
              <a:path w="2182495" h="1196975">
                <a:moveTo>
                  <a:pt x="0" y="1196483"/>
                </a:moveTo>
                <a:lnTo>
                  <a:pt x="21819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8786" y="2572095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15129" y="34578"/>
                </a:moveTo>
                <a:lnTo>
                  <a:pt x="0" y="6988"/>
                </a:lnTo>
                <a:lnTo>
                  <a:pt x="45465" y="0"/>
                </a:lnTo>
                <a:lnTo>
                  <a:pt x="15129" y="34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8786" y="2572095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15129" y="34578"/>
                </a:moveTo>
                <a:lnTo>
                  <a:pt x="45465" y="0"/>
                </a:lnTo>
                <a:lnTo>
                  <a:pt x="0" y="6988"/>
                </a:lnTo>
                <a:lnTo>
                  <a:pt x="15129" y="3457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04799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0150" y="6524625"/>
            <a:ext cx="323850" cy="333375"/>
          </a:xfrm>
          <a:custGeom>
            <a:avLst/>
            <a:gdLst/>
            <a:ahLst/>
            <a:cxnLst/>
            <a:rect l="l" t="t" r="r" b="b"/>
            <a:pathLst>
              <a:path w="323850" h="333375">
                <a:moveTo>
                  <a:pt x="323849" y="333374"/>
                </a:moveTo>
                <a:lnTo>
                  <a:pt x="0" y="333374"/>
                </a:lnTo>
                <a:lnTo>
                  <a:pt x="0" y="0"/>
                </a:lnTo>
                <a:lnTo>
                  <a:pt x="323849" y="0"/>
                </a:lnTo>
                <a:lnTo>
                  <a:pt x="323849" y="45243"/>
                </a:lnTo>
                <a:lnTo>
                  <a:pt x="40481" y="45243"/>
                </a:lnTo>
                <a:lnTo>
                  <a:pt x="40481" y="288131"/>
                </a:lnTo>
                <a:lnTo>
                  <a:pt x="323849" y="288131"/>
                </a:lnTo>
                <a:lnTo>
                  <a:pt x="323849" y="333374"/>
                </a:lnTo>
                <a:close/>
              </a:path>
              <a:path w="323850" h="333375">
                <a:moveTo>
                  <a:pt x="323849" y="288131"/>
                </a:moveTo>
                <a:lnTo>
                  <a:pt x="40481" y="288131"/>
                </a:lnTo>
                <a:lnTo>
                  <a:pt x="283368" y="166687"/>
                </a:lnTo>
                <a:lnTo>
                  <a:pt x="40481" y="45243"/>
                </a:lnTo>
                <a:lnTo>
                  <a:pt x="323849" y="45243"/>
                </a:lnTo>
                <a:lnTo>
                  <a:pt x="323849" y="288131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60631" y="6569868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4" h="243204">
                <a:moveTo>
                  <a:pt x="0" y="242887"/>
                </a:moveTo>
                <a:lnTo>
                  <a:pt x="0" y="0"/>
                </a:lnTo>
                <a:lnTo>
                  <a:pt x="242887" y="121443"/>
                </a:lnTo>
                <a:lnTo>
                  <a:pt x="0" y="242887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3600" y="409575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524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7867" y="405252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5" y="43225"/>
                </a:moveTo>
                <a:lnTo>
                  <a:pt x="0" y="43225"/>
                </a:lnTo>
                <a:lnTo>
                  <a:pt x="15732" y="0"/>
                </a:lnTo>
                <a:lnTo>
                  <a:pt x="31465" y="43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17867" y="405252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5" y="43225"/>
                </a:moveTo>
                <a:lnTo>
                  <a:pt x="15732" y="0"/>
                </a:lnTo>
                <a:lnTo>
                  <a:pt x="0" y="43225"/>
                </a:lnTo>
                <a:lnTo>
                  <a:pt x="31465" y="432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7400" y="3886200"/>
            <a:ext cx="4137025" cy="1278890"/>
          </a:xfrm>
          <a:custGeom>
            <a:avLst/>
            <a:gdLst/>
            <a:ahLst/>
            <a:cxnLst/>
            <a:rect l="l" t="t" r="r" b="b"/>
            <a:pathLst>
              <a:path w="4137025" h="1278889">
                <a:moveTo>
                  <a:pt x="0" y="0"/>
                </a:moveTo>
                <a:lnTo>
                  <a:pt x="4136398" y="1278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9152" y="5149692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79">
                <a:moveTo>
                  <a:pt x="0" y="30061"/>
                </a:moveTo>
                <a:lnTo>
                  <a:pt x="9291" y="0"/>
                </a:lnTo>
                <a:lnTo>
                  <a:pt x="45943" y="27795"/>
                </a:lnTo>
                <a:lnTo>
                  <a:pt x="0" y="30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89152" y="5149692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79">
                <a:moveTo>
                  <a:pt x="0" y="30061"/>
                </a:moveTo>
                <a:lnTo>
                  <a:pt x="45943" y="27795"/>
                </a:lnTo>
                <a:lnTo>
                  <a:pt x="9291" y="0"/>
                </a:lnTo>
                <a:lnTo>
                  <a:pt x="0" y="3006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086735" marR="5080" indent="-2755900">
              <a:lnSpc>
                <a:spcPts val="3829"/>
              </a:lnSpc>
              <a:spcBef>
                <a:spcPts val="235"/>
              </a:spcBef>
            </a:pPr>
            <a:r>
              <a:rPr spc="-10" dirty="0"/>
              <a:t>Ajuste </a:t>
            </a:r>
            <a:r>
              <a:rPr spc="-5" dirty="0"/>
              <a:t>de las excéntricas de </a:t>
            </a:r>
            <a:r>
              <a:rPr spc="-10" dirty="0"/>
              <a:t>transporte </a:t>
            </a:r>
            <a:r>
              <a:rPr spc="-5" dirty="0"/>
              <a:t>de  los</a:t>
            </a:r>
            <a:r>
              <a:rPr spc="-10" dirty="0"/>
              <a:t> </a:t>
            </a:r>
            <a:r>
              <a:rPr spc="-5" dirty="0"/>
              <a:t>dientes.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9253" y="1618488"/>
            <a:ext cx="3410585" cy="36258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67030" marR="5080" indent="-354965">
              <a:lnSpc>
                <a:spcPts val="1650"/>
              </a:lnSpc>
              <a:spcBef>
                <a:spcPts val="180"/>
              </a:spcBef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Ajuste de la excéntrica del </a:t>
            </a:r>
            <a:r>
              <a:rPr sz="1400" dirty="0">
                <a:latin typeface="Arial"/>
                <a:cs typeface="Arial"/>
              </a:rPr>
              <a:t>movimiento  </a:t>
            </a:r>
            <a:r>
              <a:rPr sz="1400" spc="-5" dirty="0">
                <a:latin typeface="Arial"/>
                <a:cs typeface="Arial"/>
              </a:rPr>
              <a:t>horizontal de los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dientes.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Procedimiento 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ajuste</a:t>
            </a:r>
            <a:r>
              <a:rPr sz="1400" dirty="0">
                <a:latin typeface="Arial"/>
                <a:cs typeface="Arial"/>
              </a:rPr>
              <a:t>:</a:t>
            </a:r>
          </a:p>
          <a:p>
            <a:pPr marL="367030" indent="-354965">
              <a:lnSpc>
                <a:spcPct val="100000"/>
              </a:lnSpc>
              <a:spcBef>
                <a:spcPts val="270"/>
              </a:spcBef>
              <a:buClr>
                <a:srgbClr val="0000CC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Barra de aguja 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P.M.S.</a:t>
            </a:r>
            <a:endParaRPr sz="1400" dirty="0">
              <a:latin typeface="Arial"/>
              <a:cs typeface="Arial"/>
            </a:endParaRPr>
          </a:p>
          <a:p>
            <a:pPr marL="367030" marR="271780" indent="-354965">
              <a:lnSpc>
                <a:spcPts val="1670"/>
              </a:lnSpc>
              <a:spcBef>
                <a:spcPts val="335"/>
              </a:spcBef>
              <a:buClr>
                <a:srgbClr val="0000CC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Ubicar tornillo en la </a:t>
            </a:r>
            <a:r>
              <a:rPr sz="1400" dirty="0" err="1" smtClean="0">
                <a:latin typeface="Arial"/>
                <a:cs typeface="Arial"/>
              </a:rPr>
              <a:t>muesca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del eje  principal.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67030" marR="5080" indent="-354965">
              <a:lnSpc>
                <a:spcPts val="1670"/>
              </a:lnSpc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Ajuste de la excéntrica del </a:t>
            </a:r>
            <a:r>
              <a:rPr sz="1400" dirty="0">
                <a:latin typeface="Arial"/>
                <a:cs typeface="Arial"/>
              </a:rPr>
              <a:t>movimiento  vertical </a:t>
            </a:r>
            <a:r>
              <a:rPr sz="1400" spc="-5" dirty="0">
                <a:latin typeface="Arial"/>
                <a:cs typeface="Arial"/>
              </a:rPr>
              <a:t>de los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dientes.</a:t>
            </a:r>
            <a:endParaRPr sz="1400" dirty="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95"/>
              </a:spcBef>
            </a:pPr>
            <a:r>
              <a:rPr sz="1400" b="1" spc="-5" dirty="0">
                <a:latin typeface="Arial"/>
                <a:cs typeface="Arial"/>
              </a:rPr>
              <a:t>Procedimiento 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ajuste: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buClr>
                <a:srgbClr val="0000CC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Barra de aguja 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P.M.I.</a:t>
            </a:r>
            <a:endParaRPr sz="1400" dirty="0">
              <a:latin typeface="Arial"/>
              <a:cs typeface="Arial"/>
            </a:endParaRPr>
          </a:p>
          <a:p>
            <a:pPr marL="367030" marR="173355" indent="-354965">
              <a:lnSpc>
                <a:spcPts val="1670"/>
              </a:lnSpc>
              <a:spcBef>
                <a:spcPts val="335"/>
              </a:spcBef>
              <a:buClr>
                <a:srgbClr val="0000CC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Colocar tornillo en la </a:t>
            </a:r>
            <a:r>
              <a:rPr sz="1400" dirty="0" err="1" smtClean="0">
                <a:latin typeface="Arial"/>
                <a:cs typeface="Arial"/>
              </a:rPr>
              <a:t>muesca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del eje  principal.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886200"/>
            <a:ext cx="4038599" cy="231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371600"/>
            <a:ext cx="4038599" cy="2441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4210" y="1752600"/>
            <a:ext cx="1700530" cy="739775"/>
          </a:xfrm>
          <a:custGeom>
            <a:avLst/>
            <a:gdLst/>
            <a:ahLst/>
            <a:cxnLst/>
            <a:rect l="l" t="t" r="r" b="b"/>
            <a:pathLst>
              <a:path w="1700529" h="739775">
                <a:moveTo>
                  <a:pt x="1700189" y="0"/>
                </a:moveTo>
                <a:lnTo>
                  <a:pt x="0" y="739212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4569" y="2477384"/>
            <a:ext cx="46355" cy="31750"/>
          </a:xfrm>
          <a:custGeom>
            <a:avLst/>
            <a:gdLst/>
            <a:ahLst/>
            <a:cxnLst/>
            <a:rect l="l" t="t" r="r" b="b"/>
            <a:pathLst>
              <a:path w="46355" h="31750">
                <a:moveTo>
                  <a:pt x="0" y="31663"/>
                </a:moveTo>
                <a:lnTo>
                  <a:pt x="33367" y="0"/>
                </a:lnTo>
                <a:lnTo>
                  <a:pt x="45913" y="28855"/>
                </a:lnTo>
                <a:lnTo>
                  <a:pt x="0" y="316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4569" y="2477384"/>
            <a:ext cx="46355" cy="31750"/>
          </a:xfrm>
          <a:custGeom>
            <a:avLst/>
            <a:gdLst/>
            <a:ahLst/>
            <a:cxnLst/>
            <a:rect l="l" t="t" r="r" b="b"/>
            <a:pathLst>
              <a:path w="46355" h="31750">
                <a:moveTo>
                  <a:pt x="33367" y="0"/>
                </a:moveTo>
                <a:lnTo>
                  <a:pt x="0" y="31663"/>
                </a:lnTo>
                <a:lnTo>
                  <a:pt x="45913" y="28855"/>
                </a:lnTo>
                <a:lnTo>
                  <a:pt x="33367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8826" y="3733800"/>
            <a:ext cx="2235835" cy="1192530"/>
          </a:xfrm>
          <a:custGeom>
            <a:avLst/>
            <a:gdLst/>
            <a:ahLst/>
            <a:cxnLst/>
            <a:rect l="l" t="t" r="r" b="b"/>
            <a:pathLst>
              <a:path w="2235835" h="1192529">
                <a:moveTo>
                  <a:pt x="2235573" y="0"/>
                </a:moveTo>
                <a:lnTo>
                  <a:pt x="0" y="1192305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0686" y="4912224"/>
            <a:ext cx="45720" cy="34290"/>
          </a:xfrm>
          <a:custGeom>
            <a:avLst/>
            <a:gdLst/>
            <a:ahLst/>
            <a:cxnLst/>
            <a:rect l="l" t="t" r="r" b="b"/>
            <a:pathLst>
              <a:path w="45719" h="34289">
                <a:moveTo>
                  <a:pt x="0" y="34222"/>
                </a:moveTo>
                <a:lnTo>
                  <a:pt x="30736" y="0"/>
                </a:lnTo>
                <a:lnTo>
                  <a:pt x="45543" y="27763"/>
                </a:lnTo>
                <a:lnTo>
                  <a:pt x="0" y="342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0686" y="4912224"/>
            <a:ext cx="45720" cy="34290"/>
          </a:xfrm>
          <a:custGeom>
            <a:avLst/>
            <a:gdLst/>
            <a:ahLst/>
            <a:cxnLst/>
            <a:rect l="l" t="t" r="r" b="b"/>
            <a:pathLst>
              <a:path w="45719" h="34289">
                <a:moveTo>
                  <a:pt x="30736" y="0"/>
                </a:moveTo>
                <a:lnTo>
                  <a:pt x="0" y="34222"/>
                </a:lnTo>
                <a:lnTo>
                  <a:pt x="45543" y="27763"/>
                </a:lnTo>
                <a:lnTo>
                  <a:pt x="30736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8711" y="6524625"/>
            <a:ext cx="395605" cy="333375"/>
          </a:xfrm>
          <a:custGeom>
            <a:avLst/>
            <a:gdLst/>
            <a:ahLst/>
            <a:cxnLst/>
            <a:rect l="l" t="t" r="r" b="b"/>
            <a:pathLst>
              <a:path w="395604" h="333375">
                <a:moveTo>
                  <a:pt x="395287" y="333374"/>
                </a:moveTo>
                <a:lnTo>
                  <a:pt x="0" y="333374"/>
                </a:lnTo>
                <a:lnTo>
                  <a:pt x="0" y="0"/>
                </a:lnTo>
                <a:lnTo>
                  <a:pt x="395287" y="0"/>
                </a:lnTo>
                <a:lnTo>
                  <a:pt x="395287" y="41671"/>
                </a:lnTo>
                <a:lnTo>
                  <a:pt x="72628" y="41671"/>
                </a:lnTo>
                <a:lnTo>
                  <a:pt x="72628" y="291702"/>
                </a:lnTo>
                <a:lnTo>
                  <a:pt x="395287" y="291702"/>
                </a:lnTo>
                <a:lnTo>
                  <a:pt x="395287" y="333374"/>
                </a:lnTo>
                <a:close/>
              </a:path>
              <a:path w="395604" h="333375">
                <a:moveTo>
                  <a:pt x="395287" y="291702"/>
                </a:moveTo>
                <a:lnTo>
                  <a:pt x="72628" y="291702"/>
                </a:lnTo>
                <a:lnTo>
                  <a:pt x="322659" y="166687"/>
                </a:lnTo>
                <a:lnTo>
                  <a:pt x="72628" y="41671"/>
                </a:lnTo>
                <a:lnTo>
                  <a:pt x="395287" y="41671"/>
                </a:lnTo>
                <a:lnTo>
                  <a:pt x="395287" y="291702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1339" y="6566296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90">
                <a:moveTo>
                  <a:pt x="0" y="250030"/>
                </a:moveTo>
                <a:lnTo>
                  <a:pt x="0" y="0"/>
                </a:lnTo>
                <a:lnTo>
                  <a:pt x="250030" y="125015"/>
                </a:lnTo>
                <a:lnTo>
                  <a:pt x="0" y="250030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9786" y="6524625"/>
            <a:ext cx="323850" cy="333375"/>
          </a:xfrm>
          <a:custGeom>
            <a:avLst/>
            <a:gdLst/>
            <a:ahLst/>
            <a:cxnLst/>
            <a:rect l="l" t="t" r="r" b="b"/>
            <a:pathLst>
              <a:path w="323850" h="333375">
                <a:moveTo>
                  <a:pt x="323849" y="333374"/>
                </a:moveTo>
                <a:lnTo>
                  <a:pt x="0" y="333374"/>
                </a:lnTo>
                <a:lnTo>
                  <a:pt x="0" y="0"/>
                </a:lnTo>
                <a:lnTo>
                  <a:pt x="323849" y="0"/>
                </a:lnTo>
                <a:lnTo>
                  <a:pt x="323849" y="45243"/>
                </a:lnTo>
                <a:lnTo>
                  <a:pt x="283368" y="45243"/>
                </a:lnTo>
                <a:lnTo>
                  <a:pt x="40481" y="166687"/>
                </a:lnTo>
                <a:lnTo>
                  <a:pt x="283368" y="288131"/>
                </a:lnTo>
                <a:lnTo>
                  <a:pt x="323849" y="288131"/>
                </a:lnTo>
                <a:lnTo>
                  <a:pt x="323849" y="333374"/>
                </a:lnTo>
                <a:close/>
              </a:path>
              <a:path w="323850" h="333375">
                <a:moveTo>
                  <a:pt x="323849" y="288131"/>
                </a:moveTo>
                <a:lnTo>
                  <a:pt x="283368" y="288131"/>
                </a:lnTo>
                <a:lnTo>
                  <a:pt x="283368" y="45243"/>
                </a:lnTo>
                <a:lnTo>
                  <a:pt x="323849" y="45243"/>
                </a:lnTo>
                <a:lnTo>
                  <a:pt x="323849" y="288131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00267" y="6569868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4" h="243204">
                <a:moveTo>
                  <a:pt x="242887" y="242887"/>
                </a:moveTo>
                <a:lnTo>
                  <a:pt x="0" y="121443"/>
                </a:lnTo>
                <a:lnTo>
                  <a:pt x="242887" y="0"/>
                </a:lnTo>
                <a:lnTo>
                  <a:pt x="242887" y="242887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304799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4684" y="291020"/>
            <a:ext cx="3629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890" algn="l"/>
              </a:tabLst>
            </a:pPr>
            <a:r>
              <a:rPr sz="2400" spc="-5" dirty="0"/>
              <a:t>Ajuste	de la puntada</a:t>
            </a:r>
            <a:r>
              <a:rPr sz="2400" spc="-85" dirty="0"/>
              <a:t> </a:t>
            </a:r>
            <a:r>
              <a:rPr sz="2400" spc="-5" dirty="0"/>
              <a:t>Cero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501775" y="1600200"/>
            <a:ext cx="1949449" cy="2189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1225" y="1601419"/>
            <a:ext cx="3758565" cy="12649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marR="5080" indent="-342900">
              <a:lnSpc>
                <a:spcPts val="1500"/>
              </a:lnSpc>
              <a:spcBef>
                <a:spcPts val="300"/>
              </a:spcBef>
            </a:pPr>
            <a:r>
              <a:rPr sz="1400" spc="-5" dirty="0">
                <a:latin typeface="Arial"/>
                <a:cs typeface="Arial"/>
              </a:rPr>
              <a:t>El ajuste de la </a:t>
            </a:r>
            <a:r>
              <a:rPr sz="1400" spc="-5" dirty="0" err="1">
                <a:latin typeface="Arial"/>
                <a:cs typeface="Arial"/>
              </a:rPr>
              <a:t>puntada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cero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 relaciona con </a:t>
            </a:r>
            <a:r>
              <a:rPr sz="1400" spc="-5" dirty="0">
                <a:latin typeface="Arial"/>
                <a:cs typeface="Arial"/>
              </a:rPr>
              <a:t>el  </a:t>
            </a:r>
            <a:r>
              <a:rPr sz="1400" dirty="0">
                <a:latin typeface="Arial"/>
                <a:cs typeface="Arial"/>
              </a:rPr>
              <a:t>mecanismo </a:t>
            </a:r>
            <a:r>
              <a:rPr sz="1400" spc="-5" dirty="0">
                <a:latin typeface="Arial"/>
                <a:cs typeface="Arial"/>
              </a:rPr>
              <a:t>de alimentación. El largo de la  puntada debe </a:t>
            </a:r>
            <a:r>
              <a:rPr sz="1400" dirty="0">
                <a:latin typeface="Arial"/>
                <a:cs typeface="Arial"/>
              </a:rPr>
              <a:t>ser </a:t>
            </a:r>
            <a:r>
              <a:rPr sz="1400" spc="-5" dirty="0">
                <a:latin typeface="Arial"/>
                <a:cs typeface="Arial"/>
              </a:rPr>
              <a:t>el </a:t>
            </a:r>
            <a:r>
              <a:rPr sz="1400" dirty="0" err="1" smtClean="0">
                <a:latin typeface="Arial"/>
                <a:cs typeface="Arial"/>
              </a:rPr>
              <a:t>mismo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hacia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delante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spc="-5" dirty="0" smtClean="0">
                <a:latin typeface="Arial"/>
                <a:cs typeface="Arial"/>
              </a:rPr>
              <a:t>que </a:t>
            </a:r>
            <a:r>
              <a:rPr sz="1400" spc="-5" dirty="0" err="1" smtClean="0">
                <a:latin typeface="Arial"/>
                <a:cs typeface="Arial"/>
              </a:rPr>
              <a:t>hacia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atrás.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Procedimiento de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ajuste</a:t>
            </a:r>
            <a:r>
              <a:rPr sz="1200" dirty="0">
                <a:latin typeface="Arial"/>
                <a:cs typeface="Arial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53317" y="2888205"/>
            <a:ext cx="3889375" cy="3187026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16230" indent="-304165">
              <a:lnSpc>
                <a:spcPct val="100000"/>
              </a:lnSpc>
              <a:spcBef>
                <a:spcPts val="210"/>
              </a:spcBef>
              <a:buClr>
                <a:srgbClr val="CC9900"/>
              </a:buClr>
              <a:buSzPct val="150000"/>
              <a:buFont typeface="Arial Black"/>
              <a:buChar char="▪"/>
              <a:tabLst>
                <a:tab pos="316230" algn="l"/>
                <a:tab pos="316865" algn="l"/>
              </a:tabLst>
            </a:pPr>
            <a:r>
              <a:rPr sz="1400" spc="-5" dirty="0">
                <a:latin typeface="Arial"/>
                <a:cs typeface="Arial"/>
              </a:rPr>
              <a:t>Dial de largo de puntada 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cero.</a:t>
            </a:r>
          </a:p>
          <a:p>
            <a:pPr marL="316230" indent="-304165">
              <a:lnSpc>
                <a:spcPct val="100000"/>
              </a:lnSpc>
              <a:spcBef>
                <a:spcPts val="869"/>
              </a:spcBef>
              <a:buClr>
                <a:srgbClr val="CC9900"/>
              </a:buClr>
              <a:buSzPct val="150000"/>
              <a:buFont typeface="Arial Black"/>
              <a:buChar char="▪"/>
              <a:tabLst>
                <a:tab pos="316230" algn="l"/>
                <a:tab pos="316865" algn="l"/>
              </a:tabLst>
            </a:pPr>
            <a:r>
              <a:rPr sz="1400" spc="-5" dirty="0">
                <a:latin typeface="Arial"/>
                <a:cs typeface="Arial"/>
              </a:rPr>
              <a:t>Retirar la tapa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superior.</a:t>
            </a:r>
          </a:p>
          <a:p>
            <a:pPr marL="316230" marR="5080" indent="-304165">
              <a:lnSpc>
                <a:spcPct val="92600"/>
              </a:lnSpc>
              <a:spcBef>
                <a:spcPts val="994"/>
              </a:spcBef>
              <a:buClr>
                <a:srgbClr val="CC9900"/>
              </a:buClr>
              <a:buSzPct val="150000"/>
              <a:buFont typeface="Arial Black"/>
              <a:buChar char="▪"/>
              <a:tabLst>
                <a:tab pos="316230" algn="l"/>
                <a:tab pos="316865" algn="l"/>
              </a:tabLst>
            </a:pPr>
            <a:r>
              <a:rPr sz="1400" spc="-5" dirty="0">
                <a:latin typeface="Arial"/>
                <a:cs typeface="Arial"/>
              </a:rPr>
              <a:t>Colocar un papel debajo del pie </a:t>
            </a:r>
            <a:r>
              <a:rPr sz="1400" spc="-5" dirty="0" err="1" smtClean="0">
                <a:latin typeface="Arial"/>
                <a:cs typeface="Arial"/>
              </a:rPr>
              <a:t>pr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nsatela </a:t>
            </a:r>
            <a:r>
              <a:rPr sz="1400" dirty="0">
                <a:latin typeface="Arial"/>
                <a:cs typeface="Arial"/>
              </a:rPr>
              <a:t>y  </a:t>
            </a:r>
            <a:r>
              <a:rPr sz="1400" spc="-5" dirty="0">
                <a:latin typeface="Arial"/>
                <a:cs typeface="Arial"/>
              </a:rPr>
              <a:t>observar que al funcionar la </a:t>
            </a:r>
            <a:r>
              <a:rPr sz="1400" dirty="0" err="1" smtClean="0">
                <a:latin typeface="Arial"/>
                <a:cs typeface="Arial"/>
              </a:rPr>
              <a:t>máquina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  exista transporte alguno en los dientes de  alimentación.</a:t>
            </a:r>
            <a:endParaRPr sz="1400" dirty="0">
              <a:latin typeface="Arial"/>
              <a:cs typeface="Arial"/>
            </a:endParaRPr>
          </a:p>
          <a:p>
            <a:pPr marL="316230" marR="76200" indent="-304165">
              <a:lnSpc>
                <a:spcPct val="91300"/>
              </a:lnSpc>
              <a:spcBef>
                <a:spcPts val="850"/>
              </a:spcBef>
              <a:buClr>
                <a:srgbClr val="CC9900"/>
              </a:buClr>
              <a:buSzPct val="150000"/>
              <a:buFont typeface="Arial Black"/>
              <a:buChar char="▪"/>
              <a:tabLst>
                <a:tab pos="316230" algn="l"/>
                <a:tab pos="316865" algn="l"/>
              </a:tabLst>
            </a:pPr>
            <a:r>
              <a:rPr sz="1400" spc="-5" dirty="0" err="1" smtClean="0">
                <a:latin typeface="Arial"/>
                <a:cs typeface="Arial"/>
              </a:rPr>
              <a:t>En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caso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necesario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de </a:t>
            </a:r>
            <a:r>
              <a:rPr sz="1400" dirty="0" err="1" smtClean="0">
                <a:latin typeface="Arial"/>
                <a:cs typeface="Arial"/>
              </a:rPr>
              <a:t>ser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ajustada</a:t>
            </a:r>
            <a:r>
              <a:rPr sz="1400" spc="-5" dirty="0" smtClean="0">
                <a:latin typeface="Arial"/>
                <a:cs typeface="Arial"/>
              </a:rPr>
              <a:t> la  </a:t>
            </a:r>
            <a:r>
              <a:rPr sz="1400" spc="-5" dirty="0" err="1" smtClean="0">
                <a:latin typeface="Arial"/>
                <a:cs typeface="Arial"/>
              </a:rPr>
              <a:t>puntada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cero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girar</a:t>
            </a:r>
            <a:r>
              <a:rPr sz="1400" spc="-5" dirty="0" smtClean="0">
                <a:latin typeface="Arial"/>
                <a:cs typeface="Arial"/>
              </a:rPr>
              <a:t> el </a:t>
            </a:r>
            <a:r>
              <a:rPr sz="1400" spc="-5" dirty="0" err="1" smtClean="0">
                <a:latin typeface="Arial"/>
                <a:cs typeface="Arial"/>
              </a:rPr>
              <a:t>tornillo</a:t>
            </a:r>
            <a:r>
              <a:rPr sz="1400" spc="-5" dirty="0" smtClean="0">
                <a:latin typeface="Arial"/>
                <a:cs typeface="Arial"/>
              </a:rPr>
              <a:t> de ajuste </a:t>
            </a:r>
            <a:r>
              <a:rPr sz="1400" spc="-5" dirty="0" err="1" smtClean="0">
                <a:latin typeface="Arial"/>
                <a:cs typeface="Arial"/>
              </a:rPr>
              <a:t>hacia</a:t>
            </a:r>
            <a:r>
              <a:rPr sz="1400" spc="-5" dirty="0" smtClean="0">
                <a:latin typeface="Arial"/>
                <a:cs typeface="Arial"/>
              </a:rPr>
              <a:t>  la </a:t>
            </a:r>
            <a:r>
              <a:rPr sz="1400" spc="-5" dirty="0" err="1" smtClean="0">
                <a:latin typeface="Arial"/>
                <a:cs typeface="Arial"/>
              </a:rPr>
              <a:t>derecha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e </a:t>
            </a:r>
            <a:r>
              <a:rPr sz="1400" spc="-5" dirty="0" err="1" smtClean="0">
                <a:latin typeface="Arial"/>
                <a:cs typeface="Arial"/>
              </a:rPr>
              <a:t>izquierda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según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convenga</a:t>
            </a:r>
            <a:r>
              <a:rPr sz="1400" dirty="0" smtClean="0">
                <a:latin typeface="Arial"/>
                <a:cs typeface="Arial"/>
              </a:rPr>
              <a:t>  </a:t>
            </a:r>
            <a:r>
              <a:rPr sz="1400" spc="-5" dirty="0" smtClean="0">
                <a:latin typeface="Arial"/>
                <a:cs typeface="Arial"/>
              </a:rPr>
              <a:t>hasta </a:t>
            </a:r>
            <a:r>
              <a:rPr sz="1400" spc="-5" dirty="0" err="1" smtClean="0">
                <a:latin typeface="Arial"/>
                <a:cs typeface="Arial"/>
              </a:rPr>
              <a:t>observar</a:t>
            </a:r>
            <a:r>
              <a:rPr sz="1400" spc="-5" dirty="0" smtClean="0">
                <a:latin typeface="Arial"/>
                <a:cs typeface="Arial"/>
              </a:rPr>
              <a:t> que </a:t>
            </a:r>
            <a:r>
              <a:rPr sz="1400" spc="-5" dirty="0" err="1" smtClean="0">
                <a:latin typeface="Arial"/>
                <a:cs typeface="Arial"/>
              </a:rPr>
              <a:t>los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dientes</a:t>
            </a:r>
            <a:r>
              <a:rPr sz="1400" spc="-5" dirty="0" smtClean="0">
                <a:latin typeface="Arial"/>
                <a:cs typeface="Arial"/>
              </a:rPr>
              <a:t> de  </a:t>
            </a:r>
            <a:r>
              <a:rPr sz="1400" spc="-5" dirty="0" err="1" smtClean="0">
                <a:latin typeface="Arial"/>
                <a:cs typeface="Arial"/>
              </a:rPr>
              <a:t>alimentación</a:t>
            </a:r>
            <a:r>
              <a:rPr sz="1400" spc="-5" dirty="0" smtClean="0">
                <a:latin typeface="Arial"/>
                <a:cs typeface="Arial"/>
              </a:rPr>
              <a:t> de la </a:t>
            </a:r>
            <a:r>
              <a:rPr sz="1400" dirty="0" err="1" smtClean="0">
                <a:latin typeface="Arial"/>
                <a:cs typeface="Arial"/>
              </a:rPr>
              <a:t>máquina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de </a:t>
            </a:r>
            <a:r>
              <a:rPr sz="1400" dirty="0" err="1" smtClean="0">
                <a:latin typeface="Arial"/>
                <a:cs typeface="Arial"/>
              </a:rPr>
              <a:t>coser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no  </a:t>
            </a:r>
            <a:r>
              <a:rPr sz="1400" spc="-5" dirty="0" err="1" smtClean="0">
                <a:latin typeface="Arial"/>
                <a:cs typeface="Arial"/>
              </a:rPr>
              <a:t>transporte</a:t>
            </a:r>
            <a:r>
              <a:rPr sz="1400" spc="-5" dirty="0" smtClean="0">
                <a:latin typeface="Arial"/>
                <a:cs typeface="Arial"/>
              </a:rPr>
              <a:t> el </a:t>
            </a:r>
            <a:r>
              <a:rPr sz="1400" dirty="0" smtClean="0">
                <a:latin typeface="Arial"/>
                <a:cs typeface="Arial"/>
              </a:rPr>
              <a:t>material o </a:t>
            </a:r>
            <a:r>
              <a:rPr sz="1400" spc="-5" dirty="0" err="1" smtClean="0">
                <a:latin typeface="Arial"/>
                <a:cs typeface="Arial"/>
              </a:rPr>
              <a:t>bien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que la</a:t>
            </a:r>
            <a:r>
              <a:rPr sz="1400" spc="32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aguja</a:t>
            </a:r>
            <a:r>
              <a:rPr lang="es-CR" sz="1400" spc="-5" dirty="0" smtClean="0">
                <a:latin typeface="Arial"/>
                <a:cs typeface="Arial"/>
              </a:rPr>
              <a:t> </a:t>
            </a:r>
            <a:r>
              <a:rPr lang="es-ES" sz="1400" spc="-5" dirty="0" smtClean="0">
                <a:latin typeface="Arial"/>
                <a:cs typeface="Arial"/>
              </a:rPr>
              <a:t>entre </a:t>
            </a:r>
            <a:r>
              <a:rPr lang="es-ES" sz="1400" dirty="0" smtClean="0">
                <a:latin typeface="Arial"/>
                <a:cs typeface="Arial"/>
              </a:rPr>
              <a:t>y salga </a:t>
            </a:r>
            <a:r>
              <a:rPr lang="es-ES" sz="1400" spc="-5" dirty="0" smtClean="0">
                <a:latin typeface="Arial"/>
                <a:cs typeface="Arial"/>
              </a:rPr>
              <a:t>por el </a:t>
            </a:r>
            <a:r>
              <a:rPr lang="es-ES" sz="1400" dirty="0" smtClean="0">
                <a:latin typeface="Arial"/>
                <a:cs typeface="Arial"/>
              </a:rPr>
              <a:t>mismo </a:t>
            </a:r>
            <a:r>
              <a:rPr lang="es-ES" sz="1400" spc="-5" dirty="0" smtClean="0">
                <a:latin typeface="Arial"/>
                <a:cs typeface="Arial"/>
              </a:rPr>
              <a:t>agujero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lang="es-ES" sz="1400" spc="-50" dirty="0" smtClean="0">
                <a:latin typeface="Arial"/>
                <a:cs typeface="Arial"/>
              </a:rPr>
              <a:t> </a:t>
            </a:r>
            <a:r>
              <a:rPr lang="es-ES" sz="1400" spc="-5" dirty="0" smtClean="0">
                <a:latin typeface="Arial"/>
                <a:cs typeface="Arial"/>
              </a:rPr>
              <a:t>en repetidas ocasiones.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1447800"/>
            <a:ext cx="3962399" cy="365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2731" y="4247170"/>
            <a:ext cx="218440" cy="1163320"/>
          </a:xfrm>
          <a:custGeom>
            <a:avLst/>
            <a:gdLst/>
            <a:ahLst/>
            <a:cxnLst/>
            <a:rect l="l" t="t" r="r" b="b"/>
            <a:pathLst>
              <a:path w="218439" h="1163320">
                <a:moveTo>
                  <a:pt x="218067" y="1163028"/>
                </a:moveTo>
                <a:lnTo>
                  <a:pt x="0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7268" y="4204685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45384"/>
                </a:moveTo>
                <a:lnTo>
                  <a:pt x="7497" y="0"/>
                </a:lnTo>
                <a:lnTo>
                  <a:pt x="30926" y="39585"/>
                </a:lnTo>
                <a:lnTo>
                  <a:pt x="0" y="453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7268" y="4204685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30926" y="39585"/>
                </a:moveTo>
                <a:lnTo>
                  <a:pt x="7497" y="0"/>
                </a:lnTo>
                <a:lnTo>
                  <a:pt x="0" y="45384"/>
                </a:lnTo>
                <a:lnTo>
                  <a:pt x="30926" y="39585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82825" y="5429504"/>
            <a:ext cx="686435" cy="389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5" dirty="0">
                <a:latin typeface="Arial"/>
                <a:cs typeface="Arial"/>
              </a:rPr>
              <a:t>Tornillo  de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ajuste.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75686" y="6669086"/>
            <a:ext cx="468313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60350"/>
            <a:ext cx="304799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6042" y="597851"/>
            <a:ext cx="6799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AJUSTE DE LA VERTICALIDAD DE LA BARRA DE</a:t>
            </a:r>
            <a:r>
              <a:rPr sz="2000" spc="-80" dirty="0"/>
              <a:t> </a:t>
            </a:r>
            <a:r>
              <a:rPr sz="2000" spc="-5" dirty="0"/>
              <a:t>AGUJA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68312" y="1628775"/>
            <a:ext cx="4038599" cy="3027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44499" y="1618488"/>
            <a:ext cx="8370411" cy="474245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632325" marR="138430" indent="-342900">
              <a:lnSpc>
                <a:spcPts val="1650"/>
              </a:lnSpc>
              <a:spcBef>
                <a:spcPts val="180"/>
              </a:spcBef>
            </a:pPr>
            <a:r>
              <a:rPr spc="-5" dirty="0"/>
              <a:t>La barra de aguja no debe </a:t>
            </a:r>
            <a:r>
              <a:rPr dirty="0"/>
              <a:t>realizar </a:t>
            </a:r>
            <a:r>
              <a:rPr spc="-5" dirty="0"/>
              <a:t>ningún  </a:t>
            </a:r>
            <a:r>
              <a:rPr dirty="0" err="1"/>
              <a:t>movimiento</a:t>
            </a:r>
            <a:r>
              <a:rPr dirty="0"/>
              <a:t> </a:t>
            </a:r>
            <a:r>
              <a:rPr spc="-5" dirty="0" smtClean="0"/>
              <a:t>lateral</a:t>
            </a:r>
            <a:r>
              <a:rPr lang="es-CR" b="1" dirty="0">
                <a:solidFill>
                  <a:srgbClr val="FF0000"/>
                </a:solidFill>
              </a:rPr>
              <a:t> ,</a:t>
            </a:r>
            <a:r>
              <a:rPr spc="-5" dirty="0" smtClean="0"/>
              <a:t> </a:t>
            </a:r>
            <a:r>
              <a:rPr spc="-5" dirty="0"/>
              <a:t>al encontrarse la palanca  </a:t>
            </a:r>
            <a:r>
              <a:rPr dirty="0"/>
              <a:t>o mando </a:t>
            </a:r>
            <a:r>
              <a:rPr spc="-5" dirty="0"/>
              <a:t>de </a:t>
            </a:r>
            <a:r>
              <a:rPr dirty="0"/>
              <a:t>zigzag </a:t>
            </a:r>
            <a:r>
              <a:rPr spc="-5" dirty="0"/>
              <a:t>en </a:t>
            </a:r>
            <a:r>
              <a:rPr dirty="0"/>
              <a:t>cero, </a:t>
            </a:r>
            <a:r>
              <a:rPr spc="-5" dirty="0"/>
              <a:t>en esta  posición la </a:t>
            </a:r>
            <a:r>
              <a:rPr spc="-5" dirty="0" err="1"/>
              <a:t>aguja</a:t>
            </a:r>
            <a:r>
              <a:rPr spc="-5" dirty="0"/>
              <a:t> </a:t>
            </a:r>
            <a:r>
              <a:rPr dirty="0" smtClean="0"/>
              <a:t>solo</a:t>
            </a:r>
            <a:r>
              <a:rPr lang="es-CR" b="1" dirty="0">
                <a:solidFill>
                  <a:srgbClr val="FF0000"/>
                </a:solidFill>
              </a:rPr>
              <a:t> ,</a:t>
            </a:r>
            <a:r>
              <a:rPr dirty="0" smtClean="0"/>
              <a:t> </a:t>
            </a:r>
            <a:r>
              <a:rPr lang="es-CR" dirty="0" smtClean="0">
                <a:solidFill>
                  <a:srgbClr val="FF0000"/>
                </a:solidFill>
              </a:rPr>
              <a:t>(</a:t>
            </a:r>
            <a:r>
              <a:rPr spc="-5" dirty="0" err="1" smtClean="0"/>
              <a:t>debe</a:t>
            </a:r>
            <a:r>
              <a:rPr lang="es-CR" spc="-5" dirty="0" smtClean="0">
                <a:solidFill>
                  <a:srgbClr val="FF0000"/>
                </a:solidFill>
              </a:rPr>
              <a:t>)</a:t>
            </a:r>
            <a:r>
              <a:rPr spc="-5" dirty="0" smtClean="0"/>
              <a:t> </a:t>
            </a:r>
            <a:r>
              <a:rPr dirty="0" err="1" smtClean="0">
                <a:solidFill>
                  <a:srgbClr val="FF0000"/>
                </a:solidFill>
              </a:rPr>
              <a:t>realizar</a:t>
            </a:r>
            <a:r>
              <a:rPr lang="es-CR" dirty="0" smtClean="0">
                <a:solidFill>
                  <a:srgbClr val="FF0000"/>
                </a:solidFill>
              </a:rPr>
              <a:t>á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spc="-5" dirty="0"/>
              <a:t>punto  </a:t>
            </a:r>
            <a:r>
              <a:rPr dirty="0"/>
              <a:t>recto.Estando </a:t>
            </a:r>
            <a:r>
              <a:rPr spc="-5" dirty="0"/>
              <a:t>el brasito</a:t>
            </a:r>
            <a:r>
              <a:rPr spc="-25" dirty="0"/>
              <a:t> </a:t>
            </a:r>
            <a:r>
              <a:rPr spc="-5" dirty="0"/>
              <a:t>atrás.</a:t>
            </a:r>
          </a:p>
          <a:p>
            <a:pPr marL="4289425">
              <a:lnSpc>
                <a:spcPct val="100000"/>
              </a:lnSpc>
              <a:spcBef>
                <a:spcPts val="229"/>
              </a:spcBef>
            </a:pPr>
            <a:r>
              <a:rPr sz="1600" b="1" spc="-5" dirty="0">
                <a:latin typeface="Arial"/>
                <a:cs typeface="Arial"/>
              </a:rPr>
              <a:t>Pasos </a:t>
            </a:r>
            <a:r>
              <a:rPr sz="1600" b="1" dirty="0">
                <a:latin typeface="Arial"/>
                <a:cs typeface="Arial"/>
              </a:rPr>
              <a:t>a </a:t>
            </a:r>
            <a:r>
              <a:rPr sz="1600" b="1" spc="-5" dirty="0">
                <a:latin typeface="Arial"/>
                <a:cs typeface="Arial"/>
              </a:rPr>
              <a:t>seguir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632325" indent="-304165">
              <a:lnSpc>
                <a:spcPct val="100000"/>
              </a:lnSpc>
              <a:spcBef>
                <a:spcPts val="969"/>
              </a:spcBef>
              <a:buClr>
                <a:srgbClr val="006633"/>
              </a:buClr>
              <a:buSzPct val="150000"/>
              <a:buFont typeface="Arial Black"/>
              <a:buChar char="▪"/>
              <a:tabLst>
                <a:tab pos="4631690" algn="l"/>
                <a:tab pos="4632325" algn="l"/>
              </a:tabLst>
            </a:pPr>
            <a:r>
              <a:rPr spc="-5" dirty="0"/>
              <a:t>Retirar </a:t>
            </a:r>
            <a:r>
              <a:rPr dirty="0"/>
              <a:t>cubierta</a:t>
            </a:r>
            <a:r>
              <a:rPr spc="-15" dirty="0"/>
              <a:t> </a:t>
            </a:r>
            <a:r>
              <a:rPr dirty="0"/>
              <a:t>superior.(</a:t>
            </a:r>
            <a:r>
              <a:rPr dirty="0" err="1"/>
              <a:t>arriba</a:t>
            </a:r>
            <a:r>
              <a:rPr dirty="0" smtClean="0"/>
              <a:t>)</a:t>
            </a:r>
            <a:r>
              <a:rPr lang="es-CR" dirty="0" smtClean="0"/>
              <a:t>.</a:t>
            </a:r>
            <a:endParaRPr dirty="0"/>
          </a:p>
          <a:p>
            <a:pPr marL="4632325" marR="582295" indent="-304165">
              <a:lnSpc>
                <a:spcPct val="101600"/>
              </a:lnSpc>
              <a:spcBef>
                <a:spcPts val="1070"/>
              </a:spcBef>
              <a:buClr>
                <a:srgbClr val="006633"/>
              </a:buClr>
              <a:buSzPct val="150000"/>
              <a:buFont typeface="Arial Black"/>
              <a:buChar char="▪"/>
              <a:tabLst>
                <a:tab pos="4631690" algn="l"/>
                <a:tab pos="4632325" algn="l"/>
              </a:tabLst>
            </a:pPr>
            <a:r>
              <a:rPr spc="-5" dirty="0"/>
              <a:t>Aflojar los tornillos </a:t>
            </a:r>
            <a:r>
              <a:rPr b="1" dirty="0">
                <a:latin typeface="Arial"/>
                <a:cs typeface="Arial"/>
              </a:rPr>
              <a:t>1 </a:t>
            </a:r>
            <a:r>
              <a:rPr dirty="0"/>
              <a:t>y </a:t>
            </a:r>
            <a:r>
              <a:rPr b="1" dirty="0">
                <a:latin typeface="Arial"/>
                <a:cs typeface="Arial"/>
              </a:rPr>
              <a:t>2 </a:t>
            </a:r>
            <a:r>
              <a:rPr spc="-5" dirty="0"/>
              <a:t>que </a:t>
            </a:r>
            <a:r>
              <a:rPr dirty="0"/>
              <a:t>sujetan </a:t>
            </a:r>
            <a:r>
              <a:rPr spc="-5" dirty="0"/>
              <a:t>la  palanca </a:t>
            </a:r>
            <a:r>
              <a:rPr dirty="0"/>
              <a:t>o mando </a:t>
            </a:r>
            <a:r>
              <a:rPr spc="-5" dirty="0"/>
              <a:t>de </a:t>
            </a:r>
            <a:r>
              <a:rPr dirty="0"/>
              <a:t>zigzag </a:t>
            </a:r>
            <a:r>
              <a:rPr spc="-5" dirty="0"/>
              <a:t>que </a:t>
            </a:r>
            <a:r>
              <a:rPr dirty="0"/>
              <a:t>se  </a:t>
            </a:r>
            <a:r>
              <a:rPr spc="-5" dirty="0" err="1" smtClean="0"/>
              <a:t>encuentra</a:t>
            </a:r>
            <a:r>
              <a:rPr lang="es-CR" b="1" dirty="0">
                <a:solidFill>
                  <a:srgbClr val="FF0000"/>
                </a:solidFill>
              </a:rPr>
              <a:t> ,</a:t>
            </a:r>
            <a:r>
              <a:rPr spc="-5" dirty="0" smtClean="0"/>
              <a:t> </a:t>
            </a:r>
            <a:r>
              <a:rPr spc="-5" dirty="0"/>
              <a:t>en el brazo horizontal de la  </a:t>
            </a:r>
            <a:r>
              <a:rPr dirty="0"/>
              <a:t>máquina.</a:t>
            </a:r>
          </a:p>
          <a:p>
            <a:pPr marL="4632325" marR="187325" indent="-304165">
              <a:lnSpc>
                <a:spcPct val="100800"/>
              </a:lnSpc>
              <a:spcBef>
                <a:spcPts val="905"/>
              </a:spcBef>
              <a:buClr>
                <a:srgbClr val="006633"/>
              </a:buClr>
              <a:buSzPct val="150000"/>
              <a:buFont typeface="Arial Black"/>
              <a:buChar char="▪"/>
              <a:tabLst>
                <a:tab pos="4631690" algn="l"/>
                <a:tab pos="4632325" algn="l"/>
              </a:tabLst>
            </a:pPr>
            <a:r>
              <a:rPr dirty="0"/>
              <a:t>Mover manualmente </a:t>
            </a:r>
            <a:r>
              <a:rPr spc="-5" dirty="0"/>
              <a:t>el bloque deslizante  del </a:t>
            </a:r>
            <a:r>
              <a:rPr dirty="0" err="1"/>
              <a:t>movimiento</a:t>
            </a:r>
            <a:r>
              <a:rPr dirty="0"/>
              <a:t> </a:t>
            </a:r>
            <a:r>
              <a:rPr dirty="0" smtClean="0"/>
              <a:t>zigzag</a:t>
            </a:r>
            <a:r>
              <a:rPr lang="es-CR" b="1" dirty="0">
                <a:solidFill>
                  <a:srgbClr val="FF0000"/>
                </a:solidFill>
              </a:rPr>
              <a:t> ,</a:t>
            </a:r>
            <a:r>
              <a:rPr dirty="0" smtClean="0"/>
              <a:t> </a:t>
            </a:r>
            <a:r>
              <a:rPr spc="-5" dirty="0"/>
              <a:t>hasta lograr que la  barra de </a:t>
            </a:r>
            <a:r>
              <a:rPr spc="-5" dirty="0" err="1" smtClean="0"/>
              <a:t>aguja</a:t>
            </a:r>
            <a:r>
              <a:rPr lang="es-CR" b="1" dirty="0">
                <a:solidFill>
                  <a:srgbClr val="FF0000"/>
                </a:solidFill>
              </a:rPr>
              <a:t> ,</a:t>
            </a:r>
            <a:r>
              <a:rPr spc="-5" dirty="0" smtClean="0"/>
              <a:t> </a:t>
            </a:r>
            <a:r>
              <a:rPr dirty="0"/>
              <a:t>realice solo </a:t>
            </a:r>
            <a:r>
              <a:rPr dirty="0" err="1"/>
              <a:t>movimiento</a:t>
            </a:r>
            <a:r>
              <a:rPr dirty="0"/>
              <a:t>  </a:t>
            </a:r>
            <a:r>
              <a:rPr dirty="0" smtClean="0"/>
              <a:t>vertical</a:t>
            </a:r>
            <a:r>
              <a:rPr lang="es-CR" b="1" dirty="0">
                <a:solidFill>
                  <a:srgbClr val="FF0000"/>
                </a:solidFill>
              </a:rPr>
              <a:t> ,</a:t>
            </a:r>
            <a:r>
              <a:rPr dirty="0" smtClean="0"/>
              <a:t> </a:t>
            </a:r>
            <a:r>
              <a:rPr spc="-5" dirty="0"/>
              <a:t>al encontrarse en posición de punto  </a:t>
            </a:r>
            <a:r>
              <a:rPr dirty="0"/>
              <a:t>recto.</a:t>
            </a:r>
          </a:p>
          <a:p>
            <a:pPr marL="4632325" marR="240029" indent="-304165">
              <a:lnSpc>
                <a:spcPct val="108500"/>
              </a:lnSpc>
              <a:spcBef>
                <a:spcPts val="780"/>
              </a:spcBef>
              <a:buClr>
                <a:srgbClr val="006633"/>
              </a:buClr>
              <a:buSzPct val="150000"/>
              <a:buFont typeface="Arial Black"/>
              <a:buChar char="▪"/>
              <a:tabLst>
                <a:tab pos="4631690" algn="l"/>
                <a:tab pos="4632325" algn="l"/>
              </a:tabLst>
            </a:pPr>
            <a:r>
              <a:rPr spc="-5" dirty="0"/>
              <a:t>En este </a:t>
            </a:r>
            <a:r>
              <a:rPr dirty="0"/>
              <a:t>momento socamos </a:t>
            </a:r>
            <a:r>
              <a:rPr spc="-5" dirty="0"/>
              <a:t>los tornillos </a:t>
            </a:r>
            <a:r>
              <a:rPr dirty="0"/>
              <a:t>1</a:t>
            </a:r>
            <a:r>
              <a:rPr spc="-95" dirty="0"/>
              <a:t> </a:t>
            </a:r>
            <a:r>
              <a:rPr dirty="0"/>
              <a:t>y  2 </a:t>
            </a:r>
            <a:r>
              <a:rPr spc="-5" dirty="0"/>
              <a:t>que </a:t>
            </a:r>
            <a:r>
              <a:rPr dirty="0"/>
              <a:t>sujetan </a:t>
            </a:r>
            <a:r>
              <a:rPr spc="-5" dirty="0"/>
              <a:t>la palanca </a:t>
            </a:r>
            <a:r>
              <a:rPr dirty="0"/>
              <a:t>o </a:t>
            </a:r>
            <a:r>
              <a:rPr dirty="0" err="1"/>
              <a:t>mando</a:t>
            </a:r>
            <a:r>
              <a:rPr spc="-60" dirty="0"/>
              <a:t> </a:t>
            </a:r>
            <a:r>
              <a:rPr spc="-5" dirty="0" smtClean="0"/>
              <a:t>de</a:t>
            </a:r>
            <a:r>
              <a:rPr lang="es-CR" spc="-5" dirty="0" smtClean="0"/>
              <a:t> zigzag.</a:t>
            </a:r>
            <a:endParaRPr spc="-5" dirty="0" smtClean="0"/>
          </a:p>
          <a:p>
            <a:pPr marL="12700">
              <a:lnSpc>
                <a:spcPts val="1650"/>
              </a:lnSpc>
              <a:tabLst>
                <a:tab pos="4631690" algn="l"/>
                <a:tab pos="8241665" algn="l"/>
              </a:tabLst>
            </a:pPr>
            <a:r>
              <a:rPr strike="sngStrike" dirty="0" smtClean="0">
                <a:latin typeface="Times New Roman"/>
                <a:cs typeface="Times New Roman"/>
              </a:rPr>
              <a:t> 	</a:t>
            </a:r>
            <a:r>
              <a:rPr strike="sngStrike" dirty="0" smtClean="0"/>
              <a:t>	</a:t>
            </a:r>
            <a:endParaRPr strike="sngStrike" dirty="0"/>
          </a:p>
        </p:txBody>
      </p:sp>
      <p:sp>
        <p:nvSpPr>
          <p:cNvPr id="7" name="object 7"/>
          <p:cNvSpPr txBox="1"/>
          <p:nvPr/>
        </p:nvSpPr>
        <p:spPr>
          <a:xfrm>
            <a:off x="2302222" y="1009903"/>
            <a:ext cx="897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Tornillo </a:t>
            </a:r>
            <a:r>
              <a:rPr sz="1200" b="1" dirty="0">
                <a:latin typeface="Arial"/>
                <a:cs typeface="Arial"/>
              </a:rPr>
              <a:t>1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4200" y="1295400"/>
            <a:ext cx="0" cy="1238250"/>
          </a:xfrm>
          <a:custGeom>
            <a:avLst/>
            <a:gdLst/>
            <a:ahLst/>
            <a:cxnLst/>
            <a:rect l="l" t="t" r="r" b="b"/>
            <a:pathLst>
              <a:path h="1238250">
                <a:moveTo>
                  <a:pt x="0" y="0"/>
                </a:moveTo>
                <a:lnTo>
                  <a:pt x="0" y="123824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8467" y="253365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5"/>
                </a:moveTo>
                <a:lnTo>
                  <a:pt x="0" y="0"/>
                </a:lnTo>
                <a:lnTo>
                  <a:pt x="31465" y="0"/>
                </a:lnTo>
                <a:lnTo>
                  <a:pt x="15732" y="432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467" y="253365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5"/>
                </a:lnTo>
                <a:lnTo>
                  <a:pt x="3146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3548" y="1219200"/>
            <a:ext cx="142240" cy="1562735"/>
          </a:xfrm>
          <a:custGeom>
            <a:avLst/>
            <a:gdLst/>
            <a:ahLst/>
            <a:cxnLst/>
            <a:rect l="l" t="t" r="r" b="b"/>
            <a:pathLst>
              <a:path w="142239" h="1562735">
                <a:moveTo>
                  <a:pt x="142051" y="0"/>
                </a:moveTo>
                <a:lnTo>
                  <a:pt x="0" y="1562569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2686" y="2769395"/>
            <a:ext cx="81722" cy="107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0150" y="6524625"/>
            <a:ext cx="323850" cy="333375"/>
          </a:xfrm>
          <a:custGeom>
            <a:avLst/>
            <a:gdLst/>
            <a:ahLst/>
            <a:cxnLst/>
            <a:rect l="l" t="t" r="r" b="b"/>
            <a:pathLst>
              <a:path w="323850" h="333375">
                <a:moveTo>
                  <a:pt x="323849" y="333374"/>
                </a:moveTo>
                <a:lnTo>
                  <a:pt x="0" y="333374"/>
                </a:lnTo>
                <a:lnTo>
                  <a:pt x="0" y="0"/>
                </a:lnTo>
                <a:lnTo>
                  <a:pt x="323849" y="0"/>
                </a:lnTo>
                <a:lnTo>
                  <a:pt x="323849" y="45243"/>
                </a:lnTo>
                <a:lnTo>
                  <a:pt x="40481" y="45243"/>
                </a:lnTo>
                <a:lnTo>
                  <a:pt x="40481" y="288131"/>
                </a:lnTo>
                <a:lnTo>
                  <a:pt x="323849" y="288131"/>
                </a:lnTo>
                <a:lnTo>
                  <a:pt x="323849" y="333374"/>
                </a:lnTo>
                <a:close/>
              </a:path>
              <a:path w="323850" h="333375">
                <a:moveTo>
                  <a:pt x="323849" y="288131"/>
                </a:moveTo>
                <a:lnTo>
                  <a:pt x="40481" y="288131"/>
                </a:lnTo>
                <a:lnTo>
                  <a:pt x="283368" y="166687"/>
                </a:lnTo>
                <a:lnTo>
                  <a:pt x="40481" y="45243"/>
                </a:lnTo>
                <a:lnTo>
                  <a:pt x="323849" y="45243"/>
                </a:lnTo>
                <a:lnTo>
                  <a:pt x="323849" y="288131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60631" y="6569868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4" h="243204">
                <a:moveTo>
                  <a:pt x="0" y="242887"/>
                </a:moveTo>
                <a:lnTo>
                  <a:pt x="0" y="0"/>
                </a:lnTo>
                <a:lnTo>
                  <a:pt x="242887" y="121443"/>
                </a:lnTo>
                <a:lnTo>
                  <a:pt x="0" y="242887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2811" y="6524625"/>
            <a:ext cx="322580" cy="333375"/>
          </a:xfrm>
          <a:custGeom>
            <a:avLst/>
            <a:gdLst/>
            <a:ahLst/>
            <a:cxnLst/>
            <a:rect l="l" t="t" r="r" b="b"/>
            <a:pathLst>
              <a:path w="322579" h="333375">
                <a:moveTo>
                  <a:pt x="322262" y="333374"/>
                </a:moveTo>
                <a:lnTo>
                  <a:pt x="0" y="333374"/>
                </a:lnTo>
                <a:lnTo>
                  <a:pt x="0" y="0"/>
                </a:lnTo>
                <a:lnTo>
                  <a:pt x="322262" y="0"/>
                </a:lnTo>
                <a:lnTo>
                  <a:pt x="322262" y="45838"/>
                </a:lnTo>
                <a:lnTo>
                  <a:pt x="281979" y="45838"/>
                </a:lnTo>
                <a:lnTo>
                  <a:pt x="40282" y="166687"/>
                </a:lnTo>
                <a:lnTo>
                  <a:pt x="281979" y="287535"/>
                </a:lnTo>
                <a:lnTo>
                  <a:pt x="322262" y="287535"/>
                </a:lnTo>
                <a:lnTo>
                  <a:pt x="322262" y="333374"/>
                </a:lnTo>
                <a:close/>
              </a:path>
              <a:path w="322579" h="333375">
                <a:moveTo>
                  <a:pt x="322262" y="287535"/>
                </a:moveTo>
                <a:lnTo>
                  <a:pt x="281979" y="287535"/>
                </a:lnTo>
                <a:lnTo>
                  <a:pt x="281979" y="45838"/>
                </a:lnTo>
                <a:lnTo>
                  <a:pt x="322262" y="45838"/>
                </a:lnTo>
                <a:lnTo>
                  <a:pt x="322262" y="287535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73094" y="6570464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4">
                <a:moveTo>
                  <a:pt x="241696" y="241696"/>
                </a:moveTo>
                <a:lnTo>
                  <a:pt x="0" y="120848"/>
                </a:lnTo>
                <a:lnTo>
                  <a:pt x="241696" y="0"/>
                </a:lnTo>
                <a:lnTo>
                  <a:pt x="241696" y="241696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304799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7811"/>
            <a:ext cx="8229600" cy="1004762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278504" marR="5080" indent="-3048635">
              <a:lnSpc>
                <a:spcPts val="3829"/>
              </a:lnSpc>
              <a:spcBef>
                <a:spcPts val="235"/>
              </a:spcBef>
            </a:pPr>
            <a:r>
              <a:rPr spc="-10" dirty="0"/>
              <a:t>Ajuste </a:t>
            </a:r>
            <a:r>
              <a:rPr spc="-5" dirty="0"/>
              <a:t>del </a:t>
            </a:r>
            <a:r>
              <a:rPr spc="-5" dirty="0" err="1"/>
              <a:t>movimiento</a:t>
            </a:r>
            <a:r>
              <a:rPr spc="-5" dirty="0"/>
              <a:t> </a:t>
            </a:r>
            <a:r>
              <a:rPr dirty="0" err="1" smtClean="0"/>
              <a:t>simét</a:t>
            </a:r>
            <a:r>
              <a:rPr lang="es-CR" dirty="0" err="1" smtClean="0">
                <a:solidFill>
                  <a:srgbClr val="FF0000"/>
                </a:solidFill>
              </a:rPr>
              <a:t>ri</a:t>
            </a:r>
            <a:r>
              <a:rPr dirty="0" smtClean="0"/>
              <a:t>co </a:t>
            </a:r>
            <a:r>
              <a:rPr spc="-5" dirty="0"/>
              <a:t>de la barra  de</a:t>
            </a:r>
            <a:r>
              <a:rPr spc="-10" dirty="0"/>
              <a:t> </a:t>
            </a:r>
            <a:r>
              <a:rPr spc="-5" dirty="0"/>
              <a:t>aguja.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2351087"/>
            <a:ext cx="4038599" cy="3028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9704" y="1863597"/>
            <a:ext cx="3895725" cy="3064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Procedimiento de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ajuste</a:t>
            </a:r>
            <a:r>
              <a:rPr sz="14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67030" marR="10160" indent="-354965">
              <a:lnSpc>
                <a:spcPct val="100000"/>
              </a:lnSpc>
              <a:buClr>
                <a:srgbClr val="996600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Aflojar tornillos que fijan el </a:t>
            </a:r>
            <a:r>
              <a:rPr sz="1400" spc="-5" dirty="0" smtClean="0">
                <a:latin typeface="Arial"/>
                <a:cs typeface="Arial"/>
              </a:rPr>
              <a:t>ajuste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lang="es-CR" sz="1400" spc="-5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en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el piñon  que </a:t>
            </a:r>
            <a:r>
              <a:rPr sz="1400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encuentra </a:t>
            </a:r>
            <a:r>
              <a:rPr sz="1400" dirty="0">
                <a:latin typeface="Arial"/>
                <a:cs typeface="Arial"/>
              </a:rPr>
              <a:t>sujeto </a:t>
            </a:r>
            <a:r>
              <a:rPr sz="1400" spc="-5" dirty="0">
                <a:latin typeface="Arial"/>
                <a:cs typeface="Arial"/>
              </a:rPr>
              <a:t>al 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je</a:t>
            </a:r>
            <a:r>
              <a:rPr sz="1400" spc="-5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principal.</a:t>
            </a:r>
            <a:endParaRPr sz="1400" dirty="0">
              <a:latin typeface="Arial"/>
              <a:cs typeface="Arial"/>
            </a:endParaRPr>
          </a:p>
          <a:p>
            <a:pPr marL="367030" marR="163830" indent="-354965">
              <a:lnSpc>
                <a:spcPts val="1670"/>
              </a:lnSpc>
              <a:spcBef>
                <a:spcPts val="305"/>
              </a:spcBef>
              <a:buClr>
                <a:srgbClr val="CC9900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Colocar la Barra de </a:t>
            </a:r>
            <a:r>
              <a:rPr sz="1400" spc="-5" dirty="0" err="1" smtClean="0">
                <a:latin typeface="Arial"/>
                <a:cs typeface="Arial"/>
              </a:rPr>
              <a:t>aguja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 punto </a:t>
            </a:r>
            <a:r>
              <a:rPr sz="1400" dirty="0">
                <a:latin typeface="Arial"/>
                <a:cs typeface="Arial"/>
              </a:rPr>
              <a:t>muerto  superior.(PMS)</a:t>
            </a:r>
          </a:p>
          <a:p>
            <a:pPr marL="367030" marR="5080" indent="-354965">
              <a:lnSpc>
                <a:spcPts val="1670"/>
              </a:lnSpc>
              <a:spcBef>
                <a:spcPts val="259"/>
              </a:spcBef>
              <a:buClr>
                <a:srgbClr val="CC9900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Ubicar el punto gravado de la </a:t>
            </a:r>
            <a:r>
              <a:rPr sz="1400" spc="-5" dirty="0" err="1" smtClean="0">
                <a:latin typeface="Arial"/>
                <a:cs typeface="Arial"/>
              </a:rPr>
              <a:t>excéntrica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la  hora </a:t>
            </a:r>
            <a:r>
              <a:rPr sz="1400" b="1" spc="-5" dirty="0">
                <a:latin typeface="Arial"/>
                <a:cs typeface="Arial"/>
              </a:rPr>
              <a:t>12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6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367030" marR="222885" indent="-354965">
              <a:lnSpc>
                <a:spcPts val="1670"/>
              </a:lnSpc>
              <a:spcBef>
                <a:spcPts val="259"/>
              </a:spcBef>
              <a:buClr>
                <a:srgbClr val="CC9900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Punto de </a:t>
            </a:r>
            <a:r>
              <a:rPr sz="1400" dirty="0" err="1" smtClean="0">
                <a:latin typeface="Arial"/>
                <a:cs typeface="Arial"/>
              </a:rPr>
              <a:t>referencía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este </a:t>
            </a:r>
            <a:r>
              <a:rPr sz="1400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observa en la  parte </a:t>
            </a:r>
            <a:r>
              <a:rPr sz="1400" dirty="0">
                <a:latin typeface="Arial"/>
                <a:cs typeface="Arial"/>
              </a:rPr>
              <a:t>superior </a:t>
            </a:r>
            <a:r>
              <a:rPr sz="1400" spc="-5" dirty="0">
                <a:latin typeface="Arial"/>
                <a:cs typeface="Arial"/>
              </a:rPr>
              <a:t>de 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spc="-5" dirty="0" err="1" smtClean="0">
                <a:latin typeface="Arial"/>
                <a:cs typeface="Arial"/>
              </a:rPr>
              <a:t>éntrica</a:t>
            </a:r>
            <a:r>
              <a:rPr lang="es-CR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67030" marR="719455" indent="-354965">
              <a:lnSpc>
                <a:spcPts val="1670"/>
              </a:lnSpc>
              <a:spcBef>
                <a:spcPts val="259"/>
              </a:spcBef>
              <a:buClr>
                <a:srgbClr val="CC9900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Socar los tornillos de ajuste que </a:t>
            </a:r>
            <a:r>
              <a:rPr sz="1400" dirty="0">
                <a:latin typeface="Arial"/>
                <a:cs typeface="Arial"/>
              </a:rPr>
              <a:t>se  </a:t>
            </a:r>
            <a:r>
              <a:rPr sz="1400" spc="-5" dirty="0" err="1">
                <a:latin typeface="Arial"/>
                <a:cs typeface="Arial"/>
              </a:rPr>
              <a:t>encuentran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en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piñon </a:t>
            </a:r>
            <a:r>
              <a:rPr sz="1400" dirty="0">
                <a:latin typeface="Arial"/>
                <a:cs typeface="Arial"/>
              </a:rPr>
              <a:t>sin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fín.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700" y="2590800"/>
            <a:ext cx="3601085" cy="150495"/>
          </a:xfrm>
          <a:custGeom>
            <a:avLst/>
            <a:gdLst/>
            <a:ahLst/>
            <a:cxnLst/>
            <a:rect l="l" t="t" r="r" b="b"/>
            <a:pathLst>
              <a:path w="3601085" h="150494">
                <a:moveTo>
                  <a:pt x="3600499" y="0"/>
                </a:moveTo>
                <a:lnTo>
                  <a:pt x="0" y="15002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4512" y="272510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3842" y="31437"/>
                </a:moveTo>
                <a:lnTo>
                  <a:pt x="0" y="17518"/>
                </a:lnTo>
                <a:lnTo>
                  <a:pt x="42532" y="0"/>
                </a:lnTo>
                <a:lnTo>
                  <a:pt x="43842" y="314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4512" y="2725101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2532" y="0"/>
                </a:moveTo>
                <a:lnTo>
                  <a:pt x="0" y="17518"/>
                </a:lnTo>
                <a:lnTo>
                  <a:pt x="43842" y="31437"/>
                </a:lnTo>
                <a:lnTo>
                  <a:pt x="42532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0973" y="3505200"/>
            <a:ext cx="2613660" cy="970915"/>
          </a:xfrm>
          <a:custGeom>
            <a:avLst/>
            <a:gdLst/>
            <a:ahLst/>
            <a:cxnLst/>
            <a:rect l="l" t="t" r="r" b="b"/>
            <a:pathLst>
              <a:path w="2613660" h="970914">
                <a:moveTo>
                  <a:pt x="2613426" y="0"/>
                </a:moveTo>
                <a:lnTo>
                  <a:pt x="0" y="97070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0453" y="4461152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5" h="29845">
                <a:moveTo>
                  <a:pt x="0" y="29798"/>
                </a:moveTo>
                <a:lnTo>
                  <a:pt x="35042" y="0"/>
                </a:lnTo>
                <a:lnTo>
                  <a:pt x="45998" y="29496"/>
                </a:lnTo>
                <a:lnTo>
                  <a:pt x="0" y="297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0453" y="4461152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5" h="29845">
                <a:moveTo>
                  <a:pt x="35042" y="0"/>
                </a:moveTo>
                <a:lnTo>
                  <a:pt x="0" y="29798"/>
                </a:lnTo>
                <a:lnTo>
                  <a:pt x="45998" y="29496"/>
                </a:lnTo>
                <a:lnTo>
                  <a:pt x="35042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0150" y="6597650"/>
            <a:ext cx="323850" cy="260350"/>
          </a:xfrm>
          <a:custGeom>
            <a:avLst/>
            <a:gdLst/>
            <a:ahLst/>
            <a:cxnLst/>
            <a:rect l="l" t="t" r="r" b="b"/>
            <a:pathLst>
              <a:path w="323850" h="260350">
                <a:moveTo>
                  <a:pt x="323849" y="260349"/>
                </a:moveTo>
                <a:lnTo>
                  <a:pt x="0" y="260349"/>
                </a:lnTo>
                <a:lnTo>
                  <a:pt x="0" y="0"/>
                </a:lnTo>
                <a:lnTo>
                  <a:pt x="323849" y="0"/>
                </a:lnTo>
                <a:lnTo>
                  <a:pt x="323849" y="32543"/>
                </a:lnTo>
                <a:lnTo>
                  <a:pt x="64293" y="32543"/>
                </a:lnTo>
                <a:lnTo>
                  <a:pt x="64293" y="227806"/>
                </a:lnTo>
                <a:lnTo>
                  <a:pt x="323849" y="227806"/>
                </a:lnTo>
                <a:lnTo>
                  <a:pt x="323849" y="260349"/>
                </a:lnTo>
                <a:close/>
              </a:path>
              <a:path w="323850" h="260350">
                <a:moveTo>
                  <a:pt x="323849" y="227806"/>
                </a:moveTo>
                <a:lnTo>
                  <a:pt x="64293" y="227806"/>
                </a:lnTo>
                <a:lnTo>
                  <a:pt x="259556" y="130174"/>
                </a:lnTo>
                <a:lnTo>
                  <a:pt x="64293" y="32543"/>
                </a:lnTo>
                <a:lnTo>
                  <a:pt x="323849" y="32543"/>
                </a:lnTo>
                <a:lnTo>
                  <a:pt x="323849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84443" y="663019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0" y="195262"/>
                </a:moveTo>
                <a:lnTo>
                  <a:pt x="0" y="0"/>
                </a:lnTo>
                <a:lnTo>
                  <a:pt x="195262" y="97631"/>
                </a:lnTo>
                <a:lnTo>
                  <a:pt x="0" y="195262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2811" y="6597650"/>
            <a:ext cx="322580" cy="260350"/>
          </a:xfrm>
          <a:custGeom>
            <a:avLst/>
            <a:gdLst/>
            <a:ahLst/>
            <a:cxnLst/>
            <a:rect l="l" t="t" r="r" b="b"/>
            <a:pathLst>
              <a:path w="322579" h="260350">
                <a:moveTo>
                  <a:pt x="322262" y="260349"/>
                </a:moveTo>
                <a:lnTo>
                  <a:pt x="0" y="260349"/>
                </a:lnTo>
                <a:lnTo>
                  <a:pt x="0" y="0"/>
                </a:lnTo>
                <a:lnTo>
                  <a:pt x="322262" y="0"/>
                </a:lnTo>
                <a:lnTo>
                  <a:pt x="322262" y="32543"/>
                </a:lnTo>
                <a:lnTo>
                  <a:pt x="258762" y="32543"/>
                </a:lnTo>
                <a:lnTo>
                  <a:pt x="63499" y="130174"/>
                </a:lnTo>
                <a:lnTo>
                  <a:pt x="258762" y="227806"/>
                </a:lnTo>
                <a:lnTo>
                  <a:pt x="322262" y="227806"/>
                </a:lnTo>
                <a:lnTo>
                  <a:pt x="322262" y="260349"/>
                </a:lnTo>
                <a:close/>
              </a:path>
              <a:path w="322579" h="260350">
                <a:moveTo>
                  <a:pt x="322262" y="227806"/>
                </a:moveTo>
                <a:lnTo>
                  <a:pt x="258762" y="227806"/>
                </a:lnTo>
                <a:lnTo>
                  <a:pt x="258762" y="32543"/>
                </a:lnTo>
                <a:lnTo>
                  <a:pt x="322262" y="32543"/>
                </a:lnTo>
                <a:lnTo>
                  <a:pt x="322262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6311" y="663019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195262" y="195262"/>
                </a:moveTo>
                <a:lnTo>
                  <a:pt x="0" y="97631"/>
                </a:lnTo>
                <a:lnTo>
                  <a:pt x="195262" y="0"/>
                </a:lnTo>
                <a:lnTo>
                  <a:pt x="195262" y="195262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4799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3203" y="284924"/>
            <a:ext cx="7209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Ajuste </a:t>
            </a:r>
            <a:r>
              <a:rPr sz="3600" spc="-5" dirty="0"/>
              <a:t>del ancho maximo de</a:t>
            </a:r>
            <a:r>
              <a:rPr sz="3600" spc="-80" dirty="0"/>
              <a:t> </a:t>
            </a:r>
            <a:r>
              <a:rPr sz="3600" dirty="0"/>
              <a:t>zigzag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152217" y="1350945"/>
            <a:ext cx="2405380" cy="504445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67030" marR="73660" indent="-354965">
              <a:lnSpc>
                <a:spcPts val="1650"/>
              </a:lnSpc>
              <a:spcBef>
                <a:spcPts val="180"/>
              </a:spcBef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Tornillo de ajuste: de la  </a:t>
            </a:r>
            <a:r>
              <a:rPr sz="1400" dirty="0">
                <a:latin typeface="Arial"/>
                <a:cs typeface="Arial"/>
              </a:rPr>
              <a:t>varilla </a:t>
            </a:r>
            <a:r>
              <a:rPr sz="1400" spc="-5" dirty="0">
                <a:latin typeface="Arial"/>
                <a:cs typeface="Arial"/>
              </a:rPr>
              <a:t>para </a:t>
            </a:r>
            <a:r>
              <a:rPr sz="1400" dirty="0">
                <a:latin typeface="Arial"/>
                <a:cs typeface="Arial"/>
              </a:rPr>
              <a:t>centrar </a:t>
            </a:r>
            <a:r>
              <a:rPr sz="1400" spc="-5" dirty="0">
                <a:latin typeface="Arial"/>
                <a:cs typeface="Arial"/>
              </a:rPr>
              <a:t>el  </a:t>
            </a:r>
            <a:r>
              <a:rPr sz="1400" dirty="0" smtClean="0">
                <a:latin typeface="Arial"/>
                <a:cs typeface="Arial"/>
              </a:rPr>
              <a:t>zigzag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 la placa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media  </a:t>
            </a:r>
            <a:r>
              <a:rPr sz="1400" spc="-5" dirty="0">
                <a:latin typeface="Arial"/>
                <a:cs typeface="Arial"/>
              </a:rPr>
              <a:t>luna.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C9900"/>
              </a:buClr>
              <a:buFont typeface="Arial"/>
              <a:buChar char="■"/>
            </a:pPr>
            <a:endParaRPr sz="1850" dirty="0">
              <a:latin typeface="Times New Roman"/>
              <a:cs typeface="Times New Roman"/>
            </a:endParaRPr>
          </a:p>
          <a:p>
            <a:pPr marL="367030" marR="63500" indent="-354965">
              <a:lnSpc>
                <a:spcPct val="98300"/>
              </a:lnSpc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Por </a:t>
            </a:r>
            <a:r>
              <a:rPr sz="1400" dirty="0">
                <a:latin typeface="Arial"/>
                <a:cs typeface="Arial"/>
              </a:rPr>
              <a:t>medio </a:t>
            </a:r>
            <a:r>
              <a:rPr sz="1400" spc="-5" dirty="0">
                <a:latin typeface="Arial"/>
                <a:cs typeface="Arial"/>
              </a:rPr>
              <a:t>de esta </a:t>
            </a:r>
            <a:r>
              <a:rPr sz="1400" dirty="0">
                <a:latin typeface="Arial"/>
                <a:cs typeface="Arial"/>
              </a:rPr>
              <a:t>varilla  </a:t>
            </a:r>
            <a:r>
              <a:rPr sz="1400" spc="-5" dirty="0">
                <a:latin typeface="Arial"/>
                <a:cs typeface="Arial"/>
              </a:rPr>
              <a:t>de extensión del  </a:t>
            </a:r>
            <a:r>
              <a:rPr sz="1400" dirty="0">
                <a:latin typeface="Arial"/>
                <a:cs typeface="Arial"/>
              </a:rPr>
              <a:t>movimiento zigzag, se  </a:t>
            </a:r>
            <a:r>
              <a:rPr sz="1400" spc="-5" dirty="0" err="1" smtClean="0">
                <a:latin typeface="Arial"/>
                <a:cs typeface="Arial"/>
              </a:rPr>
              <a:t>pu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centrar </a:t>
            </a:r>
            <a:r>
              <a:rPr sz="1400" spc="-5" dirty="0">
                <a:latin typeface="Arial"/>
                <a:cs typeface="Arial"/>
              </a:rPr>
              <a:t>la </a:t>
            </a:r>
            <a:r>
              <a:rPr sz="1400" spc="-5" dirty="0" err="1" smtClean="0">
                <a:latin typeface="Arial"/>
                <a:cs typeface="Arial"/>
              </a:rPr>
              <a:t>aguja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  </a:t>
            </a:r>
            <a:r>
              <a:rPr sz="1400" dirty="0" err="1">
                <a:latin typeface="Arial"/>
                <a:cs typeface="Arial"/>
              </a:rPr>
              <a:t>manera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que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dirty="0" err="1" smtClean="0">
                <a:latin typeface="Arial"/>
                <a:cs typeface="Arial"/>
              </a:rPr>
              <a:t>cuando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  </a:t>
            </a:r>
            <a:r>
              <a:rPr sz="1400" dirty="0">
                <a:latin typeface="Arial"/>
                <a:cs typeface="Arial"/>
              </a:rPr>
              <a:t>máquina </a:t>
            </a:r>
            <a:r>
              <a:rPr sz="1400" spc="-5" dirty="0">
                <a:latin typeface="Arial"/>
                <a:cs typeface="Arial"/>
              </a:rPr>
              <a:t>trabaja en el  </a:t>
            </a:r>
            <a:r>
              <a:rPr sz="1400" dirty="0">
                <a:latin typeface="Arial"/>
                <a:cs typeface="Arial"/>
              </a:rPr>
              <a:t>máximo </a:t>
            </a:r>
            <a:r>
              <a:rPr sz="1400" spc="-5" dirty="0">
                <a:latin typeface="Arial"/>
                <a:cs typeface="Arial"/>
              </a:rPr>
              <a:t>ancho de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zigzag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 </a:t>
            </a:r>
            <a:r>
              <a:rPr sz="1400" spc="-5" dirty="0">
                <a:latin typeface="Arial"/>
                <a:cs typeface="Arial"/>
              </a:rPr>
              <a:t>no 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dirty="0" err="1" smtClean="0">
                <a:latin typeface="Arial"/>
                <a:cs typeface="Arial"/>
              </a:rPr>
              <a:t>roce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) sobre</a:t>
            </a:r>
            <a:r>
              <a:rPr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 </a:t>
            </a:r>
            <a:r>
              <a:rPr sz="1400" spc="-5" dirty="0" err="1" smtClean="0">
                <a:latin typeface="Arial"/>
                <a:cs typeface="Arial"/>
              </a:rPr>
              <a:t>placa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cubre  </a:t>
            </a:r>
            <a:r>
              <a:rPr sz="1400" spc="-5" dirty="0">
                <a:latin typeface="Arial"/>
                <a:cs typeface="Arial"/>
              </a:rPr>
              <a:t>dientes en los laterales  izquierdo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derecho.</a:t>
            </a:r>
            <a:endParaRPr sz="1400" dirty="0">
              <a:latin typeface="Arial"/>
              <a:cs typeface="Arial"/>
            </a:endParaRPr>
          </a:p>
          <a:p>
            <a:pPr marL="367030" marR="5080" indent="-354965">
              <a:lnSpc>
                <a:spcPct val="98500"/>
              </a:lnSpc>
              <a:spcBef>
                <a:spcPts val="275"/>
              </a:spcBef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b="1" spc="-5" dirty="0">
                <a:latin typeface="Arial"/>
                <a:cs typeface="Arial"/>
              </a:rPr>
              <a:t>Nota</a:t>
            </a:r>
            <a:r>
              <a:rPr sz="1400" spc="-5" dirty="0">
                <a:latin typeface="Arial"/>
                <a:cs typeface="Arial"/>
              </a:rPr>
              <a:t>: Cuando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realizamos  </a:t>
            </a:r>
            <a:r>
              <a:rPr sz="1400" spc="-5" dirty="0" err="1">
                <a:latin typeface="Arial"/>
                <a:cs typeface="Arial"/>
              </a:rPr>
              <a:t>este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ajuste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revisar  separación </a:t>
            </a:r>
            <a:r>
              <a:rPr sz="1400" spc="-5" dirty="0">
                <a:latin typeface="Arial"/>
                <a:cs typeface="Arial"/>
              </a:rPr>
              <a:t>del </a:t>
            </a:r>
            <a:r>
              <a:rPr sz="1400" spc="-5" dirty="0" err="1" smtClean="0">
                <a:latin typeface="Arial"/>
                <a:cs typeface="Arial"/>
              </a:rPr>
              <a:t>garfio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  </a:t>
            </a:r>
            <a:r>
              <a:rPr sz="1400" dirty="0">
                <a:latin typeface="Arial"/>
                <a:cs typeface="Arial"/>
              </a:rPr>
              <a:t>caso </a:t>
            </a:r>
            <a:r>
              <a:rPr sz="1400" spc="-5" dirty="0" err="1">
                <a:latin typeface="Arial"/>
                <a:cs typeface="Arial"/>
              </a:rPr>
              <a:t>necesario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reajustar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la.</a:t>
            </a:r>
            <a:r>
              <a:rPr sz="1400" dirty="0" smtClean="0">
                <a:latin typeface="Arial"/>
                <a:cs typeface="Arial"/>
              </a:rPr>
              <a:t>  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spc="-5" dirty="0" smtClean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separación </a:t>
            </a:r>
            <a:r>
              <a:rPr sz="1400" spc="-5" dirty="0">
                <a:latin typeface="Arial"/>
                <a:cs typeface="Arial"/>
              </a:rPr>
              <a:t>del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mismo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40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1676400"/>
            <a:ext cx="5486399" cy="3376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5303" y="1752600"/>
            <a:ext cx="1637030" cy="1711325"/>
          </a:xfrm>
          <a:custGeom>
            <a:avLst/>
            <a:gdLst/>
            <a:ahLst/>
            <a:cxnLst/>
            <a:rect l="l" t="t" r="r" b="b"/>
            <a:pathLst>
              <a:path w="1637029" h="1711325">
                <a:moveTo>
                  <a:pt x="1636896" y="0"/>
                </a:moveTo>
                <a:lnTo>
                  <a:pt x="0" y="171130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5424" y="3453026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5">
                <a:moveTo>
                  <a:pt x="0" y="42111"/>
                </a:moveTo>
                <a:lnTo>
                  <a:pt x="18509" y="0"/>
                </a:lnTo>
                <a:lnTo>
                  <a:pt x="41247" y="21749"/>
                </a:lnTo>
                <a:lnTo>
                  <a:pt x="0" y="421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5424" y="3453026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5">
                <a:moveTo>
                  <a:pt x="18509" y="0"/>
                </a:moveTo>
                <a:lnTo>
                  <a:pt x="0" y="42111"/>
                </a:lnTo>
                <a:lnTo>
                  <a:pt x="41247" y="21749"/>
                </a:lnTo>
                <a:lnTo>
                  <a:pt x="18509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0150" y="6597650"/>
            <a:ext cx="323850" cy="260350"/>
          </a:xfrm>
          <a:custGeom>
            <a:avLst/>
            <a:gdLst/>
            <a:ahLst/>
            <a:cxnLst/>
            <a:rect l="l" t="t" r="r" b="b"/>
            <a:pathLst>
              <a:path w="323850" h="260350">
                <a:moveTo>
                  <a:pt x="323849" y="260349"/>
                </a:moveTo>
                <a:lnTo>
                  <a:pt x="0" y="260349"/>
                </a:lnTo>
                <a:lnTo>
                  <a:pt x="0" y="0"/>
                </a:lnTo>
                <a:lnTo>
                  <a:pt x="323849" y="0"/>
                </a:lnTo>
                <a:lnTo>
                  <a:pt x="323849" y="32543"/>
                </a:lnTo>
                <a:lnTo>
                  <a:pt x="64293" y="32543"/>
                </a:lnTo>
                <a:lnTo>
                  <a:pt x="64293" y="227806"/>
                </a:lnTo>
                <a:lnTo>
                  <a:pt x="323849" y="227806"/>
                </a:lnTo>
                <a:lnTo>
                  <a:pt x="323849" y="260349"/>
                </a:lnTo>
                <a:close/>
              </a:path>
              <a:path w="323850" h="260350">
                <a:moveTo>
                  <a:pt x="323849" y="227806"/>
                </a:moveTo>
                <a:lnTo>
                  <a:pt x="64293" y="227806"/>
                </a:lnTo>
                <a:lnTo>
                  <a:pt x="259556" y="130174"/>
                </a:lnTo>
                <a:lnTo>
                  <a:pt x="64293" y="32543"/>
                </a:lnTo>
                <a:lnTo>
                  <a:pt x="323849" y="32543"/>
                </a:lnTo>
                <a:lnTo>
                  <a:pt x="323849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84443" y="663019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0" y="195262"/>
                </a:moveTo>
                <a:lnTo>
                  <a:pt x="0" y="0"/>
                </a:lnTo>
                <a:lnTo>
                  <a:pt x="195262" y="97631"/>
                </a:lnTo>
                <a:lnTo>
                  <a:pt x="0" y="195262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9786" y="6597650"/>
            <a:ext cx="360680" cy="260350"/>
          </a:xfrm>
          <a:custGeom>
            <a:avLst/>
            <a:gdLst/>
            <a:ahLst/>
            <a:cxnLst/>
            <a:rect l="l" t="t" r="r" b="b"/>
            <a:pathLst>
              <a:path w="360679" h="260350">
                <a:moveTo>
                  <a:pt x="360362" y="260349"/>
                </a:moveTo>
                <a:lnTo>
                  <a:pt x="0" y="260349"/>
                </a:lnTo>
                <a:lnTo>
                  <a:pt x="0" y="0"/>
                </a:lnTo>
                <a:lnTo>
                  <a:pt x="360362" y="0"/>
                </a:lnTo>
                <a:lnTo>
                  <a:pt x="360362" y="32543"/>
                </a:lnTo>
                <a:lnTo>
                  <a:pt x="277812" y="32543"/>
                </a:lnTo>
                <a:lnTo>
                  <a:pt x="82549" y="130174"/>
                </a:lnTo>
                <a:lnTo>
                  <a:pt x="277812" y="227806"/>
                </a:lnTo>
                <a:lnTo>
                  <a:pt x="360362" y="227806"/>
                </a:lnTo>
                <a:lnTo>
                  <a:pt x="360362" y="260349"/>
                </a:lnTo>
                <a:close/>
              </a:path>
              <a:path w="360679" h="260350">
                <a:moveTo>
                  <a:pt x="360362" y="227806"/>
                </a:moveTo>
                <a:lnTo>
                  <a:pt x="277812" y="227806"/>
                </a:lnTo>
                <a:lnTo>
                  <a:pt x="277812" y="32543"/>
                </a:lnTo>
                <a:lnTo>
                  <a:pt x="360362" y="32543"/>
                </a:lnTo>
                <a:lnTo>
                  <a:pt x="360362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42336" y="663019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195262" y="195262"/>
                </a:moveTo>
                <a:lnTo>
                  <a:pt x="0" y="97631"/>
                </a:lnTo>
                <a:lnTo>
                  <a:pt x="195262" y="0"/>
                </a:lnTo>
                <a:lnTo>
                  <a:pt x="195262" y="195262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304799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024380" marR="5080" indent="-1591945">
              <a:lnSpc>
                <a:spcPts val="3829"/>
              </a:lnSpc>
              <a:spcBef>
                <a:spcPts val="235"/>
              </a:spcBef>
            </a:pPr>
            <a:r>
              <a:rPr spc="-10" dirty="0"/>
              <a:t>Partes </a:t>
            </a:r>
            <a:r>
              <a:rPr spc="-5" dirty="0"/>
              <a:t>del </a:t>
            </a:r>
            <a:r>
              <a:rPr spc="-10" dirty="0"/>
              <a:t>Tornillo Tensor </a:t>
            </a:r>
            <a:r>
              <a:rPr spc="-5" dirty="0"/>
              <a:t>del </a:t>
            </a:r>
            <a:r>
              <a:rPr spc="-10" dirty="0"/>
              <a:t>Prensatela  </a:t>
            </a:r>
            <a:r>
              <a:rPr spc="-5" dirty="0"/>
              <a:t>por medio de</a:t>
            </a:r>
            <a:r>
              <a:rPr spc="-20" dirty="0"/>
              <a:t> </a:t>
            </a:r>
            <a:r>
              <a:rPr spc="-5" dirty="0"/>
              <a:t>trinquete.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9704" y="1863597"/>
            <a:ext cx="3263900" cy="402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Tornillo </a:t>
            </a:r>
            <a:r>
              <a:rPr sz="1400" dirty="0">
                <a:latin typeface="Arial"/>
                <a:cs typeface="Arial"/>
              </a:rPr>
              <a:t>completo </a:t>
            </a:r>
            <a:r>
              <a:rPr sz="1400" spc="-5" dirty="0">
                <a:latin typeface="Arial"/>
                <a:cs typeface="Arial"/>
              </a:rPr>
              <a:t>por </a:t>
            </a:r>
            <a:r>
              <a:rPr sz="1400" dirty="0">
                <a:latin typeface="Arial"/>
                <a:cs typeface="Arial"/>
              </a:rPr>
              <a:t>medio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trinquete.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367030" marR="189230" indent="-342900">
              <a:lnSpc>
                <a:spcPct val="100499"/>
              </a:lnSpc>
            </a:pPr>
            <a:r>
              <a:rPr sz="1600" b="1" spc="-5" dirty="0">
                <a:latin typeface="Arial"/>
                <a:cs typeface="Arial"/>
              </a:rPr>
              <a:t>Partes del </a:t>
            </a:r>
            <a:r>
              <a:rPr sz="1600" b="1" dirty="0">
                <a:latin typeface="Arial"/>
                <a:cs typeface="Arial"/>
              </a:rPr>
              <a:t>tornillo </a:t>
            </a:r>
            <a:r>
              <a:rPr sz="1600" b="1" spc="-5" dirty="0">
                <a:latin typeface="Arial"/>
                <a:cs typeface="Arial"/>
              </a:rPr>
              <a:t>por medio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  trinquete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buClr>
                <a:srgbClr val="006633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Buje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interno.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33"/>
              </a:buClr>
              <a:buFont typeface="Arial Black"/>
              <a:buChar char="□"/>
            </a:pPr>
            <a:endParaRPr sz="190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buClr>
                <a:srgbClr val="006633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Buje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externo.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33"/>
              </a:buClr>
              <a:buFont typeface="Arial Black"/>
              <a:buChar char="□"/>
            </a:pPr>
            <a:endParaRPr sz="190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buClr>
                <a:srgbClr val="006633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Seguro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superior.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33"/>
              </a:buClr>
              <a:buFont typeface="Arial Black"/>
              <a:buChar char="□"/>
            </a:pPr>
            <a:endParaRPr sz="190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buClr>
                <a:srgbClr val="006633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Seguro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interno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33"/>
              </a:buClr>
              <a:buFont typeface="Arial Black"/>
              <a:buChar char="□"/>
            </a:pPr>
            <a:endParaRPr sz="190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spcBef>
                <a:spcPts val="5"/>
              </a:spcBef>
              <a:buClr>
                <a:srgbClr val="006633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Resorte 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presión.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33"/>
              </a:buClr>
              <a:buFont typeface="Arial Black"/>
              <a:buChar char="□"/>
            </a:pPr>
            <a:endParaRPr sz="190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spcBef>
                <a:spcPts val="5"/>
              </a:spcBef>
              <a:buClr>
                <a:srgbClr val="006633"/>
              </a:buClr>
              <a:buSzPct val="64285"/>
              <a:buFont typeface="Arial Black"/>
              <a:buChar char="□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Anillo 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tope.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3875" y="1600200"/>
            <a:ext cx="3905249" cy="453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0919" y="1981200"/>
            <a:ext cx="2153920" cy="371475"/>
          </a:xfrm>
          <a:custGeom>
            <a:avLst/>
            <a:gdLst/>
            <a:ahLst/>
            <a:cxnLst/>
            <a:rect l="l" t="t" r="r" b="b"/>
            <a:pathLst>
              <a:path w="2153920" h="371475">
                <a:moveTo>
                  <a:pt x="2153480" y="0"/>
                </a:moveTo>
                <a:lnTo>
                  <a:pt x="0" y="37128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8322" y="2336985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4">
                <a:moveTo>
                  <a:pt x="45270" y="31007"/>
                </a:moveTo>
                <a:lnTo>
                  <a:pt x="0" y="22848"/>
                </a:lnTo>
                <a:lnTo>
                  <a:pt x="39923" y="0"/>
                </a:lnTo>
                <a:lnTo>
                  <a:pt x="45270" y="31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8322" y="2336985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4">
                <a:moveTo>
                  <a:pt x="39923" y="0"/>
                </a:moveTo>
                <a:lnTo>
                  <a:pt x="0" y="22848"/>
                </a:lnTo>
                <a:lnTo>
                  <a:pt x="45270" y="31007"/>
                </a:lnTo>
                <a:lnTo>
                  <a:pt x="3992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2891" y="3048000"/>
            <a:ext cx="1242060" cy="438784"/>
          </a:xfrm>
          <a:custGeom>
            <a:avLst/>
            <a:gdLst/>
            <a:ahLst/>
            <a:cxnLst/>
            <a:rect l="l" t="t" r="r" b="b"/>
            <a:pathLst>
              <a:path w="1242060" h="438785">
                <a:moveTo>
                  <a:pt x="1241508" y="0"/>
                </a:moveTo>
                <a:lnTo>
                  <a:pt x="0" y="43817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2130" y="3471343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5">
                <a:moveTo>
                  <a:pt x="45997" y="29671"/>
                </a:moveTo>
                <a:lnTo>
                  <a:pt x="0" y="29222"/>
                </a:lnTo>
                <a:lnTo>
                  <a:pt x="35524" y="0"/>
                </a:lnTo>
                <a:lnTo>
                  <a:pt x="45997" y="29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2130" y="3471343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5">
                <a:moveTo>
                  <a:pt x="35524" y="0"/>
                </a:moveTo>
                <a:lnTo>
                  <a:pt x="0" y="29222"/>
                </a:lnTo>
                <a:lnTo>
                  <a:pt x="45997" y="29671"/>
                </a:lnTo>
                <a:lnTo>
                  <a:pt x="3552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3464" y="3581400"/>
            <a:ext cx="3221355" cy="749300"/>
          </a:xfrm>
          <a:custGeom>
            <a:avLst/>
            <a:gdLst/>
            <a:ahLst/>
            <a:cxnLst/>
            <a:rect l="l" t="t" r="r" b="b"/>
            <a:pathLst>
              <a:path w="3221354" h="749300">
                <a:moveTo>
                  <a:pt x="3220935" y="0"/>
                </a:moveTo>
                <a:lnTo>
                  <a:pt x="0" y="74905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1362" y="4315130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4">
                <a:moveTo>
                  <a:pt x="45665" y="30647"/>
                </a:moveTo>
                <a:lnTo>
                  <a:pt x="0" y="25114"/>
                </a:lnTo>
                <a:lnTo>
                  <a:pt x="38538" y="0"/>
                </a:lnTo>
                <a:lnTo>
                  <a:pt x="45665" y="30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1362" y="4315130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4">
                <a:moveTo>
                  <a:pt x="38538" y="0"/>
                </a:moveTo>
                <a:lnTo>
                  <a:pt x="0" y="25114"/>
                </a:lnTo>
                <a:lnTo>
                  <a:pt x="45665" y="30647"/>
                </a:lnTo>
                <a:lnTo>
                  <a:pt x="38538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8311" y="5105400"/>
            <a:ext cx="556260" cy="208915"/>
          </a:xfrm>
          <a:custGeom>
            <a:avLst/>
            <a:gdLst/>
            <a:ahLst/>
            <a:cxnLst/>
            <a:rect l="l" t="t" r="r" b="b"/>
            <a:pathLst>
              <a:path w="556260" h="208914">
                <a:moveTo>
                  <a:pt x="556088" y="0"/>
                </a:moveTo>
                <a:lnTo>
                  <a:pt x="0" y="20853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7837" y="5299202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79">
                <a:moveTo>
                  <a:pt x="0" y="29907"/>
                </a:moveTo>
                <a:lnTo>
                  <a:pt x="34948" y="0"/>
                </a:lnTo>
                <a:lnTo>
                  <a:pt x="45996" y="29461"/>
                </a:lnTo>
                <a:lnTo>
                  <a:pt x="0" y="29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27837" y="5299202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79">
                <a:moveTo>
                  <a:pt x="34948" y="0"/>
                </a:moveTo>
                <a:lnTo>
                  <a:pt x="0" y="29907"/>
                </a:lnTo>
                <a:lnTo>
                  <a:pt x="45996" y="29461"/>
                </a:lnTo>
                <a:lnTo>
                  <a:pt x="34948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4626" y="5638800"/>
            <a:ext cx="1619885" cy="220979"/>
          </a:xfrm>
          <a:custGeom>
            <a:avLst/>
            <a:gdLst/>
            <a:ahLst/>
            <a:cxnLst/>
            <a:rect l="l" t="t" r="r" b="b"/>
            <a:pathLst>
              <a:path w="1619885" h="220979">
                <a:moveTo>
                  <a:pt x="1619773" y="0"/>
                </a:moveTo>
                <a:lnTo>
                  <a:pt x="0" y="22087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1796" y="5844089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44954" y="31176"/>
                </a:moveTo>
                <a:lnTo>
                  <a:pt x="0" y="21428"/>
                </a:lnTo>
                <a:lnTo>
                  <a:pt x="40703" y="0"/>
                </a:lnTo>
                <a:lnTo>
                  <a:pt x="44954" y="31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1796" y="5844089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40703" y="0"/>
                </a:moveTo>
                <a:lnTo>
                  <a:pt x="0" y="21428"/>
                </a:lnTo>
                <a:lnTo>
                  <a:pt x="44954" y="31176"/>
                </a:lnTo>
                <a:lnTo>
                  <a:pt x="4070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76550" y="4648200"/>
            <a:ext cx="1847850" cy="0"/>
          </a:xfrm>
          <a:custGeom>
            <a:avLst/>
            <a:gdLst/>
            <a:ahLst/>
            <a:cxnLst/>
            <a:rect l="l" t="t" r="r" b="b"/>
            <a:pathLst>
              <a:path w="1847850">
                <a:moveTo>
                  <a:pt x="18478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33324" y="463246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5" y="31465"/>
                </a:moveTo>
                <a:lnTo>
                  <a:pt x="0" y="15732"/>
                </a:lnTo>
                <a:lnTo>
                  <a:pt x="43225" y="0"/>
                </a:lnTo>
                <a:lnTo>
                  <a:pt x="43225" y="314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3324" y="463246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5" y="0"/>
                </a:moveTo>
                <a:lnTo>
                  <a:pt x="0" y="15732"/>
                </a:lnTo>
                <a:lnTo>
                  <a:pt x="43225" y="31465"/>
                </a:lnTo>
                <a:lnTo>
                  <a:pt x="4322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4350" y="4114800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4000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1124" y="409906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5" y="31465"/>
                </a:moveTo>
                <a:lnTo>
                  <a:pt x="0" y="15732"/>
                </a:lnTo>
                <a:lnTo>
                  <a:pt x="43225" y="0"/>
                </a:lnTo>
                <a:lnTo>
                  <a:pt x="43225" y="314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81124" y="409906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5" y="0"/>
                </a:moveTo>
                <a:lnTo>
                  <a:pt x="0" y="15732"/>
                </a:lnTo>
                <a:lnTo>
                  <a:pt x="43225" y="31465"/>
                </a:lnTo>
                <a:lnTo>
                  <a:pt x="4322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20150" y="6597650"/>
            <a:ext cx="323850" cy="260350"/>
          </a:xfrm>
          <a:custGeom>
            <a:avLst/>
            <a:gdLst/>
            <a:ahLst/>
            <a:cxnLst/>
            <a:rect l="l" t="t" r="r" b="b"/>
            <a:pathLst>
              <a:path w="323850" h="260350">
                <a:moveTo>
                  <a:pt x="323849" y="260349"/>
                </a:moveTo>
                <a:lnTo>
                  <a:pt x="0" y="260349"/>
                </a:lnTo>
                <a:lnTo>
                  <a:pt x="0" y="0"/>
                </a:lnTo>
                <a:lnTo>
                  <a:pt x="323849" y="0"/>
                </a:lnTo>
                <a:lnTo>
                  <a:pt x="323849" y="32543"/>
                </a:lnTo>
                <a:lnTo>
                  <a:pt x="161924" y="32543"/>
                </a:lnTo>
                <a:lnTo>
                  <a:pt x="64293" y="130174"/>
                </a:lnTo>
                <a:lnTo>
                  <a:pt x="88701" y="130174"/>
                </a:lnTo>
                <a:lnTo>
                  <a:pt x="88701" y="227806"/>
                </a:lnTo>
                <a:lnTo>
                  <a:pt x="323849" y="227806"/>
                </a:lnTo>
                <a:lnTo>
                  <a:pt x="323849" y="260349"/>
                </a:lnTo>
                <a:close/>
              </a:path>
              <a:path w="323850" h="260350">
                <a:moveTo>
                  <a:pt x="198536" y="69155"/>
                </a:moveTo>
                <a:lnTo>
                  <a:pt x="161924" y="32543"/>
                </a:lnTo>
                <a:lnTo>
                  <a:pt x="323849" y="32543"/>
                </a:lnTo>
                <a:lnTo>
                  <a:pt x="323849" y="44747"/>
                </a:lnTo>
                <a:lnTo>
                  <a:pt x="198536" y="44747"/>
                </a:lnTo>
                <a:lnTo>
                  <a:pt x="198536" y="69155"/>
                </a:lnTo>
                <a:close/>
              </a:path>
              <a:path w="323850" h="260350">
                <a:moveTo>
                  <a:pt x="323849" y="227806"/>
                </a:moveTo>
                <a:lnTo>
                  <a:pt x="235148" y="227806"/>
                </a:lnTo>
                <a:lnTo>
                  <a:pt x="235148" y="130174"/>
                </a:lnTo>
                <a:lnTo>
                  <a:pt x="259556" y="130174"/>
                </a:lnTo>
                <a:lnTo>
                  <a:pt x="222944" y="93563"/>
                </a:lnTo>
                <a:lnTo>
                  <a:pt x="222944" y="44747"/>
                </a:lnTo>
                <a:lnTo>
                  <a:pt x="323849" y="44747"/>
                </a:lnTo>
                <a:lnTo>
                  <a:pt x="323849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84443" y="6630193"/>
            <a:ext cx="195262" cy="195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32811" y="6597650"/>
            <a:ext cx="322580" cy="260350"/>
          </a:xfrm>
          <a:custGeom>
            <a:avLst/>
            <a:gdLst/>
            <a:ahLst/>
            <a:cxnLst/>
            <a:rect l="l" t="t" r="r" b="b"/>
            <a:pathLst>
              <a:path w="322579" h="260350">
                <a:moveTo>
                  <a:pt x="322262" y="260349"/>
                </a:moveTo>
                <a:lnTo>
                  <a:pt x="0" y="260349"/>
                </a:lnTo>
                <a:lnTo>
                  <a:pt x="0" y="0"/>
                </a:lnTo>
                <a:lnTo>
                  <a:pt x="322262" y="0"/>
                </a:lnTo>
                <a:lnTo>
                  <a:pt x="322262" y="32543"/>
                </a:lnTo>
                <a:lnTo>
                  <a:pt x="258762" y="32543"/>
                </a:lnTo>
                <a:lnTo>
                  <a:pt x="63499" y="130174"/>
                </a:lnTo>
                <a:lnTo>
                  <a:pt x="258762" y="227806"/>
                </a:lnTo>
                <a:lnTo>
                  <a:pt x="322262" y="227806"/>
                </a:lnTo>
                <a:lnTo>
                  <a:pt x="322262" y="260349"/>
                </a:lnTo>
                <a:close/>
              </a:path>
              <a:path w="322579" h="260350">
                <a:moveTo>
                  <a:pt x="322262" y="227806"/>
                </a:moveTo>
                <a:lnTo>
                  <a:pt x="258762" y="227806"/>
                </a:lnTo>
                <a:lnTo>
                  <a:pt x="258762" y="32543"/>
                </a:lnTo>
                <a:lnTo>
                  <a:pt x="322262" y="32543"/>
                </a:lnTo>
                <a:lnTo>
                  <a:pt x="322262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96311" y="663019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195262" y="195262"/>
                </a:moveTo>
                <a:lnTo>
                  <a:pt x="0" y="97631"/>
                </a:lnTo>
                <a:lnTo>
                  <a:pt x="195262" y="0"/>
                </a:lnTo>
                <a:lnTo>
                  <a:pt x="195262" y="195262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0"/>
            <a:ext cx="304799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AEB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188335" marR="5080" indent="-3094355">
              <a:lnSpc>
                <a:spcPts val="3829"/>
              </a:lnSpc>
              <a:spcBef>
                <a:spcPts val="235"/>
              </a:spcBef>
            </a:pPr>
            <a:r>
              <a:rPr spc="-10" dirty="0"/>
              <a:t>Ajuste </a:t>
            </a:r>
            <a:r>
              <a:rPr spc="-5" dirty="0"/>
              <a:t>del juego </a:t>
            </a:r>
            <a:r>
              <a:rPr spc="-10" dirty="0"/>
              <a:t>Axial </a:t>
            </a:r>
            <a:r>
              <a:rPr spc="-5" dirty="0"/>
              <a:t>del riel del movimiento  de</a:t>
            </a:r>
            <a:r>
              <a:rPr spc="-10" dirty="0"/>
              <a:t> </a:t>
            </a:r>
            <a:r>
              <a:rPr dirty="0"/>
              <a:t>zigzag.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9253" y="1618488"/>
            <a:ext cx="3856990" cy="2437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Procedimiento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67030" marR="5080" indent="-354965">
              <a:lnSpc>
                <a:spcPct val="98800"/>
              </a:lnSpc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 err="1">
                <a:latin typeface="Arial"/>
                <a:cs typeface="Arial"/>
              </a:rPr>
              <a:t>Aflojar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es-CR" sz="1400" spc="-5" dirty="0">
                <a:latin typeface="Arial"/>
                <a:cs typeface="Arial"/>
              </a:rPr>
              <a:t> 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spc="-5" dirty="0" err="1" smtClean="0">
                <a:latin typeface="Arial"/>
                <a:cs typeface="Arial"/>
              </a:rPr>
              <a:t>ornillo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 ajuste </a:t>
            </a:r>
            <a:r>
              <a:rPr sz="1400" dirty="0">
                <a:latin typeface="Arial"/>
                <a:cs typeface="Arial"/>
              </a:rPr>
              <a:t>y subir o </a:t>
            </a:r>
            <a:r>
              <a:rPr sz="1400" spc="-5" dirty="0">
                <a:latin typeface="Arial"/>
                <a:cs typeface="Arial"/>
              </a:rPr>
              <a:t>bajar buje  interno de </a:t>
            </a:r>
            <a:r>
              <a:rPr sz="1400" dirty="0" err="1" smtClean="0">
                <a:latin typeface="Arial"/>
                <a:cs typeface="Arial"/>
              </a:rPr>
              <a:t>manera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que exista un pequeño  </a:t>
            </a:r>
            <a:r>
              <a:rPr sz="1400" spc="-5" dirty="0" err="1">
                <a:latin typeface="Arial"/>
                <a:cs typeface="Arial"/>
              </a:rPr>
              <a:t>juego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axial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 el </a:t>
            </a:r>
            <a:r>
              <a:rPr sz="1400" dirty="0">
                <a:latin typeface="Arial"/>
                <a:cs typeface="Arial"/>
              </a:rPr>
              <a:t>riel </a:t>
            </a:r>
            <a:r>
              <a:rPr sz="1400" spc="-5" dirty="0">
                <a:latin typeface="Arial"/>
                <a:cs typeface="Arial"/>
              </a:rPr>
              <a:t>del </a:t>
            </a:r>
            <a:r>
              <a:rPr sz="1400" dirty="0">
                <a:latin typeface="Arial"/>
                <a:cs typeface="Arial"/>
              </a:rPr>
              <a:t>movimiento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zigzag.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C9900"/>
              </a:buClr>
              <a:buFont typeface="Arial"/>
              <a:buChar char="■"/>
            </a:pPr>
            <a:endParaRPr sz="1900" dirty="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Riel del </a:t>
            </a:r>
            <a:r>
              <a:rPr sz="1400" dirty="0">
                <a:latin typeface="Arial"/>
                <a:cs typeface="Arial"/>
              </a:rPr>
              <a:t>movimiento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zigzag.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Arial"/>
              <a:buChar char="■"/>
            </a:pPr>
            <a:endParaRPr sz="1900" dirty="0">
              <a:latin typeface="Times New Roman"/>
              <a:cs typeface="Times New Roman"/>
            </a:endParaRPr>
          </a:p>
          <a:p>
            <a:pPr marL="367030" indent="-354965">
              <a:lnSpc>
                <a:spcPct val="100000"/>
              </a:lnSpc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Socar tornillo de ajuste</a:t>
            </a:r>
            <a:r>
              <a:rPr sz="1400" spc="-5" dirty="0" smtClean="0">
                <a:latin typeface="Arial"/>
                <a:cs typeface="Arial"/>
              </a:rPr>
              <a:t>.</a:t>
            </a:r>
            <a:r>
              <a:rPr lang="es-CR" sz="1400" spc="-5" dirty="0" smtClean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Que 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acopla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buge.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1525" y="1600200"/>
            <a:ext cx="3408361" cy="453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9350" y="3505200"/>
            <a:ext cx="2305050" cy="0"/>
          </a:xfrm>
          <a:custGeom>
            <a:avLst/>
            <a:gdLst/>
            <a:ahLst/>
            <a:cxnLst/>
            <a:rect l="l" t="t" r="r" b="b"/>
            <a:pathLst>
              <a:path w="2305050">
                <a:moveTo>
                  <a:pt x="23050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6124" y="348946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5" y="31465"/>
                </a:moveTo>
                <a:lnTo>
                  <a:pt x="0" y="15732"/>
                </a:lnTo>
                <a:lnTo>
                  <a:pt x="43225" y="0"/>
                </a:lnTo>
                <a:lnTo>
                  <a:pt x="43225" y="314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6124" y="348946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5" y="0"/>
                </a:moveTo>
                <a:lnTo>
                  <a:pt x="0" y="15732"/>
                </a:lnTo>
                <a:lnTo>
                  <a:pt x="43225" y="31465"/>
                </a:lnTo>
                <a:lnTo>
                  <a:pt x="43225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9307" y="2514600"/>
            <a:ext cx="2431415" cy="2284095"/>
          </a:xfrm>
          <a:custGeom>
            <a:avLst/>
            <a:gdLst/>
            <a:ahLst/>
            <a:cxnLst/>
            <a:rect l="l" t="t" r="r" b="b"/>
            <a:pathLst>
              <a:path w="2431415" h="2284095">
                <a:moveTo>
                  <a:pt x="2431292" y="0"/>
                </a:moveTo>
                <a:lnTo>
                  <a:pt x="0" y="2283941"/>
                </a:lnTo>
              </a:path>
            </a:pathLst>
          </a:custGeom>
          <a:ln w="1904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6772" y="4766083"/>
            <a:ext cx="103603" cy="101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39200" y="0"/>
            <a:ext cx="304799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48711" y="6524625"/>
            <a:ext cx="395605" cy="333375"/>
          </a:xfrm>
          <a:custGeom>
            <a:avLst/>
            <a:gdLst/>
            <a:ahLst/>
            <a:cxnLst/>
            <a:rect l="l" t="t" r="r" b="b"/>
            <a:pathLst>
              <a:path w="395604" h="333375">
                <a:moveTo>
                  <a:pt x="395287" y="333374"/>
                </a:moveTo>
                <a:lnTo>
                  <a:pt x="0" y="333374"/>
                </a:lnTo>
                <a:lnTo>
                  <a:pt x="0" y="0"/>
                </a:lnTo>
                <a:lnTo>
                  <a:pt x="395287" y="0"/>
                </a:lnTo>
                <a:lnTo>
                  <a:pt x="395287" y="41671"/>
                </a:lnTo>
                <a:lnTo>
                  <a:pt x="72628" y="41671"/>
                </a:lnTo>
                <a:lnTo>
                  <a:pt x="72628" y="291702"/>
                </a:lnTo>
                <a:lnTo>
                  <a:pt x="395287" y="291702"/>
                </a:lnTo>
                <a:lnTo>
                  <a:pt x="395287" y="333374"/>
                </a:lnTo>
                <a:close/>
              </a:path>
              <a:path w="395604" h="333375">
                <a:moveTo>
                  <a:pt x="395287" y="291702"/>
                </a:moveTo>
                <a:lnTo>
                  <a:pt x="72628" y="291702"/>
                </a:lnTo>
                <a:lnTo>
                  <a:pt x="322659" y="166687"/>
                </a:lnTo>
                <a:lnTo>
                  <a:pt x="72628" y="41671"/>
                </a:lnTo>
                <a:lnTo>
                  <a:pt x="395287" y="41671"/>
                </a:lnTo>
                <a:lnTo>
                  <a:pt x="395287" y="291702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1339" y="6566296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90">
                <a:moveTo>
                  <a:pt x="0" y="250030"/>
                </a:moveTo>
                <a:lnTo>
                  <a:pt x="0" y="0"/>
                </a:lnTo>
                <a:lnTo>
                  <a:pt x="250030" y="125015"/>
                </a:lnTo>
                <a:lnTo>
                  <a:pt x="0" y="250030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9786" y="6524625"/>
            <a:ext cx="323850" cy="333375"/>
          </a:xfrm>
          <a:custGeom>
            <a:avLst/>
            <a:gdLst/>
            <a:ahLst/>
            <a:cxnLst/>
            <a:rect l="l" t="t" r="r" b="b"/>
            <a:pathLst>
              <a:path w="323850" h="333375">
                <a:moveTo>
                  <a:pt x="323849" y="333374"/>
                </a:moveTo>
                <a:lnTo>
                  <a:pt x="0" y="333374"/>
                </a:lnTo>
                <a:lnTo>
                  <a:pt x="0" y="0"/>
                </a:lnTo>
                <a:lnTo>
                  <a:pt x="323849" y="0"/>
                </a:lnTo>
                <a:lnTo>
                  <a:pt x="323849" y="45243"/>
                </a:lnTo>
                <a:lnTo>
                  <a:pt x="283368" y="45243"/>
                </a:lnTo>
                <a:lnTo>
                  <a:pt x="40481" y="166687"/>
                </a:lnTo>
                <a:lnTo>
                  <a:pt x="283368" y="288131"/>
                </a:lnTo>
                <a:lnTo>
                  <a:pt x="323849" y="288131"/>
                </a:lnTo>
                <a:lnTo>
                  <a:pt x="323849" y="333374"/>
                </a:lnTo>
                <a:close/>
              </a:path>
              <a:path w="323850" h="333375">
                <a:moveTo>
                  <a:pt x="323849" y="288131"/>
                </a:moveTo>
                <a:lnTo>
                  <a:pt x="283368" y="288131"/>
                </a:lnTo>
                <a:lnTo>
                  <a:pt x="283368" y="45243"/>
                </a:lnTo>
                <a:lnTo>
                  <a:pt x="323849" y="45243"/>
                </a:lnTo>
                <a:lnTo>
                  <a:pt x="323849" y="288131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00267" y="6569868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4" h="243204">
                <a:moveTo>
                  <a:pt x="242887" y="242887"/>
                </a:moveTo>
                <a:lnTo>
                  <a:pt x="0" y="121443"/>
                </a:lnTo>
                <a:lnTo>
                  <a:pt x="242887" y="0"/>
                </a:lnTo>
                <a:lnTo>
                  <a:pt x="242887" y="242887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0225" y="215709"/>
            <a:ext cx="7775575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-10" dirty="0"/>
              <a:t>Ajuste </a:t>
            </a:r>
            <a:r>
              <a:rPr spc="-5" dirty="0"/>
              <a:t>de la </a:t>
            </a:r>
            <a:r>
              <a:rPr spc="-10" dirty="0"/>
              <a:t>Barra Porta </a:t>
            </a:r>
            <a:r>
              <a:rPr spc="-10" dirty="0" err="1"/>
              <a:t>Agujas</a:t>
            </a:r>
            <a:r>
              <a:rPr spc="-10" dirty="0"/>
              <a:t> </a:t>
            </a:r>
            <a:r>
              <a:rPr lang="es-CR" spc="-5" dirty="0" smtClean="0">
                <a:solidFill>
                  <a:srgbClr val="FF0000"/>
                </a:solidFill>
              </a:rPr>
              <a:t>c</a:t>
            </a:r>
            <a:r>
              <a:rPr spc="-5" dirty="0" smtClean="0"/>
              <a:t>u</a:t>
            </a:r>
            <a:r>
              <a:rPr lang="es-CR" spc="-5" dirty="0"/>
              <a:t>á</a:t>
            </a:r>
            <a:r>
              <a:rPr spc="-5" dirty="0" err="1" smtClean="0"/>
              <a:t>ndo</a:t>
            </a:r>
            <a:r>
              <a:rPr spc="-5" dirty="0" smtClean="0"/>
              <a:t> </a:t>
            </a:r>
            <a:r>
              <a:rPr spc="-5" dirty="0"/>
              <a:t>no  </a:t>
            </a:r>
            <a:r>
              <a:rPr spc="-10" dirty="0"/>
              <a:t>Existe </a:t>
            </a:r>
            <a:r>
              <a:rPr spc="-5" dirty="0"/>
              <a:t>Marcas</a:t>
            </a:r>
            <a:r>
              <a:rPr spc="-15" dirty="0"/>
              <a:t> </a:t>
            </a:r>
            <a:r>
              <a:rPr spc="-5" dirty="0"/>
              <a:t>Gravadas.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7530" y="1617472"/>
            <a:ext cx="3721100" cy="2783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870" algn="just">
              <a:lnSpc>
                <a:spcPct val="100000"/>
              </a:lnSpc>
              <a:spcBef>
                <a:spcPts val="100"/>
              </a:spcBef>
              <a:buClr>
                <a:srgbClr val="CC9900"/>
              </a:buClr>
              <a:buSzPct val="62500"/>
              <a:buChar char="■"/>
              <a:tabLst>
                <a:tab pos="369570" algn="l"/>
              </a:tabLst>
            </a:pPr>
            <a:r>
              <a:rPr sz="1600" b="1" spc="-5" dirty="0">
                <a:latin typeface="Arial"/>
                <a:cs typeface="Arial"/>
              </a:rPr>
              <a:t>Pasos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Seguir: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68935" indent="-355600" algn="just">
              <a:lnSpc>
                <a:spcPct val="100000"/>
              </a:lnSpc>
              <a:buClr>
                <a:srgbClr val="CC9900"/>
              </a:buClr>
              <a:buSzPct val="64285"/>
              <a:buChar char="■"/>
              <a:tabLst>
                <a:tab pos="369570" algn="l"/>
              </a:tabLst>
            </a:pPr>
            <a:r>
              <a:rPr sz="1400" spc="-5" dirty="0">
                <a:latin typeface="Arial"/>
                <a:cs typeface="Arial"/>
              </a:rPr>
              <a:t>Barra de aguja 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P.M.I.</a:t>
            </a:r>
            <a:endParaRPr sz="1400" dirty="0">
              <a:latin typeface="Arial"/>
              <a:cs typeface="Arial"/>
            </a:endParaRPr>
          </a:p>
          <a:p>
            <a:pPr marL="368935" indent="-355600" algn="just">
              <a:lnSpc>
                <a:spcPct val="100000"/>
              </a:lnSpc>
              <a:spcBef>
                <a:spcPts val="270"/>
              </a:spcBef>
              <a:buClr>
                <a:srgbClr val="CC9900"/>
              </a:buClr>
              <a:buSzPct val="64285"/>
              <a:buChar char="■"/>
              <a:tabLst>
                <a:tab pos="369570" algn="l"/>
              </a:tabLst>
            </a:pPr>
            <a:r>
              <a:rPr sz="1400" spc="-5" dirty="0">
                <a:latin typeface="Arial"/>
                <a:cs typeface="Arial"/>
              </a:rPr>
              <a:t>Aflojar tornillo de abrazadera 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ajuste.</a:t>
            </a:r>
            <a:endParaRPr sz="1400" dirty="0">
              <a:latin typeface="Arial"/>
              <a:cs typeface="Arial"/>
            </a:endParaRPr>
          </a:p>
          <a:p>
            <a:pPr marL="368935" marR="273050" indent="-354965" algn="just">
              <a:lnSpc>
                <a:spcPct val="100000"/>
              </a:lnSpc>
              <a:spcBef>
                <a:spcPts val="270"/>
              </a:spcBef>
              <a:buClr>
                <a:srgbClr val="CC9900"/>
              </a:buClr>
              <a:buSzPct val="64285"/>
              <a:buChar char="■"/>
              <a:tabLst>
                <a:tab pos="369570" algn="l"/>
              </a:tabLst>
            </a:pPr>
            <a:r>
              <a:rPr sz="1400" spc="-5" dirty="0">
                <a:latin typeface="Arial"/>
                <a:cs typeface="Arial"/>
              </a:rPr>
              <a:t>Subir </a:t>
            </a:r>
            <a:r>
              <a:rPr sz="1400" dirty="0">
                <a:latin typeface="Arial"/>
                <a:cs typeface="Arial"/>
              </a:rPr>
              <a:t>o </a:t>
            </a:r>
            <a:r>
              <a:rPr sz="1400" spc="-5" dirty="0">
                <a:latin typeface="Arial"/>
                <a:cs typeface="Arial"/>
              </a:rPr>
              <a:t>bajar barra de </a:t>
            </a:r>
            <a:r>
              <a:rPr sz="1400" spc="-5" dirty="0" err="1" smtClean="0">
                <a:latin typeface="Arial"/>
                <a:cs typeface="Arial"/>
              </a:rPr>
              <a:t>aguja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según sea  </a:t>
            </a:r>
            <a:r>
              <a:rPr sz="1400" spc="-5" dirty="0">
                <a:latin typeface="Arial"/>
                <a:cs typeface="Arial"/>
              </a:rPr>
              <a:t>necesario.</a:t>
            </a:r>
            <a:endParaRPr sz="1400" dirty="0">
              <a:latin typeface="Arial"/>
              <a:cs typeface="Arial"/>
            </a:endParaRPr>
          </a:p>
          <a:p>
            <a:pPr marL="368935" marR="5080" indent="-354965" algn="just">
              <a:lnSpc>
                <a:spcPct val="98800"/>
              </a:lnSpc>
              <a:spcBef>
                <a:spcPts val="260"/>
              </a:spcBef>
              <a:buClr>
                <a:srgbClr val="CC9900"/>
              </a:buClr>
              <a:buSzPct val="64285"/>
              <a:buChar char="■"/>
              <a:tabLst>
                <a:tab pos="369570" algn="l"/>
              </a:tabLst>
            </a:pPr>
            <a:r>
              <a:rPr sz="1400" spc="-5" dirty="0">
                <a:latin typeface="Arial"/>
                <a:cs typeface="Arial"/>
              </a:rPr>
              <a:t>Bajo estas </a:t>
            </a:r>
            <a:r>
              <a:rPr sz="1400" dirty="0">
                <a:latin typeface="Arial"/>
                <a:cs typeface="Arial"/>
              </a:rPr>
              <a:t>condiciones, </a:t>
            </a:r>
            <a:r>
              <a:rPr sz="1400" spc="-5" dirty="0">
                <a:latin typeface="Arial"/>
                <a:cs typeface="Arial"/>
              </a:rPr>
              <a:t>que la punta de la  aguja </a:t>
            </a:r>
            <a:r>
              <a:rPr sz="1400" dirty="0">
                <a:latin typeface="Arial"/>
                <a:cs typeface="Arial"/>
              </a:rPr>
              <a:t>sobresalga </a:t>
            </a:r>
            <a:r>
              <a:rPr sz="1400" spc="-5" dirty="0">
                <a:latin typeface="Arial"/>
                <a:cs typeface="Arial"/>
              </a:rPr>
              <a:t>de las uñas del </a:t>
            </a:r>
            <a:r>
              <a:rPr sz="1400" spc="-5" dirty="0" err="1" smtClean="0">
                <a:latin typeface="Arial"/>
                <a:cs typeface="Arial"/>
              </a:rPr>
              <a:t>garfio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  </a:t>
            </a:r>
            <a:r>
              <a:rPr sz="1400" b="1" spc="-5" dirty="0">
                <a:latin typeface="Arial"/>
                <a:cs typeface="Arial"/>
              </a:rPr>
              <a:t>05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5" dirty="0">
                <a:latin typeface="Arial"/>
                <a:cs typeface="Arial"/>
              </a:rPr>
              <a:t>mm </a:t>
            </a:r>
            <a:r>
              <a:rPr sz="1400" dirty="0">
                <a:latin typeface="Arial"/>
                <a:cs typeface="Arial"/>
              </a:rPr>
              <a:t>como muestra </a:t>
            </a: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Fig.</a:t>
            </a:r>
            <a:endParaRPr sz="1400" dirty="0">
              <a:latin typeface="Arial"/>
              <a:cs typeface="Arial"/>
            </a:endParaRPr>
          </a:p>
          <a:p>
            <a:pPr marL="368935" indent="-356870" algn="just">
              <a:lnSpc>
                <a:spcPct val="100000"/>
              </a:lnSpc>
              <a:spcBef>
                <a:spcPts val="285"/>
              </a:spcBef>
              <a:buClr>
                <a:srgbClr val="CC9900"/>
              </a:buClr>
              <a:buSzPct val="62500"/>
              <a:buChar char="■"/>
              <a:tabLst>
                <a:tab pos="369570" algn="l"/>
              </a:tabLst>
            </a:pPr>
            <a:r>
              <a:rPr sz="1400" spc="-5" dirty="0">
                <a:latin typeface="Arial"/>
                <a:cs typeface="Arial"/>
              </a:rPr>
              <a:t>Socar tornillos de ajuste.</a:t>
            </a:r>
          </a:p>
          <a:p>
            <a:pPr marL="368935" indent="-356870" algn="just">
              <a:lnSpc>
                <a:spcPct val="100000"/>
              </a:lnSpc>
              <a:spcBef>
                <a:spcPts val="330"/>
              </a:spcBef>
              <a:buClr>
                <a:srgbClr val="CC9900"/>
              </a:buClr>
              <a:buSzPct val="62500"/>
              <a:buChar char="■"/>
              <a:tabLst>
                <a:tab pos="369570" algn="l"/>
              </a:tabLst>
            </a:pPr>
            <a:r>
              <a:rPr sz="1400" spc="-5" dirty="0">
                <a:latin typeface="Arial"/>
                <a:cs typeface="Arial"/>
              </a:rPr>
              <a:t>Comprobar el ajuste.</a:t>
            </a:r>
          </a:p>
        </p:txBody>
      </p:sp>
      <p:sp>
        <p:nvSpPr>
          <p:cNvPr id="7" name="object 7"/>
          <p:cNvSpPr/>
          <p:nvPr/>
        </p:nvSpPr>
        <p:spPr>
          <a:xfrm>
            <a:off x="468312" y="1916112"/>
            <a:ext cx="4259261" cy="346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93175" y="0"/>
            <a:ext cx="250824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5686" y="6597650"/>
            <a:ext cx="250825" cy="260350"/>
          </a:xfrm>
          <a:custGeom>
            <a:avLst/>
            <a:gdLst/>
            <a:ahLst/>
            <a:cxnLst/>
            <a:rect l="l" t="t" r="r" b="b"/>
            <a:pathLst>
              <a:path w="250825" h="260350">
                <a:moveTo>
                  <a:pt x="250824" y="260349"/>
                </a:moveTo>
                <a:lnTo>
                  <a:pt x="0" y="260349"/>
                </a:lnTo>
                <a:lnTo>
                  <a:pt x="0" y="0"/>
                </a:lnTo>
                <a:lnTo>
                  <a:pt x="250824" y="0"/>
                </a:lnTo>
                <a:lnTo>
                  <a:pt x="250824" y="36115"/>
                </a:lnTo>
                <a:lnTo>
                  <a:pt x="219471" y="36115"/>
                </a:lnTo>
                <a:lnTo>
                  <a:pt x="31353" y="130174"/>
                </a:lnTo>
                <a:lnTo>
                  <a:pt x="219471" y="224234"/>
                </a:lnTo>
                <a:lnTo>
                  <a:pt x="250824" y="224234"/>
                </a:lnTo>
                <a:lnTo>
                  <a:pt x="250824" y="260349"/>
                </a:lnTo>
                <a:close/>
              </a:path>
              <a:path w="250825" h="260350">
                <a:moveTo>
                  <a:pt x="250824" y="224234"/>
                </a:moveTo>
                <a:lnTo>
                  <a:pt x="219471" y="224234"/>
                </a:lnTo>
                <a:lnTo>
                  <a:pt x="219471" y="36115"/>
                </a:lnTo>
                <a:lnTo>
                  <a:pt x="250824" y="36115"/>
                </a:lnTo>
                <a:lnTo>
                  <a:pt x="250824" y="224234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07039" y="6633765"/>
            <a:ext cx="188595" cy="188595"/>
          </a:xfrm>
          <a:custGeom>
            <a:avLst/>
            <a:gdLst/>
            <a:ahLst/>
            <a:cxnLst/>
            <a:rect l="l" t="t" r="r" b="b"/>
            <a:pathLst>
              <a:path w="188595" h="188595">
                <a:moveTo>
                  <a:pt x="188118" y="188118"/>
                </a:moveTo>
                <a:lnTo>
                  <a:pt x="0" y="94059"/>
                </a:lnTo>
                <a:lnTo>
                  <a:pt x="188118" y="0"/>
                </a:lnTo>
                <a:lnTo>
                  <a:pt x="188118" y="188118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93175" y="6597650"/>
            <a:ext cx="250825" cy="260350"/>
          </a:xfrm>
          <a:custGeom>
            <a:avLst/>
            <a:gdLst/>
            <a:ahLst/>
            <a:cxnLst/>
            <a:rect l="l" t="t" r="r" b="b"/>
            <a:pathLst>
              <a:path w="250825" h="260350">
                <a:moveTo>
                  <a:pt x="250824" y="260349"/>
                </a:moveTo>
                <a:lnTo>
                  <a:pt x="0" y="260349"/>
                </a:lnTo>
                <a:lnTo>
                  <a:pt x="0" y="0"/>
                </a:lnTo>
                <a:lnTo>
                  <a:pt x="250824" y="0"/>
                </a:lnTo>
                <a:lnTo>
                  <a:pt x="250824" y="36115"/>
                </a:lnTo>
                <a:lnTo>
                  <a:pt x="31352" y="36115"/>
                </a:lnTo>
                <a:lnTo>
                  <a:pt x="31352" y="224234"/>
                </a:lnTo>
                <a:lnTo>
                  <a:pt x="250824" y="224234"/>
                </a:lnTo>
                <a:lnTo>
                  <a:pt x="250824" y="260349"/>
                </a:lnTo>
                <a:close/>
              </a:path>
              <a:path w="250825" h="260350">
                <a:moveTo>
                  <a:pt x="250824" y="224234"/>
                </a:moveTo>
                <a:lnTo>
                  <a:pt x="31352" y="224234"/>
                </a:lnTo>
                <a:lnTo>
                  <a:pt x="219471" y="130174"/>
                </a:lnTo>
                <a:lnTo>
                  <a:pt x="31352" y="36115"/>
                </a:lnTo>
                <a:lnTo>
                  <a:pt x="250824" y="36115"/>
                </a:lnTo>
                <a:lnTo>
                  <a:pt x="250824" y="224234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24528" y="6633765"/>
            <a:ext cx="188595" cy="188595"/>
          </a:xfrm>
          <a:custGeom>
            <a:avLst/>
            <a:gdLst/>
            <a:ahLst/>
            <a:cxnLst/>
            <a:rect l="l" t="t" r="r" b="b"/>
            <a:pathLst>
              <a:path w="188595" h="188595">
                <a:moveTo>
                  <a:pt x="0" y="188118"/>
                </a:moveTo>
                <a:lnTo>
                  <a:pt x="0" y="0"/>
                </a:lnTo>
                <a:lnTo>
                  <a:pt x="188118" y="94059"/>
                </a:lnTo>
                <a:lnTo>
                  <a:pt x="0" y="188118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0225" y="283907"/>
            <a:ext cx="7455534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>
                <a:latin typeface="Garamond"/>
                <a:cs typeface="Garamond"/>
              </a:rPr>
              <a:t>Mecánica </a:t>
            </a:r>
            <a:r>
              <a:rPr sz="3800" dirty="0">
                <a:latin typeface="Garamond"/>
                <a:cs typeface="Garamond"/>
              </a:rPr>
              <a:t>de </a:t>
            </a:r>
            <a:r>
              <a:rPr sz="3800" spc="-10" dirty="0">
                <a:latin typeface="Garamond"/>
                <a:cs typeface="Garamond"/>
              </a:rPr>
              <a:t>máquinas </a:t>
            </a:r>
            <a:r>
              <a:rPr sz="3800" dirty="0">
                <a:latin typeface="Garamond"/>
                <a:cs typeface="Garamond"/>
              </a:rPr>
              <a:t>de </a:t>
            </a:r>
            <a:r>
              <a:rPr sz="3800" spc="-5" dirty="0">
                <a:latin typeface="Garamond"/>
                <a:cs typeface="Garamond"/>
              </a:rPr>
              <a:t>zigzag </a:t>
            </a:r>
            <a:r>
              <a:rPr sz="3800" dirty="0">
                <a:latin typeface="Garamond"/>
                <a:cs typeface="Garamond"/>
              </a:rPr>
              <a:t>a</a:t>
            </a:r>
            <a:r>
              <a:rPr sz="3800" spc="-85" dirty="0">
                <a:latin typeface="Garamond"/>
                <a:cs typeface="Garamond"/>
              </a:rPr>
              <a:t> </a:t>
            </a:r>
            <a:r>
              <a:rPr sz="3800" spc="-5" dirty="0">
                <a:latin typeface="Garamond"/>
                <a:cs typeface="Garamond"/>
              </a:rPr>
              <a:t>color</a:t>
            </a:r>
            <a:endParaRPr sz="38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468" y="1610360"/>
            <a:ext cx="805243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080" indent="-368935">
              <a:lnSpc>
                <a:spcPct val="100000"/>
              </a:lnSpc>
              <a:spcBef>
                <a:spcPts val="100"/>
              </a:spcBef>
              <a:buClr>
                <a:srgbClr val="CC9900"/>
              </a:buClr>
              <a:buSzPct val="65000"/>
              <a:buChar char="■"/>
              <a:tabLst>
                <a:tab pos="381000" algn="l"/>
                <a:tab pos="381635" algn="l"/>
              </a:tabLst>
            </a:pPr>
            <a:r>
              <a:rPr lang="es-CR" sz="30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3000" spc="-10" dirty="0" err="1" smtClean="0">
                <a:latin typeface="Arial"/>
                <a:cs typeface="Arial"/>
              </a:rPr>
              <a:t>Estas</a:t>
            </a:r>
            <a:r>
              <a:rPr lang="es-CR" sz="3000" b="1" spc="-1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s-CR" sz="3000" spc="-10" dirty="0" smtClean="0">
                <a:latin typeface="Arial"/>
                <a:cs typeface="Arial"/>
              </a:rPr>
              <a:t> </a:t>
            </a:r>
            <a:r>
              <a:rPr lang="es-CR" sz="3000" spc="-10" dirty="0" smtClean="0">
                <a:solidFill>
                  <a:srgbClr val="FF0000"/>
                </a:solidFill>
                <a:latin typeface="Arial"/>
                <a:cs typeface="Arial"/>
              </a:rPr>
              <a:t>Las</a:t>
            </a:r>
            <a:r>
              <a:rPr sz="3000" spc="-10" dirty="0" smtClean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máquinas </a:t>
            </a:r>
            <a:r>
              <a:rPr sz="3000" spc="-5" dirty="0">
                <a:latin typeface="Arial"/>
                <a:cs typeface="Arial"/>
              </a:rPr>
              <a:t>que </a:t>
            </a:r>
            <a:r>
              <a:rPr sz="3000" spc="-5" dirty="0" err="1">
                <a:latin typeface="Arial"/>
                <a:cs typeface="Arial"/>
              </a:rPr>
              <a:t>están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-5" dirty="0" err="1" smtClean="0">
                <a:latin typeface="Arial"/>
                <a:cs typeface="Arial"/>
              </a:rPr>
              <a:t>ahí</a:t>
            </a:r>
            <a:r>
              <a:rPr lang="es-CR" sz="3000" spc="-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3000" spc="-5" dirty="0" smtClean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son </a:t>
            </a:r>
            <a:r>
              <a:rPr sz="3000" spc="-5" dirty="0">
                <a:latin typeface="Arial"/>
                <a:cs typeface="Arial"/>
              </a:rPr>
              <a:t>un poco  </a:t>
            </a:r>
            <a:r>
              <a:rPr sz="3000" spc="-5" dirty="0" err="1">
                <a:latin typeface="Arial"/>
                <a:cs typeface="Arial"/>
              </a:rPr>
              <a:t>antiguas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-5" dirty="0" err="1" smtClean="0">
                <a:latin typeface="Arial"/>
                <a:cs typeface="Arial"/>
              </a:rPr>
              <a:t>pero</a:t>
            </a:r>
            <a:r>
              <a:rPr lang="es-CR" sz="3000" spc="-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3000" spc="-5" dirty="0" smtClean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todavía </a:t>
            </a:r>
            <a:r>
              <a:rPr sz="3000" dirty="0">
                <a:latin typeface="Arial"/>
                <a:cs typeface="Arial"/>
              </a:rPr>
              <a:t>se </a:t>
            </a:r>
            <a:r>
              <a:rPr sz="3000" spc="-5" dirty="0">
                <a:latin typeface="Arial"/>
                <a:cs typeface="Arial"/>
              </a:rPr>
              <a:t>utilizan en el </a:t>
            </a:r>
            <a:r>
              <a:rPr sz="3000" dirty="0" err="1">
                <a:latin typeface="Arial"/>
                <a:cs typeface="Arial"/>
              </a:rPr>
              <a:t>mundo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5" dirty="0" smtClean="0">
                <a:latin typeface="Arial"/>
                <a:cs typeface="Arial"/>
              </a:rPr>
              <a:t>de </a:t>
            </a:r>
            <a:r>
              <a:rPr sz="3000" spc="-5" dirty="0">
                <a:latin typeface="Arial"/>
                <a:cs typeface="Arial"/>
              </a:rPr>
              <a:t>la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costura.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127250" marR="5080" indent="-1953895">
              <a:lnSpc>
                <a:spcPts val="3829"/>
              </a:lnSpc>
              <a:spcBef>
                <a:spcPts val="235"/>
              </a:spcBef>
            </a:pPr>
            <a:r>
              <a:rPr spc="-10" dirty="0"/>
              <a:t>Ajuste </a:t>
            </a:r>
            <a:r>
              <a:rPr spc="-5" dirty="0"/>
              <a:t>de la </a:t>
            </a:r>
            <a:r>
              <a:rPr spc="-10" dirty="0"/>
              <a:t>Barra Porta Agujas </a:t>
            </a:r>
            <a:r>
              <a:rPr dirty="0"/>
              <a:t>con </a:t>
            </a:r>
            <a:r>
              <a:rPr spc="-5" dirty="0"/>
              <a:t>Marcas  </a:t>
            </a:r>
            <a:r>
              <a:rPr spc="-10" dirty="0"/>
              <a:t>Gravadas </a:t>
            </a:r>
            <a:r>
              <a:rPr spc="-5" dirty="0"/>
              <a:t>en la</a:t>
            </a:r>
            <a:r>
              <a:rPr spc="-20" dirty="0"/>
              <a:t> </a:t>
            </a:r>
            <a:r>
              <a:rPr spc="-5" dirty="0"/>
              <a:t>Barra.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1752600"/>
            <a:ext cx="3581399" cy="320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7530" y="1617472"/>
            <a:ext cx="27920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100"/>
              </a:spcBef>
              <a:buClr>
                <a:srgbClr val="CC9900"/>
              </a:buClr>
              <a:buSzPct val="62500"/>
              <a:buChar char="■"/>
              <a:tabLst>
                <a:tab pos="368935" algn="l"/>
                <a:tab pos="369570" algn="l"/>
              </a:tabLst>
            </a:pPr>
            <a:r>
              <a:rPr sz="1600" b="1" spc="-5" dirty="0">
                <a:latin typeface="Arial"/>
                <a:cs typeface="Arial"/>
              </a:rPr>
              <a:t>Procedimiento de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ajuste: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9253" y="2153158"/>
            <a:ext cx="3846195" cy="298248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370"/>
              </a:spcBef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Barra de aguja 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P.M.I.</a:t>
            </a:r>
            <a:endParaRPr sz="1400" dirty="0">
              <a:latin typeface="Arial"/>
              <a:cs typeface="Arial"/>
            </a:endParaRPr>
          </a:p>
          <a:p>
            <a:pPr marL="367030" indent="-354965">
              <a:lnSpc>
                <a:spcPct val="100000"/>
              </a:lnSpc>
              <a:spcBef>
                <a:spcPts val="270"/>
              </a:spcBef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Aflojar tornillo de abrazadera 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ajuste.</a:t>
            </a:r>
            <a:endParaRPr sz="1400" dirty="0">
              <a:latin typeface="Arial"/>
              <a:cs typeface="Arial"/>
            </a:endParaRPr>
          </a:p>
          <a:p>
            <a:pPr marL="367030" marR="400050" indent="-354965">
              <a:lnSpc>
                <a:spcPct val="100000"/>
              </a:lnSpc>
              <a:spcBef>
                <a:spcPts val="270"/>
              </a:spcBef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Subir </a:t>
            </a:r>
            <a:r>
              <a:rPr sz="1400" dirty="0">
                <a:latin typeface="Arial"/>
                <a:cs typeface="Arial"/>
              </a:rPr>
              <a:t>o </a:t>
            </a:r>
            <a:r>
              <a:rPr sz="1400" spc="-5" dirty="0">
                <a:latin typeface="Arial"/>
                <a:cs typeface="Arial"/>
              </a:rPr>
              <a:t>bajar barra de </a:t>
            </a:r>
            <a:r>
              <a:rPr sz="1400" spc="-5" dirty="0" err="1">
                <a:latin typeface="Arial"/>
                <a:cs typeface="Arial"/>
              </a:rPr>
              <a:t>aguja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según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sea  </a:t>
            </a:r>
            <a:r>
              <a:rPr sz="1400" spc="-5" dirty="0">
                <a:latin typeface="Arial"/>
                <a:cs typeface="Arial"/>
              </a:rPr>
              <a:t>necesario.</a:t>
            </a:r>
            <a:endParaRPr sz="1400" dirty="0">
              <a:latin typeface="Arial"/>
              <a:cs typeface="Arial"/>
            </a:endParaRPr>
          </a:p>
          <a:p>
            <a:pPr marL="367030" marR="62865" indent="-354965">
              <a:lnSpc>
                <a:spcPct val="98600"/>
              </a:lnSpc>
              <a:spcBef>
                <a:spcPts val="260"/>
              </a:spcBef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Bajo </a:t>
            </a:r>
            <a:r>
              <a:rPr sz="1400" spc="-5" dirty="0" err="1">
                <a:latin typeface="Arial"/>
                <a:cs typeface="Arial"/>
              </a:rPr>
              <a:t>estas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condiciones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alinear </a:t>
            </a:r>
            <a:r>
              <a:rPr sz="1400" dirty="0">
                <a:latin typeface="Arial"/>
                <a:cs typeface="Arial"/>
              </a:rPr>
              <a:t>marca  superior </a:t>
            </a:r>
            <a:r>
              <a:rPr sz="1400" spc="-5" dirty="0">
                <a:latin typeface="Arial"/>
                <a:cs typeface="Arial"/>
              </a:rPr>
              <a:t>gravada en la barra de aguja, aras  </a:t>
            </a:r>
            <a:r>
              <a:rPr sz="1400" dirty="0">
                <a:latin typeface="Arial"/>
                <a:cs typeface="Arial"/>
              </a:rPr>
              <a:t>con </a:t>
            </a:r>
            <a:r>
              <a:rPr sz="1400" spc="-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superficie </a:t>
            </a:r>
            <a:r>
              <a:rPr sz="1400" spc="-5" dirty="0">
                <a:latin typeface="Arial"/>
                <a:cs typeface="Arial"/>
              </a:rPr>
              <a:t>inferior del </a:t>
            </a:r>
            <a:r>
              <a:rPr sz="1400" spc="-5" dirty="0" err="1" smtClean="0">
                <a:latin typeface="Arial"/>
                <a:cs typeface="Arial"/>
              </a:rPr>
              <a:t>buje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como  muestra </a:t>
            </a:r>
            <a:r>
              <a:rPr sz="1400" spc="-5" dirty="0">
                <a:latin typeface="Arial"/>
                <a:cs typeface="Arial"/>
              </a:rPr>
              <a:t>la Fig. </a:t>
            </a:r>
            <a:r>
              <a:rPr sz="1400" dirty="0">
                <a:latin typeface="Arial"/>
                <a:cs typeface="Arial"/>
              </a:rPr>
              <a:t>#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1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67030" marR="5080" indent="-354965">
              <a:lnSpc>
                <a:spcPct val="98500"/>
              </a:lnSpc>
              <a:spcBef>
                <a:spcPts val="275"/>
              </a:spcBef>
              <a:buClr>
                <a:srgbClr val="CC9900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b="1" spc="-5" dirty="0">
                <a:latin typeface="Arial"/>
                <a:cs typeface="Arial"/>
              </a:rPr>
              <a:t>Nota</a:t>
            </a:r>
            <a:r>
              <a:rPr sz="1400" spc="-5" dirty="0">
                <a:latin typeface="Arial"/>
                <a:cs typeface="Arial"/>
              </a:rPr>
              <a:t>: En algunos </a:t>
            </a:r>
            <a:r>
              <a:rPr sz="1400" dirty="0">
                <a:latin typeface="Arial"/>
                <a:cs typeface="Arial"/>
              </a:rPr>
              <a:t>casos </a:t>
            </a:r>
            <a:r>
              <a:rPr sz="1400" spc="-5" dirty="0">
                <a:latin typeface="Arial"/>
                <a:cs typeface="Arial"/>
              </a:rPr>
              <a:t>nos encontraremos  </a:t>
            </a:r>
            <a:r>
              <a:rPr sz="1400" dirty="0">
                <a:latin typeface="Arial"/>
                <a:cs typeface="Arial"/>
              </a:rPr>
              <a:t>máquinas con </a:t>
            </a:r>
            <a:r>
              <a:rPr sz="1400" spc="-5" dirty="0">
                <a:latin typeface="Arial"/>
                <a:cs typeface="Arial"/>
              </a:rPr>
              <a:t>tres </a:t>
            </a:r>
            <a:r>
              <a:rPr sz="1400" dirty="0">
                <a:latin typeface="Arial"/>
                <a:cs typeface="Arial"/>
              </a:rPr>
              <a:t>marcas </a:t>
            </a:r>
            <a:r>
              <a:rPr sz="1400" spc="-5" dirty="0">
                <a:latin typeface="Arial"/>
                <a:cs typeface="Arial"/>
              </a:rPr>
              <a:t>gravadas en la  barra porta aguja, lo que </a:t>
            </a:r>
            <a:r>
              <a:rPr sz="1400" dirty="0" err="1" smtClean="0">
                <a:latin typeface="Arial"/>
                <a:cs typeface="Arial"/>
              </a:rPr>
              <a:t>significa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que la  tercera </a:t>
            </a:r>
            <a:r>
              <a:rPr sz="1400" dirty="0">
                <a:latin typeface="Arial"/>
                <a:cs typeface="Arial"/>
              </a:rPr>
              <a:t>marca </a:t>
            </a:r>
            <a:r>
              <a:rPr sz="1400" spc="-5" dirty="0">
                <a:latin typeface="Arial"/>
                <a:cs typeface="Arial"/>
              </a:rPr>
              <a:t>de abajo </a:t>
            </a:r>
            <a:r>
              <a:rPr sz="1400" spc="-5" dirty="0" err="1">
                <a:latin typeface="Arial"/>
                <a:cs typeface="Arial"/>
              </a:rPr>
              <a:t>hacia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arriba</a:t>
            </a:r>
            <a:r>
              <a:rPr lang="es-CR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es para  utilizar una aguja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corta.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0700" y="2292730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 </a:t>
            </a:r>
            <a:r>
              <a:rPr sz="1800" dirty="0">
                <a:latin typeface="Arial"/>
                <a:cs typeface="Arial"/>
              </a:rPr>
              <a:t>#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77544" y="2590800"/>
            <a:ext cx="2447290" cy="1583690"/>
          </a:xfrm>
          <a:custGeom>
            <a:avLst/>
            <a:gdLst/>
            <a:ahLst/>
            <a:cxnLst/>
            <a:rect l="l" t="t" r="r" b="b"/>
            <a:pathLst>
              <a:path w="2447290" h="1583689">
                <a:moveTo>
                  <a:pt x="2446855" y="0"/>
                </a:moveTo>
                <a:lnTo>
                  <a:pt x="0" y="158325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54384" y="4120145"/>
            <a:ext cx="163087" cy="138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7126" y="2843646"/>
            <a:ext cx="2497455" cy="356870"/>
          </a:xfrm>
          <a:custGeom>
            <a:avLst/>
            <a:gdLst/>
            <a:ahLst/>
            <a:cxnLst/>
            <a:rect l="l" t="t" r="r" b="b"/>
            <a:pathLst>
              <a:path w="2497454" h="356869">
                <a:moveTo>
                  <a:pt x="2497273" y="356753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4466" y="2782635"/>
            <a:ext cx="163622" cy="122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93175" y="6597650"/>
            <a:ext cx="250825" cy="260350"/>
          </a:xfrm>
          <a:custGeom>
            <a:avLst/>
            <a:gdLst/>
            <a:ahLst/>
            <a:cxnLst/>
            <a:rect l="l" t="t" r="r" b="b"/>
            <a:pathLst>
              <a:path w="250825" h="260350">
                <a:moveTo>
                  <a:pt x="250824" y="260349"/>
                </a:moveTo>
                <a:lnTo>
                  <a:pt x="0" y="260349"/>
                </a:lnTo>
                <a:lnTo>
                  <a:pt x="0" y="0"/>
                </a:lnTo>
                <a:lnTo>
                  <a:pt x="250824" y="0"/>
                </a:lnTo>
                <a:lnTo>
                  <a:pt x="250824" y="36115"/>
                </a:lnTo>
                <a:lnTo>
                  <a:pt x="31352" y="36115"/>
                </a:lnTo>
                <a:lnTo>
                  <a:pt x="31352" y="224234"/>
                </a:lnTo>
                <a:lnTo>
                  <a:pt x="250824" y="224234"/>
                </a:lnTo>
                <a:lnTo>
                  <a:pt x="250824" y="260349"/>
                </a:lnTo>
                <a:close/>
              </a:path>
              <a:path w="250825" h="260350">
                <a:moveTo>
                  <a:pt x="250824" y="224234"/>
                </a:moveTo>
                <a:lnTo>
                  <a:pt x="31352" y="224234"/>
                </a:lnTo>
                <a:lnTo>
                  <a:pt x="219471" y="130174"/>
                </a:lnTo>
                <a:lnTo>
                  <a:pt x="31352" y="36115"/>
                </a:lnTo>
                <a:lnTo>
                  <a:pt x="250824" y="36115"/>
                </a:lnTo>
                <a:lnTo>
                  <a:pt x="250824" y="224234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24528" y="6633765"/>
            <a:ext cx="188595" cy="188595"/>
          </a:xfrm>
          <a:custGeom>
            <a:avLst/>
            <a:gdLst/>
            <a:ahLst/>
            <a:cxnLst/>
            <a:rect l="l" t="t" r="r" b="b"/>
            <a:pathLst>
              <a:path w="188595" h="188595">
                <a:moveTo>
                  <a:pt x="0" y="188118"/>
                </a:moveTo>
                <a:lnTo>
                  <a:pt x="0" y="0"/>
                </a:lnTo>
                <a:lnTo>
                  <a:pt x="188118" y="94059"/>
                </a:lnTo>
                <a:lnTo>
                  <a:pt x="0" y="188118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04250" y="6597650"/>
            <a:ext cx="288925" cy="260350"/>
          </a:xfrm>
          <a:custGeom>
            <a:avLst/>
            <a:gdLst/>
            <a:ahLst/>
            <a:cxnLst/>
            <a:rect l="l" t="t" r="r" b="b"/>
            <a:pathLst>
              <a:path w="288925" h="260350">
                <a:moveTo>
                  <a:pt x="288924" y="260349"/>
                </a:moveTo>
                <a:lnTo>
                  <a:pt x="0" y="260349"/>
                </a:lnTo>
                <a:lnTo>
                  <a:pt x="0" y="0"/>
                </a:lnTo>
                <a:lnTo>
                  <a:pt x="288924" y="0"/>
                </a:lnTo>
                <a:lnTo>
                  <a:pt x="288924" y="32543"/>
                </a:lnTo>
                <a:lnTo>
                  <a:pt x="242093" y="32543"/>
                </a:lnTo>
                <a:lnTo>
                  <a:pt x="46831" y="130174"/>
                </a:lnTo>
                <a:lnTo>
                  <a:pt x="242093" y="227806"/>
                </a:lnTo>
                <a:lnTo>
                  <a:pt x="288924" y="227806"/>
                </a:lnTo>
                <a:lnTo>
                  <a:pt x="288924" y="260349"/>
                </a:lnTo>
                <a:close/>
              </a:path>
              <a:path w="288925" h="260350">
                <a:moveTo>
                  <a:pt x="288924" y="227806"/>
                </a:moveTo>
                <a:lnTo>
                  <a:pt x="242093" y="227806"/>
                </a:lnTo>
                <a:lnTo>
                  <a:pt x="242093" y="32543"/>
                </a:lnTo>
                <a:lnTo>
                  <a:pt x="288924" y="32543"/>
                </a:lnTo>
                <a:lnTo>
                  <a:pt x="288924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51081" y="663019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195262" y="195262"/>
                </a:moveTo>
                <a:lnTo>
                  <a:pt x="0" y="97631"/>
                </a:lnTo>
                <a:lnTo>
                  <a:pt x="195262" y="0"/>
                </a:lnTo>
                <a:lnTo>
                  <a:pt x="195262" y="195262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4799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B8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894330" marR="5080" indent="-2416810">
              <a:lnSpc>
                <a:spcPts val="3829"/>
              </a:lnSpc>
              <a:spcBef>
                <a:spcPts val="235"/>
              </a:spcBef>
            </a:pPr>
            <a:r>
              <a:rPr spc="-10" dirty="0"/>
              <a:t>Ajuste </a:t>
            </a:r>
            <a:r>
              <a:rPr spc="-5" dirty="0"/>
              <a:t>del </a:t>
            </a:r>
            <a:r>
              <a:rPr dirty="0"/>
              <a:t>cigüeñal </a:t>
            </a:r>
            <a:r>
              <a:rPr spc="-5" dirty="0"/>
              <a:t>que </a:t>
            </a:r>
            <a:r>
              <a:rPr spc="-10" dirty="0"/>
              <a:t>Impulsa </a:t>
            </a:r>
            <a:r>
              <a:rPr spc="-5" dirty="0"/>
              <a:t>la </a:t>
            </a:r>
            <a:r>
              <a:rPr spc="-10" dirty="0"/>
              <a:t>Barra  Porta</a:t>
            </a:r>
            <a:r>
              <a:rPr spc="-15" dirty="0"/>
              <a:t> </a:t>
            </a:r>
            <a:r>
              <a:rPr spc="-5" dirty="0"/>
              <a:t>Agujas.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7530" y="1617472"/>
            <a:ext cx="3894454" cy="2776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100"/>
              </a:spcBef>
              <a:buClr>
                <a:srgbClr val="CC9900"/>
              </a:buClr>
              <a:buSzPct val="62500"/>
              <a:buChar char="■"/>
              <a:tabLst>
                <a:tab pos="368935" algn="l"/>
                <a:tab pos="369570" algn="l"/>
              </a:tabLst>
            </a:pPr>
            <a:r>
              <a:rPr sz="1600" b="1" spc="-5" dirty="0">
                <a:latin typeface="Arial"/>
                <a:cs typeface="Arial"/>
              </a:rPr>
              <a:t>Procedimiento: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68935" marR="160655" indent="-354965">
              <a:lnSpc>
                <a:spcPct val="98500"/>
              </a:lnSpc>
              <a:buClr>
                <a:srgbClr val="CC9900"/>
              </a:buClr>
              <a:buSzPct val="64285"/>
              <a:buChar char="■"/>
              <a:tabLst>
                <a:tab pos="368935" algn="l"/>
                <a:tab pos="369570" algn="l"/>
              </a:tabLst>
            </a:pPr>
            <a:r>
              <a:rPr sz="1400" spc="-5" dirty="0">
                <a:latin typeface="Arial"/>
                <a:cs typeface="Arial"/>
              </a:rPr>
              <a:t>Verificar que la </a:t>
            </a:r>
            <a:r>
              <a:rPr sz="1400" dirty="0">
                <a:latin typeface="Arial"/>
                <a:cs typeface="Arial"/>
              </a:rPr>
              <a:t>muesca </a:t>
            </a:r>
            <a:r>
              <a:rPr sz="1400" spc="-5" dirty="0">
                <a:latin typeface="Arial"/>
                <a:cs typeface="Arial"/>
              </a:rPr>
              <a:t>ubicada en el eje  del </a:t>
            </a:r>
            <a:r>
              <a:rPr sz="1400" dirty="0" err="1" smtClean="0">
                <a:latin typeface="Arial"/>
                <a:cs typeface="Arial"/>
              </a:rPr>
              <a:t>cigüeñal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quede en dirección del tornillo  </a:t>
            </a:r>
            <a:r>
              <a:rPr sz="1400" dirty="0">
                <a:latin typeface="Arial"/>
                <a:cs typeface="Arial"/>
              </a:rPr>
              <a:t>sujetador, </a:t>
            </a:r>
            <a:r>
              <a:rPr sz="1400" spc="-5" dirty="0">
                <a:latin typeface="Arial"/>
                <a:cs typeface="Arial"/>
              </a:rPr>
              <a:t>dicho tornillo </a:t>
            </a:r>
            <a:r>
              <a:rPr sz="1400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ubica en el  balancín, que </a:t>
            </a:r>
            <a:r>
              <a:rPr sz="1400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encuentra en los  </a:t>
            </a:r>
            <a:r>
              <a:rPr sz="1400" dirty="0">
                <a:latin typeface="Arial"/>
                <a:cs typeface="Arial"/>
              </a:rPr>
              <a:t>componentes </a:t>
            </a:r>
            <a:r>
              <a:rPr sz="1400" spc="-5" dirty="0">
                <a:latin typeface="Arial"/>
                <a:cs typeface="Arial"/>
              </a:rPr>
              <a:t>de la </a:t>
            </a:r>
            <a:r>
              <a:rPr sz="1400" dirty="0">
                <a:latin typeface="Arial"/>
                <a:cs typeface="Arial"/>
              </a:rPr>
              <a:t>cabeza </a:t>
            </a:r>
            <a:r>
              <a:rPr sz="1400" spc="-5" dirty="0">
                <a:latin typeface="Arial"/>
                <a:cs typeface="Arial"/>
              </a:rPr>
              <a:t>de la </a:t>
            </a:r>
            <a:r>
              <a:rPr sz="1400" dirty="0">
                <a:latin typeface="Arial"/>
                <a:cs typeface="Arial"/>
              </a:rPr>
              <a:t>máquina 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coser.</a:t>
            </a:r>
          </a:p>
          <a:p>
            <a:pPr marL="368935" marR="5080" indent="-354965">
              <a:lnSpc>
                <a:spcPct val="98800"/>
              </a:lnSpc>
              <a:spcBef>
                <a:spcPts val="270"/>
              </a:spcBef>
              <a:buClr>
                <a:srgbClr val="CC9900"/>
              </a:buClr>
              <a:buSzPct val="64285"/>
              <a:buChar char="■"/>
              <a:tabLst>
                <a:tab pos="368935" algn="l"/>
                <a:tab pos="369570" algn="l"/>
              </a:tabLst>
            </a:pPr>
            <a:r>
              <a:rPr sz="1400" spc="-5" dirty="0" err="1" smtClean="0">
                <a:latin typeface="Arial"/>
                <a:cs typeface="Arial"/>
              </a:rPr>
              <a:t>Además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observar que al </a:t>
            </a:r>
            <a:r>
              <a:rPr sz="1400" dirty="0">
                <a:latin typeface="Arial"/>
                <a:cs typeface="Arial"/>
              </a:rPr>
              <a:t>socar </a:t>
            </a:r>
            <a:r>
              <a:rPr sz="1400" spc="-5" dirty="0">
                <a:latin typeface="Arial"/>
                <a:cs typeface="Arial"/>
              </a:rPr>
              <a:t>el tornillo que  </a:t>
            </a:r>
            <a:r>
              <a:rPr sz="1400" dirty="0">
                <a:latin typeface="Arial"/>
                <a:cs typeface="Arial"/>
              </a:rPr>
              <a:t>sujeta </a:t>
            </a:r>
            <a:r>
              <a:rPr sz="1400" spc="-5" dirty="0">
                <a:latin typeface="Arial"/>
                <a:cs typeface="Arial"/>
              </a:rPr>
              <a:t>el </a:t>
            </a:r>
            <a:r>
              <a:rPr sz="1400" dirty="0">
                <a:latin typeface="Arial"/>
                <a:cs typeface="Arial"/>
              </a:rPr>
              <a:t>cigüeñal, </a:t>
            </a:r>
            <a:r>
              <a:rPr sz="1400" spc="-5" dirty="0">
                <a:latin typeface="Arial"/>
                <a:cs typeface="Arial"/>
              </a:rPr>
              <a:t>exista un juego pequeño  en la palanca tirahilo, </a:t>
            </a:r>
            <a:r>
              <a:rPr sz="1400" dirty="0">
                <a:latin typeface="Arial"/>
                <a:cs typeface="Arial"/>
              </a:rPr>
              <a:t>como muestra </a:t>
            </a: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Fig.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6000" y="1600200"/>
            <a:ext cx="2919411" cy="2189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000" y="3941762"/>
            <a:ext cx="2919411" cy="2189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3211" y="3741135"/>
            <a:ext cx="1893570" cy="911860"/>
          </a:xfrm>
          <a:custGeom>
            <a:avLst/>
            <a:gdLst/>
            <a:ahLst/>
            <a:cxnLst/>
            <a:rect l="l" t="t" r="r" b="b"/>
            <a:pathLst>
              <a:path w="1893570" h="911860">
                <a:moveTo>
                  <a:pt x="0" y="911825"/>
                </a:moveTo>
                <a:lnTo>
                  <a:pt x="189319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9582" y="3722379"/>
            <a:ext cx="46355" cy="33020"/>
          </a:xfrm>
          <a:custGeom>
            <a:avLst/>
            <a:gdLst/>
            <a:ahLst/>
            <a:cxnLst/>
            <a:rect l="l" t="t" r="r" b="b"/>
            <a:pathLst>
              <a:path w="46354" h="33020">
                <a:moveTo>
                  <a:pt x="13653" y="32931"/>
                </a:moveTo>
                <a:lnTo>
                  <a:pt x="0" y="4582"/>
                </a:lnTo>
                <a:lnTo>
                  <a:pt x="45770" y="0"/>
                </a:lnTo>
                <a:lnTo>
                  <a:pt x="13653" y="32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9582" y="3722379"/>
            <a:ext cx="46355" cy="33020"/>
          </a:xfrm>
          <a:custGeom>
            <a:avLst/>
            <a:gdLst/>
            <a:ahLst/>
            <a:cxnLst/>
            <a:rect l="l" t="t" r="r" b="b"/>
            <a:pathLst>
              <a:path w="46354" h="33020">
                <a:moveTo>
                  <a:pt x="13653" y="32931"/>
                </a:moveTo>
                <a:lnTo>
                  <a:pt x="45770" y="0"/>
                </a:lnTo>
                <a:lnTo>
                  <a:pt x="0" y="4582"/>
                </a:lnTo>
                <a:lnTo>
                  <a:pt x="13653" y="329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0150" y="6669086"/>
            <a:ext cx="323850" cy="189230"/>
          </a:xfrm>
          <a:custGeom>
            <a:avLst/>
            <a:gdLst/>
            <a:ahLst/>
            <a:cxnLst/>
            <a:rect l="l" t="t" r="r" b="b"/>
            <a:pathLst>
              <a:path w="323850" h="189229">
                <a:moveTo>
                  <a:pt x="323849" y="188912"/>
                </a:moveTo>
                <a:lnTo>
                  <a:pt x="0" y="188912"/>
                </a:lnTo>
                <a:lnTo>
                  <a:pt x="0" y="0"/>
                </a:lnTo>
                <a:lnTo>
                  <a:pt x="323849" y="0"/>
                </a:lnTo>
                <a:lnTo>
                  <a:pt x="323849" y="23613"/>
                </a:lnTo>
                <a:lnTo>
                  <a:pt x="91082" y="23613"/>
                </a:lnTo>
                <a:lnTo>
                  <a:pt x="91082" y="165298"/>
                </a:lnTo>
                <a:lnTo>
                  <a:pt x="323849" y="165298"/>
                </a:lnTo>
                <a:lnTo>
                  <a:pt x="323849" y="188912"/>
                </a:lnTo>
                <a:close/>
              </a:path>
              <a:path w="323850" h="189229">
                <a:moveTo>
                  <a:pt x="323849" y="165298"/>
                </a:moveTo>
                <a:lnTo>
                  <a:pt x="91082" y="165298"/>
                </a:lnTo>
                <a:lnTo>
                  <a:pt x="232767" y="94456"/>
                </a:lnTo>
                <a:lnTo>
                  <a:pt x="91082" y="23613"/>
                </a:lnTo>
                <a:lnTo>
                  <a:pt x="323849" y="23613"/>
                </a:lnTo>
                <a:lnTo>
                  <a:pt x="323849" y="165298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1232" y="6692700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40" h="142240">
                <a:moveTo>
                  <a:pt x="0" y="141684"/>
                </a:moveTo>
                <a:lnTo>
                  <a:pt x="0" y="0"/>
                </a:lnTo>
                <a:lnTo>
                  <a:pt x="141684" y="70842"/>
                </a:lnTo>
                <a:lnTo>
                  <a:pt x="0" y="141684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04250" y="6669086"/>
            <a:ext cx="250824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algn="ctr">
              <a:lnSpc>
                <a:spcPts val="2850"/>
              </a:lnSpc>
              <a:spcBef>
                <a:spcPts val="220"/>
              </a:spcBef>
            </a:pPr>
            <a:r>
              <a:rPr sz="2400" spc="-5" dirty="0"/>
              <a:t>Sincronización del Garfio en </a:t>
            </a:r>
            <a:r>
              <a:rPr sz="2400" dirty="0"/>
              <a:t>Máquinas con </a:t>
            </a:r>
            <a:r>
              <a:rPr sz="2400" spc="-5" dirty="0"/>
              <a:t>Garfio</a:t>
            </a:r>
            <a:r>
              <a:rPr sz="2400" spc="-105" dirty="0"/>
              <a:t> </a:t>
            </a:r>
            <a:r>
              <a:rPr sz="2400" spc="-5" dirty="0"/>
              <a:t>Posición  Frontal </a:t>
            </a:r>
            <a:r>
              <a:rPr lang="es-CR" sz="2400" dirty="0" smtClean="0">
                <a:solidFill>
                  <a:srgbClr val="FF0000"/>
                </a:solidFill>
              </a:rPr>
              <a:t>u</a:t>
            </a:r>
            <a:r>
              <a:rPr sz="2400" spc="-20" dirty="0" smtClean="0"/>
              <a:t> </a:t>
            </a:r>
            <a:r>
              <a:rPr sz="2400" spc="-5" dirty="0"/>
              <a:t>Horizontal.</a:t>
            </a:r>
            <a:endParaRPr sz="2400" dirty="0"/>
          </a:p>
          <a:p>
            <a:pPr algn="ctr">
              <a:lnSpc>
                <a:spcPts val="2760"/>
              </a:lnSpc>
            </a:pPr>
            <a:r>
              <a:rPr sz="2400" dirty="0"/>
              <a:t>( </a:t>
            </a:r>
            <a:r>
              <a:rPr sz="2400" spc="-5" dirty="0" smtClean="0"/>
              <a:t>Ajuste</a:t>
            </a:r>
            <a:r>
              <a:rPr lang="es-CR" sz="2400" spc="-5" dirty="0" smtClean="0">
                <a:solidFill>
                  <a:srgbClr val="FF0000"/>
                </a:solidFill>
              </a:rPr>
              <a:t>,</a:t>
            </a:r>
            <a:r>
              <a:rPr sz="2400" spc="-5" dirty="0" smtClean="0"/>
              <a:t> </a:t>
            </a:r>
            <a:r>
              <a:rPr sz="2400" spc="-5" dirty="0"/>
              <a:t>Según el Giro del Garfio</a:t>
            </a:r>
            <a:r>
              <a:rPr sz="2400" spc="-50" dirty="0"/>
              <a:t> </a:t>
            </a:r>
            <a:r>
              <a:rPr sz="2400" dirty="0"/>
              <a:t>).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2351086"/>
            <a:ext cx="3898899" cy="3027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1225" y="1618488"/>
            <a:ext cx="3882390" cy="1830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5600" marR="9525" indent="-34290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Arial"/>
                <a:cs typeface="Arial"/>
              </a:rPr>
              <a:t>Las </a:t>
            </a:r>
            <a:r>
              <a:rPr sz="1400" dirty="0">
                <a:latin typeface="Arial"/>
                <a:cs typeface="Arial"/>
              </a:rPr>
              <a:t>máquinas con </a:t>
            </a:r>
            <a:r>
              <a:rPr sz="1400" spc="-5" dirty="0">
                <a:latin typeface="Arial"/>
                <a:cs typeface="Arial"/>
              </a:rPr>
              <a:t>este tipo de </a:t>
            </a:r>
            <a:r>
              <a:rPr sz="1400" spc="-5" dirty="0" err="1" smtClean="0">
                <a:latin typeface="Arial"/>
                <a:cs typeface="Arial"/>
              </a:rPr>
              <a:t>garfio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requiere </a:t>
            </a:r>
            <a:r>
              <a:rPr sz="1400" spc="-5" dirty="0">
                <a:latin typeface="Arial"/>
                <a:cs typeface="Arial"/>
              </a:rPr>
              <a:t>de  </a:t>
            </a:r>
            <a:r>
              <a:rPr sz="1400" dirty="0" smtClean="0">
                <a:latin typeface="Arial"/>
                <a:cs typeface="Arial"/>
              </a:rPr>
              <a:t>m</a:t>
            </a:r>
            <a:r>
              <a:rPr lang="es-CR" sz="1400" dirty="0" smtClean="0">
                <a:latin typeface="Arial"/>
                <a:cs typeface="Arial"/>
              </a:rPr>
              <a:t>a</a:t>
            </a:r>
            <a:r>
              <a:rPr sz="1400" dirty="0" smtClean="0">
                <a:latin typeface="Arial"/>
                <a:cs typeface="Arial"/>
              </a:rPr>
              <a:t>s </a:t>
            </a:r>
            <a:r>
              <a:rPr sz="1400" spc="-5" dirty="0" err="1" smtClean="0">
                <a:latin typeface="Arial"/>
                <a:cs typeface="Arial"/>
              </a:rPr>
              <a:t>detalles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la hora de </a:t>
            </a:r>
            <a:r>
              <a:rPr sz="1400" dirty="0">
                <a:latin typeface="Arial"/>
                <a:cs typeface="Arial"/>
              </a:rPr>
              <a:t>sincronizar </a:t>
            </a:r>
            <a:r>
              <a:rPr sz="1400" spc="-5" dirty="0">
                <a:latin typeface="Arial"/>
                <a:cs typeface="Arial"/>
              </a:rPr>
              <a:t>el  garfio:</a:t>
            </a:r>
            <a:endParaRPr sz="1400" dirty="0">
              <a:latin typeface="Arial"/>
              <a:cs typeface="Arial"/>
            </a:endParaRPr>
          </a:p>
          <a:p>
            <a:pPr marL="355600" marR="5080" indent="-342900">
              <a:lnSpc>
                <a:spcPct val="99200"/>
              </a:lnSpc>
              <a:spcBef>
                <a:spcPts val="210"/>
              </a:spcBef>
            </a:pPr>
            <a:r>
              <a:rPr sz="1400" b="1" spc="-5" dirty="0">
                <a:latin typeface="Arial"/>
                <a:cs typeface="Arial"/>
              </a:rPr>
              <a:t>Nota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200" spc="-5" dirty="0">
                <a:latin typeface="Arial"/>
                <a:cs typeface="Arial"/>
              </a:rPr>
              <a:t>Se debe tener en </a:t>
            </a:r>
            <a:r>
              <a:rPr sz="1200" dirty="0">
                <a:latin typeface="Arial"/>
                <a:cs typeface="Arial"/>
              </a:rPr>
              <a:t>cuenta </a:t>
            </a:r>
            <a:r>
              <a:rPr sz="1200" spc="-5" dirty="0">
                <a:latin typeface="Arial"/>
                <a:cs typeface="Arial"/>
              </a:rPr>
              <a:t>el </a:t>
            </a:r>
            <a:r>
              <a:rPr sz="1200" dirty="0">
                <a:latin typeface="Arial"/>
                <a:cs typeface="Arial"/>
              </a:rPr>
              <a:t>sentido </a:t>
            </a:r>
            <a:r>
              <a:rPr sz="1200" spc="-5" dirty="0">
                <a:latin typeface="Arial"/>
                <a:cs typeface="Arial"/>
              </a:rPr>
              <a:t>de giro del  garfio, </a:t>
            </a:r>
            <a:r>
              <a:rPr sz="1200" dirty="0">
                <a:latin typeface="Arial"/>
                <a:cs typeface="Arial"/>
              </a:rPr>
              <a:t>si </a:t>
            </a:r>
            <a:r>
              <a:rPr sz="1200" spc="-5" dirty="0">
                <a:latin typeface="Arial"/>
                <a:cs typeface="Arial"/>
              </a:rPr>
              <a:t>este gira hacia la </a:t>
            </a:r>
            <a:r>
              <a:rPr sz="1200" spc="-5" dirty="0" err="1" smtClean="0">
                <a:latin typeface="Arial"/>
                <a:cs typeface="Arial"/>
              </a:rPr>
              <a:t>izquierda</a:t>
            </a:r>
            <a:r>
              <a:rPr lang="es-CR" sz="12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el ajuste debe  </a:t>
            </a:r>
            <a:r>
              <a:rPr sz="1200" dirty="0">
                <a:latin typeface="Arial"/>
                <a:cs typeface="Arial"/>
              </a:rPr>
              <a:t>realizarse cuando </a:t>
            </a:r>
            <a:r>
              <a:rPr sz="1200" spc="-5" dirty="0">
                <a:latin typeface="Arial"/>
                <a:cs typeface="Arial"/>
              </a:rPr>
              <a:t>la aguja </a:t>
            </a:r>
            <a:r>
              <a:rPr sz="1200" dirty="0">
                <a:latin typeface="Arial"/>
                <a:cs typeface="Arial"/>
              </a:rPr>
              <a:t>se mueve a </a:t>
            </a:r>
            <a:r>
              <a:rPr sz="1200" spc="-5" dirty="0">
                <a:latin typeface="Arial"/>
                <a:cs typeface="Arial"/>
              </a:rPr>
              <a:t>la izquierda,  </a:t>
            </a:r>
            <a:r>
              <a:rPr sz="1200" dirty="0">
                <a:latin typeface="Arial"/>
                <a:cs typeface="Arial"/>
              </a:rPr>
              <a:t>si </a:t>
            </a:r>
            <a:r>
              <a:rPr sz="1200" spc="-5" dirty="0">
                <a:latin typeface="Arial"/>
                <a:cs typeface="Arial"/>
              </a:rPr>
              <a:t>el garfio gira hacia la </a:t>
            </a:r>
            <a:r>
              <a:rPr sz="1200" spc="-5" dirty="0" err="1" smtClean="0">
                <a:latin typeface="Arial"/>
                <a:cs typeface="Arial"/>
              </a:rPr>
              <a:t>derecha</a:t>
            </a:r>
            <a:r>
              <a:rPr lang="es-CR" sz="12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200" spc="-5" dirty="0" smtClean="0">
                <a:latin typeface="Arial"/>
                <a:cs typeface="Arial"/>
              </a:rPr>
              <a:t> el</a:t>
            </a:r>
            <a:r>
              <a:rPr lang="es-CR" sz="1200" spc="-5" dirty="0" smtClean="0">
                <a:latin typeface="Arial"/>
                <a:cs typeface="Arial"/>
              </a:rPr>
              <a:t> </a:t>
            </a:r>
            <a:r>
              <a:rPr lang="es-CR" sz="1200" spc="-5" dirty="0" smtClean="0">
                <a:solidFill>
                  <a:srgbClr val="FF0000"/>
                </a:solidFill>
                <a:latin typeface="Arial"/>
                <a:cs typeface="Arial"/>
              </a:rPr>
              <a:t>acople se hará</a:t>
            </a:r>
            <a:r>
              <a:rPr sz="12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CR" sz="1200" spc="-5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200" spc="-5" dirty="0" smtClean="0">
                <a:latin typeface="Arial"/>
                <a:cs typeface="Arial"/>
              </a:rPr>
              <a:t>ajuste </a:t>
            </a:r>
            <a:r>
              <a:rPr sz="1200" spc="-5" dirty="0" err="1" smtClean="0">
                <a:latin typeface="Arial"/>
                <a:cs typeface="Arial"/>
              </a:rPr>
              <a:t>debe</a:t>
            </a:r>
            <a:r>
              <a:rPr sz="1200" spc="-5" dirty="0" smtClean="0">
                <a:latin typeface="Arial"/>
                <a:cs typeface="Arial"/>
              </a:rPr>
              <a:t>  </a:t>
            </a:r>
            <a:r>
              <a:rPr sz="1200" dirty="0" err="1" smtClean="0">
                <a:latin typeface="Arial"/>
                <a:cs typeface="Arial"/>
              </a:rPr>
              <a:t>realizarse</a:t>
            </a:r>
            <a:r>
              <a:rPr lang="es-CR" sz="1200" spc="-5" dirty="0">
                <a:solidFill>
                  <a:srgbClr val="FF0000"/>
                </a:solidFill>
                <a:latin typeface="Arial"/>
                <a:cs typeface="Arial"/>
              </a:rPr>
              <a:t> )</a:t>
            </a:r>
            <a:r>
              <a:rPr sz="1200" dirty="0" smtClean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cuando </a:t>
            </a:r>
            <a:r>
              <a:rPr sz="1200" spc="-5" dirty="0">
                <a:latin typeface="Arial"/>
                <a:cs typeface="Arial"/>
              </a:rPr>
              <a:t>la aguja </a:t>
            </a:r>
            <a:r>
              <a:rPr sz="1200" dirty="0">
                <a:latin typeface="Arial"/>
                <a:cs typeface="Arial"/>
              </a:rPr>
              <a:t>se mueve a </a:t>
            </a:r>
            <a:r>
              <a:rPr sz="1200" spc="-5" dirty="0">
                <a:latin typeface="Arial"/>
                <a:cs typeface="Arial"/>
              </a:rPr>
              <a:t>la</a:t>
            </a:r>
            <a:r>
              <a:rPr sz="1200" spc="229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derecha.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1225" y="3749548"/>
            <a:ext cx="3868420" cy="2127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2900">
              <a:lnSpc>
                <a:spcPct val="98300"/>
              </a:lnSpc>
              <a:spcBef>
                <a:spcPts val="125"/>
              </a:spcBef>
            </a:pPr>
            <a:r>
              <a:rPr sz="1400" spc="-5" dirty="0">
                <a:latin typeface="Arial"/>
                <a:cs typeface="Arial"/>
              </a:rPr>
              <a:t>Retire la placa </a:t>
            </a:r>
            <a:r>
              <a:rPr sz="1400" dirty="0">
                <a:latin typeface="Arial"/>
                <a:cs typeface="Arial"/>
              </a:rPr>
              <a:t>cubredientes, y </a:t>
            </a:r>
            <a:r>
              <a:rPr sz="1400" spc="-5" dirty="0">
                <a:latin typeface="Arial"/>
                <a:cs typeface="Arial"/>
              </a:rPr>
              <a:t>girando el </a:t>
            </a:r>
            <a:r>
              <a:rPr sz="1400" dirty="0">
                <a:latin typeface="Arial"/>
                <a:cs typeface="Arial"/>
              </a:rPr>
              <a:t>volante  </a:t>
            </a:r>
            <a:r>
              <a:rPr sz="1400" spc="-5" dirty="0">
                <a:latin typeface="Arial"/>
                <a:cs typeface="Arial"/>
              </a:rPr>
              <a:t>en </a:t>
            </a:r>
            <a:r>
              <a:rPr sz="1400" dirty="0">
                <a:latin typeface="Arial"/>
                <a:cs typeface="Arial"/>
              </a:rPr>
              <a:t>sentido </a:t>
            </a:r>
            <a:r>
              <a:rPr sz="1400" spc="-5" dirty="0">
                <a:latin typeface="Arial"/>
                <a:cs typeface="Arial"/>
              </a:rPr>
              <a:t>normal de </a:t>
            </a:r>
            <a:r>
              <a:rPr sz="1400" spc="-5" dirty="0" err="1" smtClean="0">
                <a:latin typeface="Arial"/>
                <a:cs typeface="Arial"/>
              </a:rPr>
              <a:t>trabajo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observaremos  el 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spc="-5" dirty="0" err="1" smtClean="0">
                <a:latin typeface="Arial"/>
                <a:cs typeface="Arial"/>
              </a:rPr>
              <a:t>punto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trazo</a:t>
            </a:r>
            <a:r>
              <a:rPr lang="es-CR" sz="1400" spc="-5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por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donde pasa la punta del garfio.  Cambiaremos la posición del eje, piñón </a:t>
            </a:r>
            <a:r>
              <a:rPr sz="1400" dirty="0">
                <a:latin typeface="Arial"/>
                <a:cs typeface="Arial"/>
              </a:rPr>
              <a:t>o  </a:t>
            </a:r>
            <a:r>
              <a:rPr sz="1400" spc="-5" dirty="0">
                <a:latin typeface="Arial"/>
                <a:cs typeface="Arial"/>
              </a:rPr>
              <a:t>faja dentada </a:t>
            </a:r>
            <a:r>
              <a:rPr sz="1400" dirty="0">
                <a:latin typeface="Arial"/>
                <a:cs typeface="Arial"/>
              </a:rPr>
              <a:t>( </a:t>
            </a:r>
            <a:r>
              <a:rPr sz="1400" spc="-5" dirty="0">
                <a:latin typeface="Arial"/>
                <a:cs typeface="Arial"/>
              </a:rPr>
              <a:t>girándolo </a:t>
            </a:r>
            <a:r>
              <a:rPr sz="1400" dirty="0">
                <a:latin typeface="Arial"/>
                <a:cs typeface="Arial"/>
              </a:rPr>
              <a:t>) según sea  </a:t>
            </a:r>
            <a:r>
              <a:rPr sz="1400" spc="-5" dirty="0">
                <a:latin typeface="Arial"/>
                <a:cs typeface="Arial"/>
              </a:rPr>
              <a:t>necesario, hasta lograr que la punta del  </a:t>
            </a:r>
            <a:r>
              <a:rPr sz="1400" spc="-5" dirty="0" err="1" smtClean="0">
                <a:latin typeface="Arial"/>
                <a:cs typeface="Arial"/>
              </a:rPr>
              <a:t>garfio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pase por la </a:t>
            </a:r>
            <a:r>
              <a:rPr sz="1400" dirty="0">
                <a:latin typeface="Arial"/>
                <a:cs typeface="Arial"/>
              </a:rPr>
              <a:t>muesca ( </a:t>
            </a:r>
            <a:r>
              <a:rPr sz="1400" b="1" spc="-5" dirty="0">
                <a:latin typeface="Arial"/>
                <a:cs typeface="Arial"/>
              </a:rPr>
              <a:t>1-2 mm </a:t>
            </a:r>
            <a:r>
              <a:rPr sz="1400" spc="-5" dirty="0">
                <a:latin typeface="Arial"/>
                <a:cs typeface="Arial"/>
              </a:rPr>
              <a:t>por  arriba del borde </a:t>
            </a:r>
            <a:r>
              <a:rPr sz="1400" dirty="0">
                <a:latin typeface="Arial"/>
                <a:cs typeface="Arial"/>
              </a:rPr>
              <a:t>superior </a:t>
            </a:r>
            <a:r>
              <a:rPr sz="1400" spc="-5" dirty="0">
                <a:latin typeface="Arial"/>
                <a:cs typeface="Arial"/>
              </a:rPr>
              <a:t>del ojo de la  aguja). Una </a:t>
            </a:r>
            <a:r>
              <a:rPr sz="1400" dirty="0">
                <a:latin typeface="Arial"/>
                <a:cs typeface="Arial"/>
              </a:rPr>
              <a:t>vez conseguido </a:t>
            </a:r>
            <a:r>
              <a:rPr sz="1400" spc="-5" dirty="0">
                <a:latin typeface="Arial"/>
                <a:cs typeface="Arial"/>
              </a:rPr>
              <a:t>el </a:t>
            </a:r>
            <a:r>
              <a:rPr sz="1400" spc="-5" dirty="0" smtClean="0">
                <a:latin typeface="Arial"/>
                <a:cs typeface="Arial"/>
              </a:rPr>
              <a:t>ajuste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5" dirty="0">
                <a:latin typeface="Arial"/>
                <a:cs typeface="Arial"/>
              </a:rPr>
              <a:t>asegure firmemente los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tornillos.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48711" y="6597650"/>
            <a:ext cx="395605" cy="260350"/>
          </a:xfrm>
          <a:custGeom>
            <a:avLst/>
            <a:gdLst/>
            <a:ahLst/>
            <a:cxnLst/>
            <a:rect l="l" t="t" r="r" b="b"/>
            <a:pathLst>
              <a:path w="395604" h="260350">
                <a:moveTo>
                  <a:pt x="395287" y="260349"/>
                </a:moveTo>
                <a:lnTo>
                  <a:pt x="0" y="260349"/>
                </a:lnTo>
                <a:lnTo>
                  <a:pt x="0" y="0"/>
                </a:lnTo>
                <a:lnTo>
                  <a:pt x="395287" y="0"/>
                </a:lnTo>
                <a:lnTo>
                  <a:pt x="395287" y="32543"/>
                </a:lnTo>
                <a:lnTo>
                  <a:pt x="100012" y="32543"/>
                </a:lnTo>
                <a:lnTo>
                  <a:pt x="100012" y="227806"/>
                </a:lnTo>
                <a:lnTo>
                  <a:pt x="395287" y="227806"/>
                </a:lnTo>
                <a:lnTo>
                  <a:pt x="395287" y="260349"/>
                </a:lnTo>
                <a:close/>
              </a:path>
              <a:path w="395604" h="260350">
                <a:moveTo>
                  <a:pt x="395287" y="227806"/>
                </a:moveTo>
                <a:lnTo>
                  <a:pt x="100012" y="227806"/>
                </a:lnTo>
                <a:lnTo>
                  <a:pt x="295274" y="130174"/>
                </a:lnTo>
                <a:lnTo>
                  <a:pt x="100012" y="32543"/>
                </a:lnTo>
                <a:lnTo>
                  <a:pt x="395287" y="32543"/>
                </a:lnTo>
                <a:lnTo>
                  <a:pt x="395287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8724" y="663019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0" y="195262"/>
                </a:moveTo>
                <a:lnTo>
                  <a:pt x="0" y="0"/>
                </a:lnTo>
                <a:lnTo>
                  <a:pt x="195262" y="97631"/>
                </a:lnTo>
                <a:lnTo>
                  <a:pt x="0" y="195262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2811" y="6597650"/>
            <a:ext cx="322580" cy="260350"/>
          </a:xfrm>
          <a:custGeom>
            <a:avLst/>
            <a:gdLst/>
            <a:ahLst/>
            <a:cxnLst/>
            <a:rect l="l" t="t" r="r" b="b"/>
            <a:pathLst>
              <a:path w="322579" h="260350">
                <a:moveTo>
                  <a:pt x="322262" y="260349"/>
                </a:moveTo>
                <a:lnTo>
                  <a:pt x="0" y="260349"/>
                </a:lnTo>
                <a:lnTo>
                  <a:pt x="0" y="0"/>
                </a:lnTo>
                <a:lnTo>
                  <a:pt x="322262" y="0"/>
                </a:lnTo>
                <a:lnTo>
                  <a:pt x="322262" y="32543"/>
                </a:lnTo>
                <a:lnTo>
                  <a:pt x="258762" y="32543"/>
                </a:lnTo>
                <a:lnTo>
                  <a:pt x="63499" y="130174"/>
                </a:lnTo>
                <a:lnTo>
                  <a:pt x="258762" y="227806"/>
                </a:lnTo>
                <a:lnTo>
                  <a:pt x="322262" y="227806"/>
                </a:lnTo>
                <a:lnTo>
                  <a:pt x="322262" y="260349"/>
                </a:lnTo>
                <a:close/>
              </a:path>
              <a:path w="322579" h="260350">
                <a:moveTo>
                  <a:pt x="322262" y="227806"/>
                </a:moveTo>
                <a:lnTo>
                  <a:pt x="258762" y="227806"/>
                </a:lnTo>
                <a:lnTo>
                  <a:pt x="258762" y="32543"/>
                </a:lnTo>
                <a:lnTo>
                  <a:pt x="322262" y="32543"/>
                </a:lnTo>
                <a:lnTo>
                  <a:pt x="322262" y="22780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96311" y="663019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195262" y="195262"/>
                </a:moveTo>
                <a:lnTo>
                  <a:pt x="0" y="97631"/>
                </a:lnTo>
                <a:lnTo>
                  <a:pt x="195262" y="0"/>
                </a:lnTo>
                <a:lnTo>
                  <a:pt x="195262" y="195262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04799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7811"/>
            <a:ext cx="8229600" cy="1013739"/>
          </a:xfrm>
          <a:prstGeom prst="rect">
            <a:avLst/>
          </a:prstGeom>
          <a:solidFill>
            <a:srgbClr val="66FFFF"/>
          </a:solidFill>
          <a:ln w="952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47065" marR="248285" indent="-406400">
              <a:lnSpc>
                <a:spcPts val="3829"/>
              </a:lnSpc>
              <a:spcBef>
                <a:spcPts val="305"/>
              </a:spcBef>
            </a:pPr>
            <a:r>
              <a:rPr spc="-10" dirty="0"/>
              <a:t>Ajuste </a:t>
            </a:r>
            <a:r>
              <a:rPr spc="-5" dirty="0"/>
              <a:t>de la </a:t>
            </a:r>
            <a:r>
              <a:rPr spc="-10" dirty="0"/>
              <a:t>Separacón </a:t>
            </a:r>
            <a:r>
              <a:rPr spc="-5" dirty="0"/>
              <a:t>que debe existir en  la </a:t>
            </a:r>
            <a:r>
              <a:rPr dirty="0"/>
              <a:t>caja </a:t>
            </a:r>
            <a:r>
              <a:rPr spc="-5" dirty="0"/>
              <a:t>de </a:t>
            </a:r>
            <a:r>
              <a:rPr spc="-5" dirty="0" err="1" smtClean="0"/>
              <a:t>bobina</a:t>
            </a:r>
            <a:r>
              <a:rPr lang="es-CR" b="1" dirty="0">
                <a:solidFill>
                  <a:srgbClr val="FF0000"/>
                </a:solidFill>
              </a:rPr>
              <a:t> ,</a:t>
            </a:r>
            <a:r>
              <a:rPr spc="-5" dirty="0" smtClean="0"/>
              <a:t> </a:t>
            </a:r>
            <a:r>
              <a:rPr spc="-5" dirty="0"/>
              <a:t>para el paso del</a:t>
            </a:r>
            <a:r>
              <a:rPr spc="-55" dirty="0"/>
              <a:t> </a:t>
            </a:r>
            <a:r>
              <a:rPr spc="-5" dirty="0"/>
              <a:t>hilo.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2351087"/>
            <a:ext cx="3809999" cy="3028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18227" y="1863597"/>
            <a:ext cx="1623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Tornillos de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ajuste.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9726" y="3349498"/>
            <a:ext cx="2999105" cy="67454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6540" marR="5080" indent="-244475">
              <a:lnSpc>
                <a:spcPts val="1670"/>
              </a:lnSpc>
              <a:spcBef>
                <a:spcPts val="160"/>
              </a:spcBef>
              <a:tabLst>
                <a:tab pos="268605" algn="l"/>
              </a:tabLst>
            </a:pPr>
            <a:r>
              <a:rPr sz="1400" dirty="0">
                <a:latin typeface="Arial"/>
                <a:cs typeface="Arial"/>
              </a:rPr>
              <a:t>-	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s-CR" sz="14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spc="-5" dirty="0" err="1" smtClean="0">
                <a:latin typeface="Arial"/>
                <a:cs typeface="Arial"/>
              </a:rPr>
              <a:t>Seración</a:t>
            </a:r>
            <a:r>
              <a:rPr lang="es-CR" sz="1400" spc="-5" dirty="0" smtClean="0">
                <a:solidFill>
                  <a:srgbClr val="FF0000"/>
                </a:solidFill>
                <a:latin typeface="Arial"/>
                <a:cs typeface="Arial"/>
              </a:rPr>
              <a:t>) Seriación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b="1" spc="-5" dirty="0">
                <a:latin typeface="Arial"/>
                <a:cs typeface="Arial"/>
              </a:rPr>
              <a:t>0,2 mm </a:t>
            </a:r>
            <a:r>
              <a:rPr sz="1400" spc="-5" dirty="0" err="1">
                <a:latin typeface="Arial"/>
                <a:cs typeface="Arial"/>
              </a:rPr>
              <a:t>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los</a:t>
            </a:r>
            <a:r>
              <a:rPr lang="es-CR" sz="1400" spc="-5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puntos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 err="1" smtClean="0">
                <a:latin typeface="Arial"/>
                <a:cs typeface="Arial"/>
              </a:rPr>
              <a:t>señalados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400" dirty="0" smtClean="0">
                <a:latin typeface="Arial"/>
                <a:cs typeface="Arial"/>
              </a:rPr>
              <a:t>con </a:t>
            </a:r>
            <a:r>
              <a:rPr sz="1400" spc="-5" dirty="0">
                <a:latin typeface="Arial"/>
                <a:cs typeface="Arial"/>
              </a:rPr>
              <a:t>las flechas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azules.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5315" y="2057400"/>
            <a:ext cx="741680" cy="1927860"/>
          </a:xfrm>
          <a:custGeom>
            <a:avLst/>
            <a:gdLst/>
            <a:ahLst/>
            <a:cxnLst/>
            <a:rect l="l" t="t" r="r" b="b"/>
            <a:pathLst>
              <a:path w="741679" h="1927860">
                <a:moveTo>
                  <a:pt x="741484" y="0"/>
                </a:moveTo>
                <a:lnTo>
                  <a:pt x="0" y="192785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9798" y="3979611"/>
            <a:ext cx="30480" cy="46355"/>
          </a:xfrm>
          <a:custGeom>
            <a:avLst/>
            <a:gdLst/>
            <a:ahLst/>
            <a:cxnLst/>
            <a:rect l="l" t="t" r="r" b="b"/>
            <a:pathLst>
              <a:path w="30479" h="46354">
                <a:moveTo>
                  <a:pt x="0" y="45991"/>
                </a:moveTo>
                <a:lnTo>
                  <a:pt x="832" y="0"/>
                </a:lnTo>
                <a:lnTo>
                  <a:pt x="30200" y="11295"/>
                </a:lnTo>
                <a:lnTo>
                  <a:pt x="0" y="459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9798" y="3979611"/>
            <a:ext cx="30480" cy="46355"/>
          </a:xfrm>
          <a:custGeom>
            <a:avLst/>
            <a:gdLst/>
            <a:ahLst/>
            <a:cxnLst/>
            <a:rect l="l" t="t" r="r" b="b"/>
            <a:pathLst>
              <a:path w="30479" h="46354">
                <a:moveTo>
                  <a:pt x="832" y="0"/>
                </a:moveTo>
                <a:lnTo>
                  <a:pt x="0" y="45991"/>
                </a:lnTo>
                <a:lnTo>
                  <a:pt x="30200" y="11295"/>
                </a:lnTo>
                <a:lnTo>
                  <a:pt x="832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3488" y="2057400"/>
            <a:ext cx="3913504" cy="2332990"/>
          </a:xfrm>
          <a:custGeom>
            <a:avLst/>
            <a:gdLst/>
            <a:ahLst/>
            <a:cxnLst/>
            <a:rect l="l" t="t" r="r" b="b"/>
            <a:pathLst>
              <a:path w="3913504" h="2332990">
                <a:moveTo>
                  <a:pt x="3913311" y="0"/>
                </a:moveTo>
                <a:lnTo>
                  <a:pt x="0" y="2332935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6360" y="4376821"/>
            <a:ext cx="45720" cy="36195"/>
          </a:xfrm>
          <a:custGeom>
            <a:avLst/>
            <a:gdLst/>
            <a:ahLst/>
            <a:cxnLst/>
            <a:rect l="l" t="t" r="r" b="b"/>
            <a:pathLst>
              <a:path w="45719" h="36195">
                <a:moveTo>
                  <a:pt x="0" y="35647"/>
                </a:moveTo>
                <a:lnTo>
                  <a:pt x="29072" y="0"/>
                </a:lnTo>
                <a:lnTo>
                  <a:pt x="45184" y="27027"/>
                </a:lnTo>
                <a:lnTo>
                  <a:pt x="0" y="356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6360" y="4376821"/>
            <a:ext cx="45720" cy="36195"/>
          </a:xfrm>
          <a:custGeom>
            <a:avLst/>
            <a:gdLst/>
            <a:ahLst/>
            <a:cxnLst/>
            <a:rect l="l" t="t" r="r" b="b"/>
            <a:pathLst>
              <a:path w="45719" h="36195">
                <a:moveTo>
                  <a:pt x="29072" y="0"/>
                </a:moveTo>
                <a:lnTo>
                  <a:pt x="0" y="35647"/>
                </a:lnTo>
                <a:lnTo>
                  <a:pt x="45184" y="27027"/>
                </a:lnTo>
                <a:lnTo>
                  <a:pt x="29072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2148" y="2057400"/>
            <a:ext cx="1165225" cy="364490"/>
          </a:xfrm>
          <a:custGeom>
            <a:avLst/>
            <a:gdLst/>
            <a:ahLst/>
            <a:cxnLst/>
            <a:rect l="l" t="t" r="r" b="b"/>
            <a:pathLst>
              <a:path w="1165225" h="364489">
                <a:moveTo>
                  <a:pt x="1164651" y="0"/>
                </a:moveTo>
                <a:lnTo>
                  <a:pt x="0" y="363953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0890" y="2406337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45950" y="30033"/>
                </a:moveTo>
                <a:lnTo>
                  <a:pt x="0" y="27909"/>
                </a:lnTo>
                <a:lnTo>
                  <a:pt x="36565" y="0"/>
                </a:lnTo>
                <a:lnTo>
                  <a:pt x="45950" y="3003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0890" y="2406337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36565" y="0"/>
                </a:moveTo>
                <a:lnTo>
                  <a:pt x="0" y="27909"/>
                </a:lnTo>
                <a:lnTo>
                  <a:pt x="45950" y="30033"/>
                </a:lnTo>
                <a:lnTo>
                  <a:pt x="36565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6117" y="3076186"/>
            <a:ext cx="2117090" cy="353060"/>
          </a:xfrm>
          <a:custGeom>
            <a:avLst/>
            <a:gdLst/>
            <a:ahLst/>
            <a:cxnLst/>
            <a:rect l="l" t="t" r="r" b="b"/>
            <a:pathLst>
              <a:path w="2117090" h="353060">
                <a:moveTo>
                  <a:pt x="2116882" y="352813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93917" y="3015342"/>
            <a:ext cx="164245" cy="121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87044" y="3429000"/>
            <a:ext cx="1965960" cy="421640"/>
          </a:xfrm>
          <a:custGeom>
            <a:avLst/>
            <a:gdLst/>
            <a:ahLst/>
            <a:cxnLst/>
            <a:rect l="l" t="t" r="r" b="b"/>
            <a:pathLst>
              <a:path w="1965960" h="421639">
                <a:moveTo>
                  <a:pt x="1965955" y="0"/>
                </a:moveTo>
                <a:lnTo>
                  <a:pt x="0" y="421276"/>
                </a:lnTo>
              </a:path>
            </a:pathLst>
          </a:custGeom>
          <a:ln w="2857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45959" y="3789838"/>
            <a:ext cx="165261" cy="120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93175" y="6597650"/>
            <a:ext cx="250825" cy="260350"/>
          </a:xfrm>
          <a:custGeom>
            <a:avLst/>
            <a:gdLst/>
            <a:ahLst/>
            <a:cxnLst/>
            <a:rect l="l" t="t" r="r" b="b"/>
            <a:pathLst>
              <a:path w="250825" h="260350">
                <a:moveTo>
                  <a:pt x="250824" y="260349"/>
                </a:moveTo>
                <a:lnTo>
                  <a:pt x="0" y="260349"/>
                </a:lnTo>
                <a:lnTo>
                  <a:pt x="0" y="0"/>
                </a:lnTo>
                <a:lnTo>
                  <a:pt x="250824" y="0"/>
                </a:lnTo>
                <a:lnTo>
                  <a:pt x="250824" y="36115"/>
                </a:lnTo>
                <a:lnTo>
                  <a:pt x="31352" y="36115"/>
                </a:lnTo>
                <a:lnTo>
                  <a:pt x="31352" y="224234"/>
                </a:lnTo>
                <a:lnTo>
                  <a:pt x="250824" y="224234"/>
                </a:lnTo>
                <a:lnTo>
                  <a:pt x="250824" y="260349"/>
                </a:lnTo>
                <a:close/>
              </a:path>
              <a:path w="250825" h="260350">
                <a:moveTo>
                  <a:pt x="250824" y="224234"/>
                </a:moveTo>
                <a:lnTo>
                  <a:pt x="31352" y="224234"/>
                </a:lnTo>
                <a:lnTo>
                  <a:pt x="219471" y="130174"/>
                </a:lnTo>
                <a:lnTo>
                  <a:pt x="31352" y="36115"/>
                </a:lnTo>
                <a:lnTo>
                  <a:pt x="250824" y="36115"/>
                </a:lnTo>
                <a:lnTo>
                  <a:pt x="250824" y="224234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24528" y="6633765"/>
            <a:ext cx="188595" cy="188595"/>
          </a:xfrm>
          <a:custGeom>
            <a:avLst/>
            <a:gdLst/>
            <a:ahLst/>
            <a:cxnLst/>
            <a:rect l="l" t="t" r="r" b="b"/>
            <a:pathLst>
              <a:path w="188595" h="188595">
                <a:moveTo>
                  <a:pt x="0" y="188118"/>
                </a:moveTo>
                <a:lnTo>
                  <a:pt x="0" y="0"/>
                </a:lnTo>
                <a:lnTo>
                  <a:pt x="188118" y="94059"/>
                </a:lnTo>
                <a:lnTo>
                  <a:pt x="0" y="188118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04250" y="6597650"/>
            <a:ext cx="252729" cy="260350"/>
          </a:xfrm>
          <a:custGeom>
            <a:avLst/>
            <a:gdLst/>
            <a:ahLst/>
            <a:cxnLst/>
            <a:rect l="l" t="t" r="r" b="b"/>
            <a:pathLst>
              <a:path w="252729" h="260350">
                <a:moveTo>
                  <a:pt x="252411" y="260349"/>
                </a:moveTo>
                <a:lnTo>
                  <a:pt x="0" y="260349"/>
                </a:lnTo>
                <a:lnTo>
                  <a:pt x="0" y="0"/>
                </a:lnTo>
                <a:lnTo>
                  <a:pt x="252411" y="0"/>
                </a:lnTo>
                <a:lnTo>
                  <a:pt x="252411" y="35519"/>
                </a:lnTo>
                <a:lnTo>
                  <a:pt x="220859" y="35519"/>
                </a:lnTo>
                <a:lnTo>
                  <a:pt x="31551" y="130174"/>
                </a:lnTo>
                <a:lnTo>
                  <a:pt x="220859" y="224829"/>
                </a:lnTo>
                <a:lnTo>
                  <a:pt x="252411" y="224829"/>
                </a:lnTo>
                <a:lnTo>
                  <a:pt x="252411" y="260349"/>
                </a:lnTo>
                <a:close/>
              </a:path>
              <a:path w="252729" h="260350">
                <a:moveTo>
                  <a:pt x="252411" y="224829"/>
                </a:moveTo>
                <a:lnTo>
                  <a:pt x="220859" y="224829"/>
                </a:lnTo>
                <a:lnTo>
                  <a:pt x="220859" y="35519"/>
                </a:lnTo>
                <a:lnTo>
                  <a:pt x="252411" y="35519"/>
                </a:lnTo>
                <a:lnTo>
                  <a:pt x="252411" y="224829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5801" y="6633170"/>
            <a:ext cx="189865" cy="189865"/>
          </a:xfrm>
          <a:custGeom>
            <a:avLst/>
            <a:gdLst/>
            <a:ahLst/>
            <a:cxnLst/>
            <a:rect l="l" t="t" r="r" b="b"/>
            <a:pathLst>
              <a:path w="189865" h="189865">
                <a:moveTo>
                  <a:pt x="189308" y="189309"/>
                </a:moveTo>
                <a:lnTo>
                  <a:pt x="0" y="94654"/>
                </a:lnTo>
                <a:lnTo>
                  <a:pt x="189308" y="0"/>
                </a:lnTo>
                <a:lnTo>
                  <a:pt x="189308" y="189309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402329" marR="5080" indent="-3184525">
              <a:lnSpc>
                <a:spcPts val="3829"/>
              </a:lnSpc>
              <a:spcBef>
                <a:spcPts val="235"/>
              </a:spcBef>
            </a:pPr>
            <a:r>
              <a:rPr spc="-10" dirty="0"/>
              <a:t>Ajuste </a:t>
            </a:r>
            <a:r>
              <a:rPr spc="-5" dirty="0"/>
              <a:t>de la excéntrica de </a:t>
            </a:r>
            <a:r>
              <a:rPr spc="-10" dirty="0"/>
              <a:t>transporte </a:t>
            </a:r>
            <a:r>
              <a:rPr spc="-5" dirty="0"/>
              <a:t>de los  dientes.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38053" y="1586738"/>
            <a:ext cx="2283286" cy="26704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350"/>
              </a:spcBef>
              <a:buClr>
                <a:srgbClr val="006633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Tornillo 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ajuste.</a:t>
            </a:r>
            <a:endParaRPr sz="1400" dirty="0">
              <a:latin typeface="Arial"/>
              <a:cs typeface="Arial"/>
            </a:endParaRPr>
          </a:p>
          <a:p>
            <a:pPr marL="367030" marR="132715" indent="-354965">
              <a:lnSpc>
                <a:spcPct val="98500"/>
              </a:lnSpc>
              <a:spcBef>
                <a:spcPts val="275"/>
              </a:spcBef>
              <a:buClr>
                <a:srgbClr val="006633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Alinear tornillo de  ajuste </a:t>
            </a:r>
            <a:r>
              <a:rPr sz="1400" dirty="0">
                <a:latin typeface="Arial"/>
                <a:cs typeface="Arial"/>
              </a:rPr>
              <a:t>con </a:t>
            </a:r>
            <a:r>
              <a:rPr sz="1400" spc="-5" dirty="0">
                <a:latin typeface="Arial"/>
                <a:cs typeface="Arial"/>
              </a:rPr>
              <a:t>el  </a:t>
            </a:r>
            <a:r>
              <a:rPr sz="1400" dirty="0">
                <a:latin typeface="Arial"/>
                <a:cs typeface="Arial"/>
              </a:rPr>
              <a:t>segmento </a:t>
            </a:r>
            <a:r>
              <a:rPr sz="1400" spc="-5" dirty="0">
                <a:latin typeface="Arial"/>
                <a:cs typeface="Arial"/>
              </a:rPr>
              <a:t>de la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biela</a:t>
            </a:r>
            <a:r>
              <a:rPr lang="es-CR" sz="1400" b="1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como se muestra </a:t>
            </a:r>
            <a:r>
              <a:rPr sz="1400" spc="-5" dirty="0">
                <a:latin typeface="Arial"/>
                <a:cs typeface="Arial"/>
              </a:rPr>
              <a:t>en  la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Fig.</a:t>
            </a:r>
            <a:endParaRPr sz="1400" dirty="0">
              <a:latin typeface="Arial"/>
              <a:cs typeface="Arial"/>
            </a:endParaRPr>
          </a:p>
          <a:p>
            <a:pPr marL="367030" marR="5080" indent="-354965">
              <a:lnSpc>
                <a:spcPct val="98400"/>
              </a:lnSpc>
              <a:spcBef>
                <a:spcPts val="275"/>
              </a:spcBef>
              <a:buClr>
                <a:srgbClr val="006633"/>
              </a:buClr>
              <a:buSzPct val="64285"/>
              <a:buChar char="■"/>
              <a:tabLst>
                <a:tab pos="367030" algn="l"/>
                <a:tab pos="367665" algn="l"/>
              </a:tabLst>
            </a:pPr>
            <a:r>
              <a:rPr sz="1400" spc="-5" dirty="0">
                <a:latin typeface="Arial"/>
                <a:cs typeface="Arial"/>
              </a:rPr>
              <a:t>Con este ajuste  </a:t>
            </a:r>
            <a:r>
              <a:rPr sz="1400" dirty="0" err="1" smtClean="0">
                <a:latin typeface="Arial"/>
                <a:cs typeface="Arial"/>
              </a:rPr>
              <a:t>correcto</a:t>
            </a:r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 ,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logramos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que  los dientes de la  </a:t>
            </a:r>
            <a:r>
              <a:rPr sz="1400" dirty="0">
                <a:latin typeface="Arial"/>
                <a:cs typeface="Arial"/>
              </a:rPr>
              <a:t>máquina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coser  realicen, </a:t>
            </a:r>
            <a:r>
              <a:rPr sz="1400" spc="-5" dirty="0">
                <a:latin typeface="Arial"/>
                <a:cs typeface="Arial"/>
              </a:rPr>
              <a:t>el  </a:t>
            </a:r>
            <a:r>
              <a:rPr sz="1400" dirty="0">
                <a:latin typeface="Arial"/>
                <a:cs typeface="Arial"/>
              </a:rPr>
              <a:t>movimiento </a:t>
            </a:r>
            <a:r>
              <a:rPr sz="1400" spc="-5" dirty="0">
                <a:latin typeface="Arial"/>
                <a:cs typeface="Arial"/>
              </a:rPr>
              <a:t>oscilante  </a:t>
            </a:r>
            <a:r>
              <a:rPr sz="1400" dirty="0">
                <a:latin typeface="Arial"/>
                <a:cs typeface="Arial"/>
              </a:rPr>
              <a:t>sencillo.</a:t>
            </a:r>
          </a:p>
        </p:txBody>
      </p:sp>
      <p:sp>
        <p:nvSpPr>
          <p:cNvPr id="7" name="object 7"/>
          <p:cNvSpPr/>
          <p:nvPr/>
        </p:nvSpPr>
        <p:spPr>
          <a:xfrm>
            <a:off x="609600" y="1600200"/>
            <a:ext cx="5791199" cy="382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15239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5422" y="1828800"/>
            <a:ext cx="3907790" cy="1202690"/>
          </a:xfrm>
          <a:custGeom>
            <a:avLst/>
            <a:gdLst/>
            <a:ahLst/>
            <a:cxnLst/>
            <a:rect l="l" t="t" r="r" b="b"/>
            <a:pathLst>
              <a:path w="3907790" h="1202689">
                <a:moveTo>
                  <a:pt x="3907777" y="0"/>
                </a:moveTo>
                <a:lnTo>
                  <a:pt x="0" y="1202392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4108" y="3016156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45940" y="30073"/>
                </a:moveTo>
                <a:lnTo>
                  <a:pt x="0" y="27748"/>
                </a:lnTo>
                <a:lnTo>
                  <a:pt x="36687" y="0"/>
                </a:lnTo>
                <a:lnTo>
                  <a:pt x="45940" y="300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4108" y="3016156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6687" y="0"/>
                </a:moveTo>
                <a:lnTo>
                  <a:pt x="0" y="27748"/>
                </a:lnTo>
                <a:lnTo>
                  <a:pt x="45940" y="30073"/>
                </a:lnTo>
                <a:lnTo>
                  <a:pt x="36687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48711" y="6524625"/>
            <a:ext cx="395605" cy="333375"/>
          </a:xfrm>
          <a:custGeom>
            <a:avLst/>
            <a:gdLst/>
            <a:ahLst/>
            <a:cxnLst/>
            <a:rect l="l" t="t" r="r" b="b"/>
            <a:pathLst>
              <a:path w="395604" h="333375">
                <a:moveTo>
                  <a:pt x="395287" y="333374"/>
                </a:moveTo>
                <a:lnTo>
                  <a:pt x="0" y="333374"/>
                </a:lnTo>
                <a:lnTo>
                  <a:pt x="0" y="0"/>
                </a:lnTo>
                <a:lnTo>
                  <a:pt x="395287" y="0"/>
                </a:lnTo>
                <a:lnTo>
                  <a:pt x="395287" y="41671"/>
                </a:lnTo>
                <a:lnTo>
                  <a:pt x="72628" y="41671"/>
                </a:lnTo>
                <a:lnTo>
                  <a:pt x="72628" y="291702"/>
                </a:lnTo>
                <a:lnTo>
                  <a:pt x="395287" y="291702"/>
                </a:lnTo>
                <a:lnTo>
                  <a:pt x="395287" y="333374"/>
                </a:lnTo>
                <a:close/>
              </a:path>
              <a:path w="395604" h="333375">
                <a:moveTo>
                  <a:pt x="395287" y="291702"/>
                </a:moveTo>
                <a:lnTo>
                  <a:pt x="72628" y="291702"/>
                </a:lnTo>
                <a:lnTo>
                  <a:pt x="322659" y="166687"/>
                </a:lnTo>
                <a:lnTo>
                  <a:pt x="72628" y="41671"/>
                </a:lnTo>
                <a:lnTo>
                  <a:pt x="395287" y="41671"/>
                </a:lnTo>
                <a:lnTo>
                  <a:pt x="395287" y="291702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1339" y="6566296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90">
                <a:moveTo>
                  <a:pt x="0" y="250030"/>
                </a:moveTo>
                <a:lnTo>
                  <a:pt x="0" y="0"/>
                </a:lnTo>
                <a:lnTo>
                  <a:pt x="250030" y="125015"/>
                </a:lnTo>
                <a:lnTo>
                  <a:pt x="0" y="250030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9786" y="6524625"/>
            <a:ext cx="323850" cy="333375"/>
          </a:xfrm>
          <a:custGeom>
            <a:avLst/>
            <a:gdLst/>
            <a:ahLst/>
            <a:cxnLst/>
            <a:rect l="l" t="t" r="r" b="b"/>
            <a:pathLst>
              <a:path w="323850" h="333375">
                <a:moveTo>
                  <a:pt x="323849" y="333374"/>
                </a:moveTo>
                <a:lnTo>
                  <a:pt x="0" y="333374"/>
                </a:lnTo>
                <a:lnTo>
                  <a:pt x="0" y="0"/>
                </a:lnTo>
                <a:lnTo>
                  <a:pt x="323849" y="0"/>
                </a:lnTo>
                <a:lnTo>
                  <a:pt x="323849" y="45243"/>
                </a:lnTo>
                <a:lnTo>
                  <a:pt x="283368" y="45243"/>
                </a:lnTo>
                <a:lnTo>
                  <a:pt x="40481" y="166687"/>
                </a:lnTo>
                <a:lnTo>
                  <a:pt x="283368" y="288131"/>
                </a:lnTo>
                <a:lnTo>
                  <a:pt x="323849" y="288131"/>
                </a:lnTo>
                <a:lnTo>
                  <a:pt x="323849" y="333374"/>
                </a:lnTo>
                <a:close/>
              </a:path>
              <a:path w="323850" h="333375">
                <a:moveTo>
                  <a:pt x="323849" y="288131"/>
                </a:moveTo>
                <a:lnTo>
                  <a:pt x="283368" y="288131"/>
                </a:lnTo>
                <a:lnTo>
                  <a:pt x="283368" y="45243"/>
                </a:lnTo>
                <a:lnTo>
                  <a:pt x="323849" y="45243"/>
                </a:lnTo>
                <a:lnTo>
                  <a:pt x="323849" y="288131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00267" y="6569868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4" h="243204">
                <a:moveTo>
                  <a:pt x="242887" y="242887"/>
                </a:moveTo>
                <a:lnTo>
                  <a:pt x="0" y="121443"/>
                </a:lnTo>
                <a:lnTo>
                  <a:pt x="242887" y="0"/>
                </a:lnTo>
                <a:lnTo>
                  <a:pt x="242887" y="242887"/>
                </a:lnTo>
                <a:close/>
              </a:path>
            </a:pathLst>
          </a:custGeom>
          <a:solidFill>
            <a:srgbClr val="795B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1255</Words>
  <Application>Microsoft Office PowerPoint</Application>
  <PresentationFormat>Presentación en pantalla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Garamond</vt:lpstr>
      <vt:lpstr>Times New Roman</vt:lpstr>
      <vt:lpstr>Office Theme</vt:lpstr>
      <vt:lpstr>Ajuste de la Barra Prensátela.</vt:lpstr>
      <vt:lpstr>Ajuste del juego Axial del riel del movimiento  de zigzag.</vt:lpstr>
      <vt:lpstr>Ajuste de la Barra Porta Agujas cuándo no  Existe Marcas Gravadas.</vt:lpstr>
      <vt:lpstr>Mecánica de máquinas de zigzag a color</vt:lpstr>
      <vt:lpstr>Ajuste de la Barra Porta Agujas con Marcas  Gravadas en la Barra.</vt:lpstr>
      <vt:lpstr>Ajuste del cigüeñal que Impulsa la Barra  Porta Agujas.</vt:lpstr>
      <vt:lpstr>Sincronización del Garfio en Máquinas con Garfio Posición  Frontal u Horizontal. ( Ajuste, Según el Giro del Garfio ).</vt:lpstr>
      <vt:lpstr>Ajuste de la Separacón que debe existir en  la caja de bobina , para el paso del hilo.</vt:lpstr>
      <vt:lpstr>Ajuste de la excéntrica de transporte de los  dientes.</vt:lpstr>
      <vt:lpstr>Ajuste de las excéntricas de transporte de  los dientes.</vt:lpstr>
      <vt:lpstr>Ajuste de la puntada Cero</vt:lpstr>
      <vt:lpstr>AJUSTE DE LA VERTICALIDAD DE LA BARRA DE AGUJA</vt:lpstr>
      <vt:lpstr>Ajuste del movimiento simétrico de la barra  de aguja.</vt:lpstr>
      <vt:lpstr>Ajuste del ancho maximo de zigzag</vt:lpstr>
      <vt:lpstr>Partes del Tornillo Tensor del Prensatela  por medio de trinquete.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Ajuste de la Barra Prénsatela.</dc:title>
  <dc:creator>Helen Castro Castro</dc:creator>
  <cp:lastModifiedBy>Helen Castro Castro</cp:lastModifiedBy>
  <cp:revision>25</cp:revision>
  <dcterms:created xsi:type="dcterms:W3CDTF">2020-11-04T16:52:30Z</dcterms:created>
  <dcterms:modified xsi:type="dcterms:W3CDTF">2020-11-13T02:58:58Z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