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9144000" cy="6858000"/>
  <p:defaultTextStyle>
    <a:defPPr>
      <a:defRPr lang="es-C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elen Castro Castro" initials="HCC" lastIdx="1" clrIdx="0">
    <p:extLst>
      <p:ext uri="{19B8F6BF-5375-455C-9EA6-DF929625EA0E}">
        <p15:presenceInfo xmlns:p15="http://schemas.microsoft.com/office/powerpoint/2012/main" userId="S-1-5-21-718080273-1359704792-1598175747-8439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11-13T08:44:58.901" idx="1">
    <p:pos x="2852" y="3594"/>
    <p:text>Por favor tildar la palabra "áncora"</p:text>
    <p:extLst>
      <p:ext uri="{C676402C-5697-4E1C-873F-D02D1690AC5C}">
        <p15:threadingInfo xmlns:p15="http://schemas.microsoft.com/office/powerpoint/2012/main" timeZoneBias="36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4130490" y="2836730"/>
            <a:ext cx="953363" cy="9995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56469" y="840830"/>
            <a:ext cx="6031061" cy="16789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11/13/2020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885D1C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11/13/2020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885D1C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11/13/2020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885D1C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11/13/2020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11/13/2020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16414" y="380493"/>
            <a:ext cx="6311171" cy="1391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885D1C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11/13/2020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5" Type="http://schemas.openxmlformats.org/officeDocument/2006/relationships/comments" Target="../comments/comment1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5050" y="2885498"/>
            <a:ext cx="3503929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079115" algn="l"/>
              </a:tabLst>
            </a:pPr>
            <a:r>
              <a:rPr sz="5400" strike="sngStrike" dirty="0">
                <a:solidFill>
                  <a:srgbClr val="E1DCA5"/>
                </a:solidFill>
                <a:latin typeface="Times New Roman"/>
                <a:cs typeface="Times New Roman"/>
              </a:rPr>
              <a:t> 	</a:t>
            </a:r>
            <a:r>
              <a:rPr sz="5400" strike="sngStrike" spc="-25" dirty="0">
                <a:solidFill>
                  <a:srgbClr val="E1DCA5"/>
                </a:solidFill>
                <a:latin typeface="Arial Black"/>
                <a:cs typeface="Arial Black"/>
              </a:rPr>
              <a:t>□</a:t>
            </a:r>
            <a:endParaRPr sz="5400">
              <a:latin typeface="Arial Black"/>
              <a:cs typeface="Arial Black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853492" y="3429001"/>
            <a:ext cx="3119755" cy="1905"/>
          </a:xfrm>
          <a:custGeom>
            <a:avLst/>
            <a:gdLst/>
            <a:ahLst/>
            <a:cxnLst/>
            <a:rect l="l" t="t" r="r" b="b"/>
            <a:pathLst>
              <a:path w="3119754" h="1904">
                <a:moveTo>
                  <a:pt x="3119717" y="1587"/>
                </a:moveTo>
                <a:lnTo>
                  <a:pt x="0" y="0"/>
                </a:lnTo>
              </a:path>
            </a:pathLst>
          </a:custGeom>
          <a:ln w="12699">
            <a:solidFill>
              <a:srgbClr val="E1DCA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219151" y="529517"/>
            <a:ext cx="4559300" cy="225234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065" marR="5080" indent="9525" algn="ctr">
              <a:lnSpc>
                <a:spcPct val="100499"/>
              </a:lnSpc>
              <a:spcBef>
                <a:spcPts val="80"/>
              </a:spcBef>
            </a:pPr>
            <a:r>
              <a:rPr sz="4850" b="1" dirty="0">
                <a:solidFill>
                  <a:srgbClr val="FFFFFF"/>
                </a:solidFill>
                <a:latin typeface="Times New Roman"/>
                <a:cs typeface="Times New Roman"/>
              </a:rPr>
              <a:t>AJUSTE DE  </a:t>
            </a:r>
            <a:r>
              <a:rPr sz="485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TENSIONES</a:t>
            </a:r>
            <a:r>
              <a:rPr sz="4850" b="1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4850" b="1" dirty="0">
                <a:solidFill>
                  <a:srgbClr val="FFFFFF"/>
                </a:solidFill>
                <a:latin typeface="Times New Roman"/>
                <a:cs typeface="Times New Roman"/>
              </a:rPr>
              <a:t>DE  OVERLOCK</a:t>
            </a:r>
            <a:endParaRPr sz="48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5050" y="2885498"/>
            <a:ext cx="3503929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079115" algn="l"/>
              </a:tabLst>
            </a:pPr>
            <a:r>
              <a:rPr sz="5400" strike="sngStrike" dirty="0">
                <a:solidFill>
                  <a:srgbClr val="E1DCA5"/>
                </a:solidFill>
                <a:latin typeface="Times New Roman"/>
                <a:cs typeface="Times New Roman"/>
              </a:rPr>
              <a:t> 	</a:t>
            </a:r>
            <a:r>
              <a:rPr sz="5400" strike="sngStrike" spc="-25" dirty="0">
                <a:solidFill>
                  <a:srgbClr val="E1DCA5"/>
                </a:solidFill>
                <a:latin typeface="Arial Black"/>
                <a:cs typeface="Arial Black"/>
              </a:rPr>
              <a:t>□</a:t>
            </a:r>
            <a:endParaRPr sz="5400">
              <a:latin typeface="Arial Black"/>
              <a:cs typeface="Arial Black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853492" y="3429001"/>
            <a:ext cx="3119755" cy="1905"/>
          </a:xfrm>
          <a:custGeom>
            <a:avLst/>
            <a:gdLst/>
            <a:ahLst/>
            <a:cxnLst/>
            <a:rect l="l" t="t" r="r" b="b"/>
            <a:pathLst>
              <a:path w="3119754" h="1904">
                <a:moveTo>
                  <a:pt x="3119717" y="1587"/>
                </a:moveTo>
                <a:lnTo>
                  <a:pt x="0" y="0"/>
                </a:lnTo>
              </a:path>
            </a:pathLst>
          </a:custGeom>
          <a:ln w="12699">
            <a:solidFill>
              <a:srgbClr val="E1DCA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3810" marR="5080" indent="-6985" algn="ctr">
              <a:lnSpc>
                <a:spcPct val="100699"/>
              </a:lnSpc>
              <a:spcBef>
                <a:spcPts val="70"/>
              </a:spcBef>
            </a:pPr>
            <a:r>
              <a:rPr spc="-5" dirty="0"/>
              <a:t>En el </a:t>
            </a:r>
            <a:r>
              <a:rPr spc="-10" dirty="0"/>
              <a:t>ajuste </a:t>
            </a:r>
            <a:r>
              <a:rPr dirty="0"/>
              <a:t>de </a:t>
            </a:r>
            <a:r>
              <a:rPr spc="-10" dirty="0"/>
              <a:t>tensiones en  </a:t>
            </a:r>
            <a:r>
              <a:rPr dirty="0"/>
              <a:t>overlock </a:t>
            </a:r>
            <a:r>
              <a:rPr spc="-5" dirty="0"/>
              <a:t>(504</a:t>
            </a:r>
            <a:r>
              <a:rPr spc="-5" dirty="0" smtClean="0"/>
              <a:t>)</a:t>
            </a:r>
            <a:r>
              <a:rPr lang="es-CR" spc="-5" dirty="0" smtClean="0">
                <a:solidFill>
                  <a:srgbClr val="FF0000"/>
                </a:solidFill>
              </a:rPr>
              <a:t>,</a:t>
            </a:r>
            <a:r>
              <a:rPr spc="-5" dirty="0" smtClean="0"/>
              <a:t> </a:t>
            </a:r>
            <a:r>
              <a:rPr spc="-10" dirty="0"/>
              <a:t>existen </a:t>
            </a:r>
            <a:r>
              <a:rPr dirty="0"/>
              <a:t>4 </a:t>
            </a:r>
            <a:r>
              <a:rPr spc="-10" dirty="0"/>
              <a:t>tipos</a:t>
            </a:r>
            <a:r>
              <a:rPr spc="-80" dirty="0"/>
              <a:t> </a:t>
            </a:r>
            <a:r>
              <a:rPr dirty="0"/>
              <a:t>de  </a:t>
            </a:r>
            <a:r>
              <a:rPr spc="-5" dirty="0"/>
              <a:t>ajuste: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68579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153533" y="1390184"/>
            <a:ext cx="3503929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079115" algn="l"/>
              </a:tabLst>
            </a:pPr>
            <a:r>
              <a:rPr sz="5400" strike="sngStrike" dirty="0">
                <a:solidFill>
                  <a:srgbClr val="DBA253"/>
                </a:solidFill>
                <a:latin typeface="Times New Roman"/>
                <a:cs typeface="Times New Roman"/>
              </a:rPr>
              <a:t> 	</a:t>
            </a:r>
            <a:r>
              <a:rPr sz="5400" strike="sngStrike" spc="-25" dirty="0">
                <a:solidFill>
                  <a:srgbClr val="DBA253"/>
                </a:solidFill>
                <a:latin typeface="Arial Black"/>
                <a:cs typeface="Arial Black"/>
              </a:rPr>
              <a:t>□</a:t>
            </a:r>
            <a:endParaRPr sz="5400">
              <a:latin typeface="Arial Black"/>
              <a:cs typeface="Arial Black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831976" y="1933407"/>
            <a:ext cx="3119755" cy="1905"/>
          </a:xfrm>
          <a:custGeom>
            <a:avLst/>
            <a:gdLst/>
            <a:ahLst/>
            <a:cxnLst/>
            <a:rect l="l" t="t" r="r" b="b"/>
            <a:pathLst>
              <a:path w="3119754" h="1905">
                <a:moveTo>
                  <a:pt x="3119717" y="1587"/>
                </a:moveTo>
                <a:lnTo>
                  <a:pt x="0" y="0"/>
                </a:lnTo>
              </a:path>
            </a:pathLst>
          </a:custGeom>
          <a:ln w="12699">
            <a:solidFill>
              <a:srgbClr val="DBA2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181740" y="647048"/>
            <a:ext cx="26149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885D1C"/>
                </a:solidFill>
                <a:latin typeface="Times New Roman"/>
                <a:cs typeface="Times New Roman"/>
              </a:rPr>
              <a:t>1)De </a:t>
            </a:r>
            <a:r>
              <a:rPr sz="3600" b="1" spc="-5" dirty="0">
                <a:solidFill>
                  <a:srgbClr val="885D1C"/>
                </a:solidFill>
                <a:latin typeface="Times New Roman"/>
                <a:cs typeface="Times New Roman"/>
              </a:rPr>
              <a:t>la</a:t>
            </a:r>
            <a:r>
              <a:rPr sz="3600" b="1" spc="-105" dirty="0">
                <a:solidFill>
                  <a:srgbClr val="885D1C"/>
                </a:solidFill>
                <a:latin typeface="Times New Roman"/>
                <a:cs typeface="Times New Roman"/>
              </a:rPr>
              <a:t> </a:t>
            </a:r>
            <a:r>
              <a:rPr sz="3600" b="1" dirty="0">
                <a:solidFill>
                  <a:srgbClr val="885D1C"/>
                </a:solidFill>
                <a:latin typeface="Times New Roman"/>
                <a:cs typeface="Times New Roman"/>
              </a:rPr>
              <a:t>aguja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187624" y="2282269"/>
            <a:ext cx="6768751" cy="380952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68579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153533" y="1390184"/>
            <a:ext cx="3503929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079115" algn="l"/>
              </a:tabLst>
            </a:pPr>
            <a:r>
              <a:rPr sz="5400" strike="sngStrike" dirty="0">
                <a:solidFill>
                  <a:srgbClr val="DBA253"/>
                </a:solidFill>
                <a:latin typeface="Times New Roman"/>
                <a:cs typeface="Times New Roman"/>
              </a:rPr>
              <a:t> 	</a:t>
            </a:r>
            <a:r>
              <a:rPr sz="5400" strike="sngStrike" spc="-25" dirty="0">
                <a:solidFill>
                  <a:srgbClr val="DBA253"/>
                </a:solidFill>
                <a:latin typeface="Arial Black"/>
                <a:cs typeface="Arial Black"/>
              </a:rPr>
              <a:t>□</a:t>
            </a:r>
            <a:endParaRPr sz="5400">
              <a:latin typeface="Arial Black"/>
              <a:cs typeface="Arial Black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831976" y="1933407"/>
            <a:ext cx="3119755" cy="1905"/>
          </a:xfrm>
          <a:custGeom>
            <a:avLst/>
            <a:gdLst/>
            <a:ahLst/>
            <a:cxnLst/>
            <a:rect l="l" t="t" r="r" b="b"/>
            <a:pathLst>
              <a:path w="3119754" h="1905">
                <a:moveTo>
                  <a:pt x="3119717" y="1587"/>
                </a:moveTo>
                <a:lnTo>
                  <a:pt x="0" y="0"/>
                </a:lnTo>
              </a:path>
            </a:pathLst>
          </a:custGeom>
          <a:ln w="12699">
            <a:solidFill>
              <a:srgbClr val="DBA2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485906" y="708390"/>
            <a:ext cx="41440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885D1C"/>
                </a:solidFill>
                <a:latin typeface="Times New Roman"/>
                <a:cs typeface="Times New Roman"/>
              </a:rPr>
              <a:t>2) </a:t>
            </a:r>
            <a:r>
              <a:rPr sz="3600" b="1" spc="-5" dirty="0">
                <a:solidFill>
                  <a:srgbClr val="885D1C"/>
                </a:solidFill>
                <a:latin typeface="Times New Roman"/>
                <a:cs typeface="Times New Roman"/>
              </a:rPr>
              <a:t>Del </a:t>
            </a:r>
            <a:r>
              <a:rPr sz="3600" b="1" spc="-10" dirty="0">
                <a:solidFill>
                  <a:srgbClr val="885D1C"/>
                </a:solidFill>
                <a:latin typeface="Times New Roman"/>
                <a:cs typeface="Times New Roman"/>
              </a:rPr>
              <a:t>looper</a:t>
            </a:r>
            <a:r>
              <a:rPr sz="3600" b="1" spc="-95" dirty="0">
                <a:solidFill>
                  <a:srgbClr val="885D1C"/>
                </a:solidFill>
                <a:latin typeface="Times New Roman"/>
                <a:cs typeface="Times New Roman"/>
              </a:rPr>
              <a:t> </a:t>
            </a:r>
            <a:r>
              <a:rPr sz="3600" b="1" spc="-5" dirty="0">
                <a:solidFill>
                  <a:srgbClr val="885D1C"/>
                </a:solidFill>
                <a:latin typeface="Times New Roman"/>
                <a:cs typeface="Times New Roman"/>
              </a:rPr>
              <a:t>inferior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259632" y="2510841"/>
            <a:ext cx="6768752" cy="33523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68579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153533" y="1390184"/>
            <a:ext cx="3503929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079115" algn="l"/>
              </a:tabLst>
            </a:pPr>
            <a:r>
              <a:rPr sz="5400" strike="sngStrike" dirty="0">
                <a:solidFill>
                  <a:srgbClr val="DBA253"/>
                </a:solidFill>
                <a:latin typeface="Times New Roman"/>
                <a:cs typeface="Times New Roman"/>
              </a:rPr>
              <a:t> 	</a:t>
            </a:r>
            <a:r>
              <a:rPr sz="5400" strike="sngStrike" spc="-25" dirty="0">
                <a:solidFill>
                  <a:srgbClr val="DBA253"/>
                </a:solidFill>
                <a:latin typeface="Arial Black"/>
                <a:cs typeface="Arial Black"/>
              </a:rPr>
              <a:t>□</a:t>
            </a:r>
            <a:endParaRPr sz="5400">
              <a:latin typeface="Arial Black"/>
              <a:cs typeface="Arial Black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831976" y="1933407"/>
            <a:ext cx="3119755" cy="1905"/>
          </a:xfrm>
          <a:custGeom>
            <a:avLst/>
            <a:gdLst/>
            <a:ahLst/>
            <a:cxnLst/>
            <a:rect l="l" t="t" r="r" b="b"/>
            <a:pathLst>
              <a:path w="3119754" h="1905">
                <a:moveTo>
                  <a:pt x="3119717" y="1587"/>
                </a:moveTo>
                <a:lnTo>
                  <a:pt x="0" y="0"/>
                </a:lnTo>
              </a:path>
            </a:pathLst>
          </a:custGeom>
          <a:ln w="12699">
            <a:solidFill>
              <a:srgbClr val="DBA2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409446" y="890134"/>
            <a:ext cx="42989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dirty="0">
                <a:latin typeface="Times New Roman"/>
                <a:cs typeface="Times New Roman"/>
              </a:rPr>
              <a:t>3) </a:t>
            </a:r>
            <a:r>
              <a:rPr spc="-5" dirty="0"/>
              <a:t>Del </a:t>
            </a:r>
            <a:r>
              <a:rPr spc="-10" dirty="0"/>
              <a:t>looper</a:t>
            </a:r>
            <a:r>
              <a:rPr spc="-90" dirty="0"/>
              <a:t> </a:t>
            </a:r>
            <a:r>
              <a:rPr spc="-5" dirty="0"/>
              <a:t>superior</a:t>
            </a:r>
          </a:p>
        </p:txBody>
      </p:sp>
      <p:sp>
        <p:nvSpPr>
          <p:cNvPr id="8" name="object 8"/>
          <p:cNvSpPr/>
          <p:nvPr/>
        </p:nvSpPr>
        <p:spPr>
          <a:xfrm>
            <a:off x="1187624" y="2667984"/>
            <a:ext cx="6840758" cy="30380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68579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172583" y="1936377"/>
            <a:ext cx="3119755" cy="1905"/>
          </a:xfrm>
          <a:custGeom>
            <a:avLst/>
            <a:gdLst/>
            <a:ahLst/>
            <a:cxnLst/>
            <a:rect l="l" t="t" r="r" b="b"/>
            <a:pathLst>
              <a:path w="3119754" h="1905">
                <a:moveTo>
                  <a:pt x="3119717" y="1587"/>
                </a:moveTo>
                <a:lnTo>
                  <a:pt x="0" y="0"/>
                </a:lnTo>
              </a:path>
            </a:pathLst>
          </a:custGeom>
          <a:ln w="12699">
            <a:solidFill>
              <a:srgbClr val="DBA2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831976" y="1933407"/>
            <a:ext cx="3119755" cy="1905"/>
          </a:xfrm>
          <a:custGeom>
            <a:avLst/>
            <a:gdLst/>
            <a:ahLst/>
            <a:cxnLst/>
            <a:rect l="l" t="t" r="r" b="b"/>
            <a:pathLst>
              <a:path w="3119754" h="1905">
                <a:moveTo>
                  <a:pt x="3119717" y="1587"/>
                </a:moveTo>
                <a:lnTo>
                  <a:pt x="0" y="0"/>
                </a:lnTo>
              </a:path>
            </a:pathLst>
          </a:custGeom>
          <a:ln w="12699">
            <a:solidFill>
              <a:srgbClr val="DBA2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79927" y="576181"/>
            <a:ext cx="7089775" cy="979564"/>
          </a:xfrm>
          <a:prstGeom prst="rect">
            <a:avLst/>
          </a:prstGeom>
        </p:spPr>
        <p:txBody>
          <a:bodyPr vert="horz" wrap="square" lIns="0" tIns="170815" rIns="0" bIns="0" rtlCol="0">
            <a:spAutoFit/>
          </a:bodyPr>
          <a:lstStyle/>
          <a:p>
            <a:pPr marL="2673350" marR="30480" indent="-2635885">
              <a:lnSpc>
                <a:spcPct val="71100"/>
              </a:lnSpc>
              <a:spcBef>
                <a:spcPts val="1345"/>
              </a:spcBef>
            </a:pPr>
            <a:r>
              <a:rPr dirty="0"/>
              <a:t>4) </a:t>
            </a:r>
            <a:r>
              <a:rPr spc="-10" dirty="0"/>
              <a:t>Equilibrio </a:t>
            </a:r>
            <a:r>
              <a:rPr spc="-5" dirty="0"/>
              <a:t>de </a:t>
            </a:r>
            <a:r>
              <a:rPr spc="-10" dirty="0"/>
              <a:t>los looper inferior </a:t>
            </a:r>
            <a:r>
              <a:rPr dirty="0"/>
              <a:t>y  </a:t>
            </a:r>
            <a:r>
              <a:rPr spc="-335" dirty="0" smtClean="0"/>
              <a:t>sup</a:t>
            </a:r>
            <a:r>
              <a:rPr sz="3600" spc="-335" dirty="0" smtClean="0"/>
              <a:t>erior</a:t>
            </a:r>
            <a:r>
              <a:rPr sz="3600" spc="-335" dirty="0"/>
              <a:t>.</a:t>
            </a:r>
            <a:endParaRPr sz="3600" dirty="0">
              <a:latin typeface="Arial Black"/>
              <a:cs typeface="Arial Black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259632" y="2565400"/>
            <a:ext cx="6768752" cy="38766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3999" cy="68579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172583" y="1936377"/>
            <a:ext cx="3119755" cy="1905"/>
          </a:xfrm>
          <a:custGeom>
            <a:avLst/>
            <a:gdLst/>
            <a:ahLst/>
            <a:cxnLst/>
            <a:rect l="l" t="t" r="r" b="b"/>
            <a:pathLst>
              <a:path w="3119754" h="1905">
                <a:moveTo>
                  <a:pt x="3119717" y="1587"/>
                </a:moveTo>
                <a:lnTo>
                  <a:pt x="0" y="0"/>
                </a:lnTo>
              </a:path>
            </a:pathLst>
          </a:custGeom>
          <a:ln w="12699">
            <a:solidFill>
              <a:srgbClr val="DBA2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831976" y="1933407"/>
            <a:ext cx="3119755" cy="1905"/>
          </a:xfrm>
          <a:custGeom>
            <a:avLst/>
            <a:gdLst/>
            <a:ahLst/>
            <a:cxnLst/>
            <a:rect l="l" t="t" r="r" b="b"/>
            <a:pathLst>
              <a:path w="3119754" h="1905">
                <a:moveTo>
                  <a:pt x="3119717" y="1587"/>
                </a:moveTo>
                <a:lnTo>
                  <a:pt x="0" y="0"/>
                </a:lnTo>
              </a:path>
            </a:pathLst>
          </a:custGeom>
          <a:ln w="12699">
            <a:solidFill>
              <a:srgbClr val="DBA2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352675" marR="30480" indent="-2315210">
              <a:lnSpc>
                <a:spcPct val="99300"/>
              </a:lnSpc>
              <a:spcBef>
                <a:spcPts val="130"/>
              </a:spcBef>
            </a:pPr>
            <a:r>
              <a:rPr spc="-10" dirty="0"/>
              <a:t>Puntada con </a:t>
            </a:r>
            <a:r>
              <a:rPr spc="-5" dirty="0"/>
              <a:t>tensiones de </a:t>
            </a:r>
            <a:r>
              <a:rPr spc="-5" dirty="0" err="1"/>
              <a:t>buena</a:t>
            </a:r>
            <a:r>
              <a:rPr spc="-5" dirty="0"/>
              <a:t>  </a:t>
            </a:r>
            <a:r>
              <a:rPr spc="-365" smtClean="0"/>
              <a:t>cal</a:t>
            </a:r>
            <a:r>
              <a:rPr sz="3600" spc="-365" smtClean="0"/>
              <a:t>idad</a:t>
            </a:r>
            <a:r>
              <a:rPr sz="5400" spc="-365" dirty="0"/>
              <a:t>.</a:t>
            </a:r>
            <a:endParaRPr sz="5400" dirty="0">
              <a:latin typeface="Arial Black"/>
              <a:cs typeface="Arial Black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187624" y="2534650"/>
            <a:ext cx="6912768" cy="33047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57</Words>
  <Application>Microsoft Office PowerPoint</Application>
  <PresentationFormat>Presentación en pantalla (4:3)</PresentationFormat>
  <Paragraphs>12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 Black</vt:lpstr>
      <vt:lpstr>Calibri</vt:lpstr>
      <vt:lpstr>Times New Roman</vt:lpstr>
      <vt:lpstr>Office Theme</vt:lpstr>
      <vt:lpstr>Presentación de PowerPoint</vt:lpstr>
      <vt:lpstr>En el ajuste de tensiones en  overlock (504), existen 4 tipos de  ajuste:</vt:lpstr>
      <vt:lpstr>Presentación de PowerPoint</vt:lpstr>
      <vt:lpstr>Presentación de PowerPoint</vt:lpstr>
      <vt:lpstr>3) Del looper superior</vt:lpstr>
      <vt:lpstr>4) Equilibrio de los looper inferior y  superior.</vt:lpstr>
      <vt:lpstr>Puntada con tensiones de buena  calidad.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Helen Castro Castro</cp:lastModifiedBy>
  <cp:revision>3</cp:revision>
  <dcterms:created xsi:type="dcterms:W3CDTF">2020-11-04T16:53:35Z</dcterms:created>
  <dcterms:modified xsi:type="dcterms:W3CDTF">2020-11-13T14:49:52Z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